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ov" ContentType="video/unknown"/>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24"/>
  </p:notesMasterIdLst>
  <p:sldIdLst>
    <p:sldId id="266" r:id="rId2"/>
    <p:sldId id="258" r:id="rId3"/>
    <p:sldId id="280" r:id="rId4"/>
    <p:sldId id="279" r:id="rId5"/>
    <p:sldId id="259" r:id="rId6"/>
    <p:sldId id="261" r:id="rId7"/>
    <p:sldId id="262" r:id="rId8"/>
    <p:sldId id="263" r:id="rId9"/>
    <p:sldId id="264" r:id="rId10"/>
    <p:sldId id="265" r:id="rId11"/>
    <p:sldId id="275" r:id="rId12"/>
    <p:sldId id="276" r:id="rId13"/>
    <p:sldId id="277" r:id="rId14"/>
    <p:sldId id="267" r:id="rId15"/>
    <p:sldId id="268" r:id="rId16"/>
    <p:sldId id="269" r:id="rId17"/>
    <p:sldId id="270" r:id="rId18"/>
    <p:sldId id="273" r:id="rId19"/>
    <p:sldId id="274" r:id="rId20"/>
    <p:sldId id="271" r:id="rId21"/>
    <p:sldId id="272" r:id="rId22"/>
    <p:sldId id="278" r:id="rId23"/>
  </p:sldIdLst>
  <p:sldSz cx="9144000" cy="6858000" type="screen4x3"/>
  <p:notesSz cx="6805613" cy="9939338"/>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FF00"/>
    <a:srgbClr val="3399CC"/>
    <a:srgbClr val="336699"/>
    <a:srgbClr val="6699FF"/>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2" autoAdjust="0"/>
    <p:restoredTop sz="94707" autoAdjust="0"/>
  </p:normalViewPr>
  <p:slideViewPr>
    <p:cSldViewPr snapToGrid="0" snapToObjects="1">
      <p:cViewPr>
        <p:scale>
          <a:sx n="112" d="100"/>
          <a:sy n="112" d="100"/>
        </p:scale>
        <p:origin x="296"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38BC4720-7427-3F4D-B1DA-1FE3D04310D1}" type="datetimeFigureOut">
              <a:rPr lang="en-US" smtClean="0"/>
              <a:t>2/03/2014</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DA2B5ED9-1C92-AA4E-8911-3F8798CE0493}" type="slidenum">
              <a:rPr lang="en-US" smtClean="0"/>
              <a:t>‹#›</a:t>
            </a:fld>
            <a:endParaRPr lang="en-US"/>
          </a:p>
        </p:txBody>
      </p:sp>
    </p:spTree>
    <p:extLst>
      <p:ext uri="{BB962C8B-B14F-4D97-AF65-F5344CB8AC3E}">
        <p14:creationId xmlns:p14="http://schemas.microsoft.com/office/powerpoint/2010/main" val="14527401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D236E184-307B-A44E-A5E3-5697B4EED429}" type="slidenum">
              <a:rPr lang="en-AU" sz="1200" b="0"/>
              <a:pPr/>
              <a:t>1</a:t>
            </a:fld>
            <a:endParaRPr lang="en-AU" sz="1200" b="0"/>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E740E745-0461-714A-B4FC-32A382D4482A}" type="slidenum">
              <a:rPr lang="en-AU" sz="1200" b="0"/>
              <a:pPr/>
              <a:t>12</a:t>
            </a:fld>
            <a:endParaRPr lang="en-AU" sz="1200" b="0"/>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E8DC6BD4-E6AF-1C49-818A-2DABA5F544A5}" type="slidenum">
              <a:rPr lang="en-AU" sz="1200" b="0"/>
              <a:pPr/>
              <a:t>13</a:t>
            </a:fld>
            <a:endParaRPr lang="en-AU" sz="1200" b="0"/>
          </a:p>
        </p:txBody>
      </p:sp>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040EDC-58CC-3846-8792-D22A092E21D3}" type="slidenum">
              <a:rPr lang="en-AU" sz="1200"/>
              <a:pPr/>
              <a:t>14</a:t>
            </a:fld>
            <a:endParaRPr lang="en-AU" sz="1200"/>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0160FD-DD2C-1D44-A2AB-79D35A7ED5E0}" type="slidenum">
              <a:rPr lang="en-AU" sz="1200"/>
              <a:pPr/>
              <a:t>15</a:t>
            </a:fld>
            <a:endParaRPr lang="en-AU" sz="1200"/>
          </a:p>
        </p:txBody>
      </p:sp>
      <p:sp>
        <p:nvSpPr>
          <p:cNvPr id="16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75DFC7-E73A-6D42-90D5-ED4585DF7B5F}" type="slidenum">
              <a:rPr lang="en-AU" sz="1200"/>
              <a:pPr/>
              <a:t>16</a:t>
            </a:fld>
            <a:endParaRPr lang="en-AU" sz="1200"/>
          </a:p>
        </p:txBody>
      </p:sp>
      <p:sp>
        <p:nvSpPr>
          <p:cNvPr id="184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C7592C-600A-9142-BA22-ED1C9C1E3624}" type="slidenum">
              <a:rPr lang="en-AU" sz="1200"/>
              <a:pPr/>
              <a:t>17</a:t>
            </a:fld>
            <a:endParaRPr lang="en-AU" sz="1200"/>
          </a:p>
        </p:txBody>
      </p:sp>
      <p:sp>
        <p:nvSpPr>
          <p:cNvPr id="20482"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60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89BF0D-EF64-5B4F-86CE-0E71825B6A6D}" type="slidenum">
              <a:rPr lang="en-AU" sz="1200"/>
              <a:pPr/>
              <a:t>18</a:t>
            </a:fld>
            <a:endParaRPr lang="en-AU" sz="1200"/>
          </a:p>
        </p:txBody>
      </p:sp>
      <p:sp>
        <p:nvSpPr>
          <p:cNvPr id="12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676D5E-EEFC-5C44-92A4-525A45B627D9}" type="slidenum">
              <a:rPr lang="en-AU" sz="1200"/>
              <a:pPr/>
              <a:t>19</a:t>
            </a:fld>
            <a:endParaRPr lang="en-AU" sz="1200"/>
          </a:p>
        </p:txBody>
      </p:sp>
      <p:sp>
        <p:nvSpPr>
          <p:cNvPr id="225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5FEAA0-95FE-A54F-BD96-F0FB6D975D4C}" type="slidenum">
              <a:rPr lang="en-AU" sz="1200"/>
              <a:pPr/>
              <a:t>20</a:t>
            </a:fld>
            <a:endParaRPr lang="en-AU" sz="1200"/>
          </a:p>
        </p:txBody>
      </p:sp>
      <p:sp>
        <p:nvSpPr>
          <p:cNvPr id="51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FE863BD-E699-9C47-840E-82D74C799E9F}" type="slidenum">
              <a:rPr lang="en-AU" sz="1200"/>
              <a:pPr/>
              <a:t>21</a:t>
            </a:fld>
            <a:endParaRPr lang="en-AU" sz="1200"/>
          </a:p>
        </p:txBody>
      </p:sp>
      <p:sp>
        <p:nvSpPr>
          <p:cNvPr id="71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04495441-A2E3-C140-B29C-120CCC68FE55}" type="slidenum">
              <a:rPr lang="en-AU" sz="1200" b="0"/>
              <a:pPr/>
              <a:t>2</a:t>
            </a:fld>
            <a:endParaRPr lang="en-AU" sz="1200" b="0"/>
          </a:p>
        </p:txBody>
      </p:sp>
      <p:sp>
        <p:nvSpPr>
          <p:cNvPr id="17410" name="Rectangle 7"/>
          <p:cNvSpPr txBox="1">
            <a:spLocks noGrp="1" noChangeArrowheads="1"/>
          </p:cNvSpPr>
          <p:nvPr/>
        </p:nvSpPr>
        <p:spPr bwMode="auto">
          <a:xfrm>
            <a:off x="3856514" y="9442371"/>
            <a:ext cx="2949099" cy="49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nchor="b"/>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fld id="{5369E266-793F-2B41-9592-1CC99D55FF86}" type="slidenum">
              <a:rPr lang="en-AU" sz="1200"/>
              <a:pPr algn="r"/>
              <a:t>2</a:t>
            </a:fld>
            <a:endParaRPr lang="en-AU" sz="1200"/>
          </a:p>
        </p:txBody>
      </p:sp>
      <p:sp>
        <p:nvSpPr>
          <p:cNvPr id="21506" name="Rectangle 2"/>
          <p:cNvSpPr>
            <a:spLocks noGrp="1" noRot="1" noChangeAspect="1" noChangeArrowheads="1" noTextEdit="1"/>
          </p:cNvSpPr>
          <p:nvPr>
            <p:ph type="sldImg"/>
          </p:nvPr>
        </p:nvSpPr>
        <p:spPr>
          <a:xfrm>
            <a:off x="0" y="0"/>
            <a:ext cx="0" cy="0"/>
          </a:xfrm>
          <a:ln/>
          <a:extLst>
            <a:ext uri="{FAA26D3D-D897-4be2-8F04-BA451C77F1D7}">
              <ma14:placeholderFlag xmlns:ma14="http://schemas.microsoft.com/office/mac/drawingml/2011/main" val="1"/>
            </a:ext>
          </a:extLst>
        </p:spPr>
      </p:sp>
      <p:sp>
        <p:nvSpPr>
          <p:cNvPr id="17412"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87B9FD4D-4D2C-5946-BB50-0742EF0F82BF}" type="slidenum">
              <a:rPr lang="en-AU" sz="1200" b="0"/>
              <a:pPr/>
              <a:t>22</a:t>
            </a:fld>
            <a:endParaRPr lang="en-AU" sz="1200" b="0"/>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6A15B3F0-AEDB-7340-B30D-A7DDECDF522F}" type="slidenum">
              <a:rPr lang="en-AU" sz="1200" b="0"/>
              <a:pPr/>
              <a:t>5</a:t>
            </a:fld>
            <a:endParaRPr lang="en-AU" sz="1200" b="0"/>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61B8DBF2-B215-FF4A-B69C-D09CB81241B9}" type="slidenum">
              <a:rPr lang="en-AU" sz="1200" b="0"/>
              <a:pPr/>
              <a:t>6</a:t>
            </a:fld>
            <a:endParaRPr lang="en-AU" sz="1200" b="0"/>
          </a:p>
        </p:txBody>
      </p:sp>
      <p:sp>
        <p:nvSpPr>
          <p:cNvPr id="163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4C4A6632-B50F-704A-B20B-AE15C10B4D4C}" type="slidenum">
              <a:rPr lang="en-AU" sz="1200" b="0"/>
              <a:pPr/>
              <a:t>7</a:t>
            </a:fld>
            <a:endParaRPr lang="en-AU" sz="1200" b="0"/>
          </a:p>
        </p:txBody>
      </p:sp>
      <p:sp>
        <p:nvSpPr>
          <p:cNvPr id="184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560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BFA79679-1C04-F445-97CE-511EB28EF707}" type="slidenum">
              <a:rPr lang="en-AU" sz="1200" b="0"/>
              <a:pPr/>
              <a:t>8</a:t>
            </a:fld>
            <a:endParaRPr lang="en-AU" sz="1200" b="0"/>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BD2D6F6F-6EF8-C141-BE1C-1F297921FC53}" type="slidenum">
              <a:rPr lang="en-AU" sz="1200" b="0"/>
              <a:pPr/>
              <a:t>9</a:t>
            </a:fld>
            <a:endParaRPr lang="en-AU" sz="1200" b="0"/>
          </a:p>
        </p:txBody>
      </p:sp>
      <p:sp>
        <p:nvSpPr>
          <p:cNvPr id="204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DC55A786-866B-394F-8203-47901370A597}" type="slidenum">
              <a:rPr lang="en-AU" sz="1200" b="0"/>
              <a:pPr/>
              <a:t>10</a:t>
            </a:fld>
            <a:endParaRPr lang="en-AU" sz="1200" b="0"/>
          </a:p>
        </p:txBody>
      </p:sp>
      <p:sp>
        <p:nvSpPr>
          <p:cNvPr id="307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Behaviourist and cognitive - teacher centred. Change behaviour by either changing the situation in which the beahviour occurs (environment through rewards, consequences, punishments, reinforcements or by changing the thinking behind the behaviour ( attitudes, beliefs, self talk, intentions) </a:t>
            </a:r>
          </a:p>
          <a:p>
            <a:pPr eaLnBrk="1" hangingPunct="1"/>
            <a:r>
              <a:rPr lang="en-US"/>
              <a:t>Constructivist approach is student centred. </a:t>
            </a:r>
            <a:r>
              <a:rPr lang="en-AU"/>
              <a:t>This theory states that learning is an active process of creating meaning from different experiences. In other words, students will learn best by by trying to make sense of something on their own with the teacher as a guide to help them along the way. (Brooks, J. and Brooks, M. (1993). In Search of Understanding: The Case for Constructivist Classrooms, ASCD)</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fld id="{BCAA3445-145A-2247-8F2C-BD7349B03A5B}" type="slidenum">
              <a:rPr lang="en-AU" sz="1200" b="0"/>
              <a:pPr/>
              <a:t>11</a:t>
            </a:fld>
            <a:endParaRPr lang="en-AU" sz="1200" b="0"/>
          </a:p>
        </p:txBody>
      </p:sp>
      <p:sp>
        <p:nvSpPr>
          <p:cNvPr id="25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3BA16D6-B6D1-FB48-8D99-2EC54ED8346C}" type="slidenum">
              <a:rPr lang="en-US" smtClean="0"/>
              <a:pPr/>
              <a:t>‹#›</a:t>
            </a:fld>
            <a:endParaRPr lang="en-US"/>
          </a:p>
        </p:txBody>
      </p:sp>
    </p:spTree>
    <p:extLst>
      <p:ext uri="{BB962C8B-B14F-4D97-AF65-F5344CB8AC3E}">
        <p14:creationId xmlns:p14="http://schemas.microsoft.com/office/powerpoint/2010/main" val="265115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3174CB-3D58-024A-9AAB-D1FCA66600FE}" type="slidenum">
              <a:rPr lang="en-US" smtClean="0"/>
              <a:pPr/>
              <a:t>‹#›</a:t>
            </a:fld>
            <a:endParaRPr lang="en-US"/>
          </a:p>
        </p:txBody>
      </p:sp>
    </p:spTree>
    <p:extLst>
      <p:ext uri="{BB962C8B-B14F-4D97-AF65-F5344CB8AC3E}">
        <p14:creationId xmlns:p14="http://schemas.microsoft.com/office/powerpoint/2010/main" val="269799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C493FB-6D1B-274A-8A7E-AA209B265194}" type="slidenum">
              <a:rPr lang="en-US" smtClean="0"/>
              <a:pPr/>
              <a:t>‹#›</a:t>
            </a:fld>
            <a:endParaRPr lang="en-US"/>
          </a:p>
        </p:txBody>
      </p:sp>
    </p:spTree>
    <p:extLst>
      <p:ext uri="{BB962C8B-B14F-4D97-AF65-F5344CB8AC3E}">
        <p14:creationId xmlns:p14="http://schemas.microsoft.com/office/powerpoint/2010/main" val="45726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D2F9D0-F167-9244-B7DC-B77F7BF0AB8B}" type="slidenum">
              <a:rPr lang="en-US" smtClean="0"/>
              <a:pPr/>
              <a:t>‹#›</a:t>
            </a:fld>
            <a:endParaRPr lang="en-US"/>
          </a:p>
        </p:txBody>
      </p:sp>
    </p:spTree>
    <p:extLst>
      <p:ext uri="{BB962C8B-B14F-4D97-AF65-F5344CB8AC3E}">
        <p14:creationId xmlns:p14="http://schemas.microsoft.com/office/powerpoint/2010/main" val="703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23D9C6F-643A-CA4F-9A05-2423AED314E8}" type="slidenum">
              <a:rPr lang="en-US" smtClean="0"/>
              <a:pPr/>
              <a:t>‹#›</a:t>
            </a:fld>
            <a:endParaRPr lang="en-US"/>
          </a:p>
        </p:txBody>
      </p:sp>
    </p:spTree>
    <p:extLst>
      <p:ext uri="{BB962C8B-B14F-4D97-AF65-F5344CB8AC3E}">
        <p14:creationId xmlns:p14="http://schemas.microsoft.com/office/powerpoint/2010/main" val="234909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327865-38DD-974E-B40A-2A9DEF0BFA6F}" type="slidenum">
              <a:rPr lang="en-US" smtClean="0"/>
              <a:pPr/>
              <a:t>‹#›</a:t>
            </a:fld>
            <a:endParaRPr lang="en-US"/>
          </a:p>
        </p:txBody>
      </p:sp>
    </p:spTree>
    <p:extLst>
      <p:ext uri="{BB962C8B-B14F-4D97-AF65-F5344CB8AC3E}">
        <p14:creationId xmlns:p14="http://schemas.microsoft.com/office/powerpoint/2010/main" val="312383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04794A0-BE1A-184C-99F6-BCFD633EB450}" type="slidenum">
              <a:rPr lang="en-US" smtClean="0"/>
              <a:pPr/>
              <a:t>‹#›</a:t>
            </a:fld>
            <a:endParaRPr lang="en-US"/>
          </a:p>
        </p:txBody>
      </p:sp>
    </p:spTree>
    <p:extLst>
      <p:ext uri="{BB962C8B-B14F-4D97-AF65-F5344CB8AC3E}">
        <p14:creationId xmlns:p14="http://schemas.microsoft.com/office/powerpoint/2010/main" val="70957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E0F1400-51E2-7741-A2E3-CE57AF3B44C9}" type="slidenum">
              <a:rPr lang="en-US" smtClean="0"/>
              <a:pPr/>
              <a:t>‹#›</a:t>
            </a:fld>
            <a:endParaRPr lang="en-US"/>
          </a:p>
        </p:txBody>
      </p:sp>
    </p:spTree>
    <p:extLst>
      <p:ext uri="{BB962C8B-B14F-4D97-AF65-F5344CB8AC3E}">
        <p14:creationId xmlns:p14="http://schemas.microsoft.com/office/powerpoint/2010/main" val="274690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A5A30E3D-4474-5D48-AE16-0DE7301D24A3}" type="slidenum">
              <a:rPr lang="en-US" smtClean="0"/>
              <a:pPr/>
              <a:t>‹#›</a:t>
            </a:fld>
            <a:endParaRPr lang="en-US"/>
          </a:p>
        </p:txBody>
      </p:sp>
    </p:spTree>
    <p:extLst>
      <p:ext uri="{BB962C8B-B14F-4D97-AF65-F5344CB8AC3E}">
        <p14:creationId xmlns:p14="http://schemas.microsoft.com/office/powerpoint/2010/main" val="28237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EBBD773-4D02-BF40-94E4-044565D8CDE6}" type="slidenum">
              <a:rPr lang="en-US" smtClean="0"/>
              <a:pPr/>
              <a:t>‹#›</a:t>
            </a:fld>
            <a:endParaRPr lang="en-US"/>
          </a:p>
        </p:txBody>
      </p:sp>
    </p:spTree>
    <p:extLst>
      <p:ext uri="{BB962C8B-B14F-4D97-AF65-F5344CB8AC3E}">
        <p14:creationId xmlns:p14="http://schemas.microsoft.com/office/powerpoint/2010/main" val="261933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C1F97AC-79AC-AC42-A5E7-512828F866E7}" type="slidenum">
              <a:rPr lang="en-US" smtClean="0"/>
              <a:pPr/>
              <a:t>‹#›</a:t>
            </a:fld>
            <a:endParaRPr lang="en-US"/>
          </a:p>
        </p:txBody>
      </p:sp>
    </p:spTree>
    <p:extLst>
      <p:ext uri="{BB962C8B-B14F-4D97-AF65-F5344CB8AC3E}">
        <p14:creationId xmlns:p14="http://schemas.microsoft.com/office/powerpoint/2010/main" val="246926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C6318-4B78-DE44-82EE-2B0F312C8680}" type="slidenum">
              <a:rPr lang="en-US" smtClean="0"/>
              <a:pPr/>
              <a:t>‹#›</a:t>
            </a:fld>
            <a:endParaRPr lang="en-US"/>
          </a:p>
        </p:txBody>
      </p:sp>
    </p:spTree>
    <p:extLst>
      <p:ext uri="{BB962C8B-B14F-4D97-AF65-F5344CB8AC3E}">
        <p14:creationId xmlns:p14="http://schemas.microsoft.com/office/powerpoint/2010/main" val="76004855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23.png"/><Relationship Id="rId1" Type="http://schemas.microsoft.com/office/2007/relationships/media" Target="file://localhost/Users/CSC/Desktop/UOWCourses/EDPP302/Week%203/Jonah's_contract.mov" TargetMode="External"/><Relationship Id="rId2" Type="http://schemas.openxmlformats.org/officeDocument/2006/relationships/video" Target="file://localhost/Users/CSC/Desktop/UOWCourses/EDPP302/Week%203/Jonah's_contract.m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hyperlink" Target="http://www.crisisprevention.com/About-CPI" TargetMode="External"/><Relationship Id="rId7"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6.xml"/><Relationship Id="rId5" Type="http://schemas.openxmlformats.org/officeDocument/2006/relationships/image" Target="../media/image32.png"/><Relationship Id="rId6" Type="http://schemas.openxmlformats.org/officeDocument/2006/relationships/image" Target="../media/image26.png"/><Relationship Id="rId1" Type="http://schemas.microsoft.com/office/2007/relationships/media" Target="file://localhost/Users/CSC/Desktop/StudyWiz/HudsonLanding/Hudson_landing.mov" TargetMode="External"/><Relationship Id="rId2" Type="http://schemas.openxmlformats.org/officeDocument/2006/relationships/video" Target="file://localhost/Users/CSC/Desktop/StudyWiz/HudsonLanding/Hudson_landing.m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slide" Target="slide17.xml"/><Relationship Id="rId5" Type="http://schemas.openxmlformats.org/officeDocument/2006/relationships/hyperlink" Target="http://youtu.be/ixUbdeXCp0M" TargetMode="External"/><Relationship Id="rId6"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6.png"/><Relationship Id="rId5" Type="http://schemas.openxmlformats.org/officeDocument/2006/relationships/slide" Target="slide14.xml"/><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6.png"/><Relationship Id="rId5" Type="http://schemas.openxmlformats.org/officeDocument/2006/relationships/slide" Target="slide14.xml"/><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www.usask.ca/education/coursework/802papers/mergel/brenda.htm" TargetMode="External"/><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1" Type="http://schemas.microsoft.com/office/2007/relationships/media" Target="../media/media1.mov"/><Relationship Id="rId2" Type="http://schemas.openxmlformats.org/officeDocument/2006/relationships/video" Target="../media/media1.mo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 Id="rId3" Type="http://schemas.openxmlformats.org/officeDocument/2006/relationships/image" Target="file://localhost/Users/CSC/Desktop/UOWCourses/EDGD801/2012/images/two_boys2.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file://localhost/Users/CSC/Desktop/UOWCourses/EDGD801/2011/images801/web_faint.png"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file://localhost/Users/CSC/Desktop/sunflowers.png" TargetMode="Externa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99CC"/>
        </a:solidFill>
        <a:effectLst/>
      </p:bgPr>
    </p:bg>
    <p:spTree>
      <p:nvGrpSpPr>
        <p:cNvPr id="1" name=""/>
        <p:cNvGrpSpPr/>
        <p:nvPr/>
      </p:nvGrpSpPr>
      <p:grpSpPr>
        <a:xfrm>
          <a:off x="0" y="0"/>
          <a:ext cx="0" cy="0"/>
          <a:chOff x="0" y="0"/>
          <a:chExt cx="0" cy="0"/>
        </a:xfrm>
      </p:grpSpPr>
      <p:sp>
        <p:nvSpPr>
          <p:cNvPr id="14341" name="Text Box 11"/>
          <p:cNvSpPr txBox="1">
            <a:spLocks noChangeArrowheads="1"/>
          </p:cNvSpPr>
          <p:nvPr/>
        </p:nvSpPr>
        <p:spPr bwMode="auto">
          <a:xfrm>
            <a:off x="2032920" y="1905000"/>
            <a:ext cx="48768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AU" sz="2000" b="0" dirty="0">
                <a:solidFill>
                  <a:schemeClr val="bg1"/>
                </a:solidFill>
              </a:rPr>
              <a:t>EDGD801</a:t>
            </a:r>
          </a:p>
          <a:p>
            <a:pPr algn="ctr">
              <a:lnSpc>
                <a:spcPct val="10000"/>
              </a:lnSpc>
              <a:spcBef>
                <a:spcPct val="50000"/>
              </a:spcBef>
            </a:pPr>
            <a:r>
              <a:rPr lang="en-AU" sz="2000" b="0" dirty="0">
                <a:solidFill>
                  <a:schemeClr val="bg1"/>
                </a:solidFill>
              </a:rPr>
              <a:t>Learning and behaviour</a:t>
            </a:r>
            <a:endParaRPr lang="en-AU" b="0" dirty="0">
              <a:solidFill>
                <a:schemeClr val="bg1"/>
              </a:solidFill>
            </a:endParaRPr>
          </a:p>
        </p:txBody>
      </p:sp>
      <p:sp>
        <p:nvSpPr>
          <p:cNvPr id="2060" name="Rectangle 12"/>
          <p:cNvSpPr>
            <a:spLocks noChangeArrowheads="1"/>
          </p:cNvSpPr>
          <p:nvPr/>
        </p:nvSpPr>
        <p:spPr bwMode="auto">
          <a:xfrm>
            <a:off x="909420" y="3122820"/>
            <a:ext cx="7654925" cy="641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AU" sz="3600" dirty="0">
                <a:solidFill>
                  <a:schemeClr val="bg1"/>
                </a:solidFill>
              </a:rPr>
              <a:t>Behaviour management strategies</a:t>
            </a:r>
            <a:endParaRPr lang="en-AU" sz="3600" dirty="0"/>
          </a:p>
        </p:txBody>
      </p:sp>
      <p:sp>
        <p:nvSpPr>
          <p:cNvPr id="2061" name="Text Box 13"/>
          <p:cNvSpPr txBox="1">
            <a:spLocks noChangeArrowheads="1"/>
          </p:cNvSpPr>
          <p:nvPr/>
        </p:nvSpPr>
        <p:spPr bwMode="auto">
          <a:xfrm>
            <a:off x="2209800" y="4191000"/>
            <a:ext cx="4724400" cy="78483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AU" b="0" dirty="0">
                <a:solidFill>
                  <a:schemeClr val="bg1"/>
                </a:solidFill>
              </a:rPr>
              <a:t>Lecture 1 - Planning for learning</a:t>
            </a:r>
          </a:p>
          <a:p>
            <a:pPr algn="ctr">
              <a:spcBef>
                <a:spcPct val="50000"/>
              </a:spcBef>
              <a:defRPr/>
            </a:pPr>
            <a:r>
              <a:rPr lang="en-AU" b="0" dirty="0" smtClean="0">
                <a:solidFill>
                  <a:schemeClr val="bg1"/>
                </a:solidFill>
              </a:rPr>
              <a:t>March 3</a:t>
            </a:r>
            <a:endParaRPr lang="en-AU" b="0" dirty="0">
              <a:solidFill>
                <a:schemeClr val="bg1"/>
              </a:solidFill>
            </a:endParaRPr>
          </a:p>
        </p:txBody>
      </p:sp>
      <p:sp>
        <p:nvSpPr>
          <p:cNvPr id="14344" name="Text Box 14"/>
          <p:cNvSpPr txBox="1">
            <a:spLocks noChangeArrowheads="1"/>
          </p:cNvSpPr>
          <p:nvPr/>
        </p:nvSpPr>
        <p:spPr bwMode="auto">
          <a:xfrm>
            <a:off x="5638800" y="6324600"/>
            <a:ext cx="33528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spcBef>
                <a:spcPct val="50000"/>
              </a:spcBef>
            </a:pPr>
            <a:r>
              <a:rPr lang="en-AU" sz="2000" b="0" i="1">
                <a:solidFill>
                  <a:srgbClr val="66CCFF"/>
                </a:solidFill>
              </a:rPr>
              <a:t>Presented by Ray Handley</a:t>
            </a:r>
            <a:endParaRPr lang="en-AU"/>
          </a:p>
        </p:txBody>
      </p:sp>
      <p:pic>
        <p:nvPicPr>
          <p:cNvPr id="10" name="Picture 9" descr="GDE_2013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0" y="6615"/>
            <a:ext cx="9144000" cy="1215120"/>
          </a:xfrm>
          <a:prstGeom prst="rect">
            <a:avLst/>
          </a:prstGeom>
        </p:spPr>
      </p:pic>
    </p:spTree>
    <p:extLst>
      <p:ext uri="{BB962C8B-B14F-4D97-AF65-F5344CB8AC3E}">
        <p14:creationId xmlns:p14="http://schemas.microsoft.com/office/powerpoint/2010/main" val="4339709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rowd2"/>
          <p:cNvPicPr>
            <a:picLocks noChangeAspect="1" noChangeArrowheads="1"/>
          </p:cNvPicPr>
          <p:nvPr/>
        </p:nvPicPr>
        <p:blipFill>
          <a:blip r:embed="rId3">
            <a:alphaModFix amt="45000"/>
            <a:extLst>
              <a:ext uri="{28A0092B-C50C-407E-A947-70E740481C1C}">
                <a14:useLocalDpi xmlns:a14="http://schemas.microsoft.com/office/drawing/2010/main" val="0"/>
              </a:ext>
            </a:extLst>
          </a:blip>
          <a:srcRect/>
          <a:stretch>
            <a:fillRect/>
          </a:stretch>
        </p:blipFill>
        <p:spPr bwMode="auto">
          <a:xfrm>
            <a:off x="838505" y="542504"/>
            <a:ext cx="7239000" cy="6453187"/>
          </a:xfrm>
          <a:prstGeom prst="rect">
            <a:avLst/>
          </a:prstGeom>
          <a:noFill/>
          <a:ln>
            <a:noFill/>
          </a:ln>
          <a:extLst>
            <a:ext uri="{909E8E84-426E-40dd-AFC4-6F175D3DCCD1}">
              <a14:hiddenFill xmlns:a14="http://schemas.microsoft.com/office/drawing/2010/main">
                <a:solidFill>
                  <a:srgbClr val="FFFFFF">
                    <a:alpha val="4509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ext Box 6"/>
          <p:cNvSpPr txBox="1">
            <a:spLocks noChangeArrowheads="1"/>
          </p:cNvSpPr>
          <p:nvPr/>
        </p:nvSpPr>
        <p:spPr bwMode="auto">
          <a:xfrm>
            <a:off x="1981200" y="838200"/>
            <a:ext cx="6172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AU" sz="3600" b="0" dirty="0"/>
              <a:t>Models for Teaching</a:t>
            </a:r>
          </a:p>
        </p:txBody>
      </p:sp>
      <p:sp>
        <p:nvSpPr>
          <p:cNvPr id="29703" name="Line 7"/>
          <p:cNvSpPr>
            <a:spLocks noChangeShapeType="1"/>
          </p:cNvSpPr>
          <p:nvPr/>
        </p:nvSpPr>
        <p:spPr bwMode="auto">
          <a:xfrm>
            <a:off x="2819400" y="1524000"/>
            <a:ext cx="4497388" cy="0"/>
          </a:xfrm>
          <a:prstGeom prst="line">
            <a:avLst/>
          </a:prstGeom>
          <a:noFill/>
          <a:ln w="50800">
            <a:solidFill>
              <a:srgbClr val="FF00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29707" name="Text Box 11"/>
          <p:cNvSpPr txBox="1">
            <a:spLocks noChangeArrowheads="1"/>
          </p:cNvSpPr>
          <p:nvPr/>
        </p:nvSpPr>
        <p:spPr bwMode="auto">
          <a:xfrm>
            <a:off x="644525" y="23622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spcBef>
                <a:spcPct val="50000"/>
              </a:spcBef>
              <a:defRPr/>
            </a:pPr>
            <a:r>
              <a:rPr lang="en-AU" sz="2400" b="0" dirty="0"/>
              <a:t>Behaviourist</a:t>
            </a:r>
            <a:r>
              <a:rPr lang="en-AU" b="0" dirty="0"/>
              <a:t> </a:t>
            </a:r>
            <a:r>
              <a:rPr lang="en-AU" sz="2400" b="0" dirty="0"/>
              <a:t>approaches</a:t>
            </a:r>
          </a:p>
        </p:txBody>
      </p:sp>
      <p:sp>
        <p:nvSpPr>
          <p:cNvPr id="29708" name="Text Box 12"/>
          <p:cNvSpPr txBox="1">
            <a:spLocks noChangeArrowheads="1"/>
          </p:cNvSpPr>
          <p:nvPr/>
        </p:nvSpPr>
        <p:spPr bwMode="auto">
          <a:xfrm>
            <a:off x="3810000" y="3962400"/>
            <a:ext cx="3733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dirty="0"/>
              <a:t>Cognitive approaches</a:t>
            </a:r>
          </a:p>
        </p:txBody>
      </p:sp>
      <p:sp>
        <p:nvSpPr>
          <p:cNvPr id="29709" name="Text Box 13"/>
          <p:cNvSpPr txBox="1">
            <a:spLocks noChangeArrowheads="1"/>
          </p:cNvSpPr>
          <p:nvPr/>
        </p:nvSpPr>
        <p:spPr bwMode="auto">
          <a:xfrm>
            <a:off x="609600" y="5638800"/>
            <a:ext cx="3733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a:t>Constructivist approach</a:t>
            </a:r>
          </a:p>
        </p:txBody>
      </p:sp>
      <p:sp>
        <p:nvSpPr>
          <p:cNvPr id="30727" name="Rectangle 14"/>
          <p:cNvSpPr>
            <a:spLocks noGrp="1" noChangeArrowheads="1"/>
          </p:cNvSpPr>
          <p:nvPr>
            <p:ph type="title" idx="4294967295"/>
          </p:nvPr>
        </p:nvSpPr>
        <p:spPr>
          <a:xfrm>
            <a:off x="7924800" y="0"/>
            <a:ext cx="1219200" cy="304800"/>
          </a:xfrm>
        </p:spPr>
        <p:txBody>
          <a:bodyPr/>
          <a:lstStyle/>
          <a:p>
            <a:pPr eaLnBrk="1" hangingPunct="1"/>
            <a:r>
              <a:rPr lang="en-AU" sz="900" dirty="0">
                <a:solidFill>
                  <a:schemeClr val="bg1"/>
                </a:solidFill>
                <a:latin typeface="Arial" charset="0"/>
                <a:ea typeface="ＭＳ Ｐゴシック" charset="0"/>
                <a:cs typeface="ＭＳ Ｐゴシック" charset="0"/>
              </a:rPr>
              <a:t>Models</a:t>
            </a:r>
            <a:endParaRPr lang="en-AU" dirty="0">
              <a:latin typeface="Arial" charset="0"/>
              <a:ea typeface="ＭＳ Ｐゴシック" charset="0"/>
              <a:cs typeface="ＭＳ Ｐゴシック" charset="0"/>
            </a:endParaRPr>
          </a:p>
        </p:txBody>
      </p:sp>
      <p:sp>
        <p:nvSpPr>
          <p:cNvPr id="29711" name="Text Box 15"/>
          <p:cNvSpPr txBox="1">
            <a:spLocks noChangeArrowheads="1"/>
          </p:cNvSpPr>
          <p:nvPr/>
        </p:nvSpPr>
        <p:spPr bwMode="auto">
          <a:xfrm>
            <a:off x="4572000" y="1752600"/>
            <a:ext cx="2438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teacher centred</a:t>
            </a:r>
            <a:endParaRPr lang="en-AU" b="0"/>
          </a:p>
        </p:txBody>
      </p:sp>
      <p:sp>
        <p:nvSpPr>
          <p:cNvPr id="29712" name="Text Box 16"/>
          <p:cNvSpPr txBox="1">
            <a:spLocks noChangeArrowheads="1"/>
          </p:cNvSpPr>
          <p:nvPr/>
        </p:nvSpPr>
        <p:spPr bwMode="auto">
          <a:xfrm>
            <a:off x="4800600" y="2209800"/>
            <a:ext cx="43434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learning is a response to changes in the environment in which it occurs</a:t>
            </a:r>
            <a:endParaRPr lang="en-AU" b="0"/>
          </a:p>
        </p:txBody>
      </p:sp>
      <p:sp>
        <p:nvSpPr>
          <p:cNvPr id="29713" name="Text Box 17"/>
          <p:cNvSpPr txBox="1">
            <a:spLocks noChangeArrowheads="1"/>
          </p:cNvSpPr>
          <p:nvPr/>
        </p:nvSpPr>
        <p:spPr bwMode="auto">
          <a:xfrm>
            <a:off x="4648200" y="2971800"/>
            <a:ext cx="2819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reward/punishment </a:t>
            </a:r>
          </a:p>
          <a:p>
            <a:pPr>
              <a:lnSpc>
                <a:spcPct val="30000"/>
              </a:lnSpc>
              <a:spcBef>
                <a:spcPct val="50000"/>
              </a:spcBef>
            </a:pPr>
            <a:r>
              <a:rPr lang="en-AU" sz="2000" b="0"/>
              <a:t>+ve/-ve reinforcement</a:t>
            </a:r>
            <a:endParaRPr lang="en-AU" b="0"/>
          </a:p>
        </p:txBody>
      </p:sp>
      <p:sp>
        <p:nvSpPr>
          <p:cNvPr id="29714" name="Line 18"/>
          <p:cNvSpPr>
            <a:spLocks noChangeShapeType="1"/>
          </p:cNvSpPr>
          <p:nvPr/>
        </p:nvSpPr>
        <p:spPr bwMode="auto">
          <a:xfrm flipV="1">
            <a:off x="4419600" y="2133600"/>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5" name="Line 19"/>
          <p:cNvSpPr>
            <a:spLocks noChangeShapeType="1"/>
          </p:cNvSpPr>
          <p:nvPr/>
        </p:nvSpPr>
        <p:spPr bwMode="auto">
          <a:xfrm rot="3216693" flipV="1">
            <a:off x="4533900" y="2466975"/>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6" name="Line 20"/>
          <p:cNvSpPr>
            <a:spLocks noChangeShapeType="1"/>
          </p:cNvSpPr>
          <p:nvPr/>
        </p:nvSpPr>
        <p:spPr bwMode="auto">
          <a:xfrm rot="17135440" flipV="1">
            <a:off x="4381500" y="2781300"/>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7" name="Text Box 21"/>
          <p:cNvSpPr txBox="1">
            <a:spLocks noChangeArrowheads="1"/>
          </p:cNvSpPr>
          <p:nvPr/>
        </p:nvSpPr>
        <p:spPr bwMode="auto">
          <a:xfrm>
            <a:off x="1143000" y="3429000"/>
            <a:ext cx="2438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spcBef>
                <a:spcPct val="50000"/>
              </a:spcBef>
            </a:pPr>
            <a:r>
              <a:rPr lang="en-AU" sz="2000" b="0"/>
              <a:t>teacher centred</a:t>
            </a:r>
            <a:endParaRPr lang="en-AU" b="0"/>
          </a:p>
        </p:txBody>
      </p:sp>
      <p:sp>
        <p:nvSpPr>
          <p:cNvPr id="29718" name="Text Box 22"/>
          <p:cNvSpPr txBox="1">
            <a:spLocks noChangeArrowheads="1"/>
          </p:cNvSpPr>
          <p:nvPr/>
        </p:nvSpPr>
        <p:spPr bwMode="auto">
          <a:xfrm>
            <a:off x="304800" y="3886200"/>
            <a:ext cx="3124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spcBef>
                <a:spcPct val="50000"/>
              </a:spcBef>
            </a:pPr>
            <a:r>
              <a:rPr lang="en-AU" sz="2000" b="0"/>
              <a:t>learning results from changes in thinking</a:t>
            </a:r>
            <a:endParaRPr lang="en-AU" b="0"/>
          </a:p>
        </p:txBody>
      </p:sp>
      <p:sp>
        <p:nvSpPr>
          <p:cNvPr id="29719" name="Text Box 23"/>
          <p:cNvSpPr txBox="1">
            <a:spLocks noChangeArrowheads="1"/>
          </p:cNvSpPr>
          <p:nvPr/>
        </p:nvSpPr>
        <p:spPr bwMode="auto">
          <a:xfrm>
            <a:off x="381000" y="4724400"/>
            <a:ext cx="3276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a:spcBef>
                <a:spcPct val="50000"/>
              </a:spcBef>
            </a:pPr>
            <a:r>
              <a:rPr lang="en-AU" sz="2000" b="0"/>
              <a:t>looks for patterns &amp; beliefs</a:t>
            </a:r>
            <a:endParaRPr lang="en-AU" b="0"/>
          </a:p>
        </p:txBody>
      </p:sp>
      <p:sp>
        <p:nvSpPr>
          <p:cNvPr id="29720" name="Line 24"/>
          <p:cNvSpPr>
            <a:spLocks noChangeShapeType="1"/>
          </p:cNvSpPr>
          <p:nvPr/>
        </p:nvSpPr>
        <p:spPr bwMode="auto">
          <a:xfrm rot="17135440" flipV="1">
            <a:off x="3619500" y="3695700"/>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1" name="Line 25"/>
          <p:cNvSpPr>
            <a:spLocks noChangeShapeType="1"/>
          </p:cNvSpPr>
          <p:nvPr/>
        </p:nvSpPr>
        <p:spPr bwMode="auto">
          <a:xfrm rot="14025516" flipV="1">
            <a:off x="3543300" y="4076700"/>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2" name="Line 26"/>
          <p:cNvSpPr>
            <a:spLocks noChangeShapeType="1"/>
          </p:cNvSpPr>
          <p:nvPr/>
        </p:nvSpPr>
        <p:spPr bwMode="auto">
          <a:xfrm rot="11348838" flipV="1">
            <a:off x="3581400" y="4419600"/>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3" name="Text Box 27"/>
          <p:cNvSpPr txBox="1">
            <a:spLocks noChangeArrowheads="1"/>
          </p:cNvSpPr>
          <p:nvPr/>
        </p:nvSpPr>
        <p:spPr bwMode="auto">
          <a:xfrm>
            <a:off x="4267200" y="5105400"/>
            <a:ext cx="24384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student centred</a:t>
            </a:r>
            <a:endParaRPr lang="en-AU" b="0"/>
          </a:p>
        </p:txBody>
      </p:sp>
      <p:sp>
        <p:nvSpPr>
          <p:cNvPr id="29724" name="Text Box 28"/>
          <p:cNvSpPr txBox="1">
            <a:spLocks noChangeArrowheads="1"/>
          </p:cNvSpPr>
          <p:nvPr/>
        </p:nvSpPr>
        <p:spPr bwMode="auto">
          <a:xfrm>
            <a:off x="4495800" y="5546725"/>
            <a:ext cx="4648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learning is an active process of creating meaning from different experiences</a:t>
            </a:r>
            <a:endParaRPr lang="en-AU"/>
          </a:p>
        </p:txBody>
      </p:sp>
      <p:sp>
        <p:nvSpPr>
          <p:cNvPr id="29725" name="Text Box 29"/>
          <p:cNvSpPr txBox="1">
            <a:spLocks noChangeArrowheads="1"/>
          </p:cNvSpPr>
          <p:nvPr/>
        </p:nvSpPr>
        <p:spPr bwMode="auto">
          <a:xfrm>
            <a:off x="4267200" y="6324600"/>
            <a:ext cx="3505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teacher is a guide to learning</a:t>
            </a:r>
            <a:endParaRPr lang="en-AU"/>
          </a:p>
        </p:txBody>
      </p:sp>
      <p:sp>
        <p:nvSpPr>
          <p:cNvPr id="29726" name="Line 30"/>
          <p:cNvSpPr>
            <a:spLocks noChangeShapeType="1"/>
          </p:cNvSpPr>
          <p:nvPr/>
        </p:nvSpPr>
        <p:spPr bwMode="auto">
          <a:xfrm flipV="1">
            <a:off x="4038600" y="5410200"/>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7" name="Line 31"/>
          <p:cNvSpPr>
            <a:spLocks noChangeShapeType="1"/>
          </p:cNvSpPr>
          <p:nvPr/>
        </p:nvSpPr>
        <p:spPr bwMode="auto">
          <a:xfrm rot="3216693" flipV="1">
            <a:off x="4152900" y="5743575"/>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8" name="Line 32"/>
          <p:cNvSpPr>
            <a:spLocks noChangeShapeType="1"/>
          </p:cNvSpPr>
          <p:nvPr/>
        </p:nvSpPr>
        <p:spPr bwMode="auto">
          <a:xfrm rot="17135440" flipV="1">
            <a:off x="4000500" y="6057900"/>
            <a:ext cx="228600" cy="30480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698088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7"/>
                                        </p:tgtEl>
                                        <p:attrNameLst>
                                          <p:attrName>style.visibility</p:attrName>
                                        </p:attrNameLst>
                                      </p:cBhvr>
                                      <p:to>
                                        <p:strVal val="visible"/>
                                      </p:to>
                                    </p:set>
                                    <p:animEffect transition="in" filter="fade">
                                      <p:cBhvr>
                                        <p:cTn id="7" dur="1000"/>
                                        <p:tgtEl>
                                          <p:spTgt spid="29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8"/>
                                        </p:tgtEl>
                                        <p:attrNameLst>
                                          <p:attrName>style.visibility</p:attrName>
                                        </p:attrNameLst>
                                      </p:cBhvr>
                                      <p:to>
                                        <p:strVal val="visible"/>
                                      </p:to>
                                    </p:set>
                                    <p:animEffect transition="in" filter="fade">
                                      <p:cBhvr>
                                        <p:cTn id="12" dur="1000"/>
                                        <p:tgtEl>
                                          <p:spTgt spid="297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9"/>
                                        </p:tgtEl>
                                        <p:attrNameLst>
                                          <p:attrName>style.visibility</p:attrName>
                                        </p:attrNameLst>
                                      </p:cBhvr>
                                      <p:to>
                                        <p:strVal val="visible"/>
                                      </p:to>
                                    </p:set>
                                    <p:animEffect transition="in" filter="fade">
                                      <p:cBhvr>
                                        <p:cTn id="17" dur="1000"/>
                                        <p:tgtEl>
                                          <p:spTgt spid="297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14"/>
                                        </p:tgtEl>
                                        <p:attrNameLst>
                                          <p:attrName>style.visibility</p:attrName>
                                        </p:attrNameLst>
                                      </p:cBhvr>
                                      <p:to>
                                        <p:strVal val="visible"/>
                                      </p:to>
                                    </p:set>
                                    <p:animEffect transition="in" filter="fade">
                                      <p:cBhvr>
                                        <p:cTn id="22" dur="1000"/>
                                        <p:tgtEl>
                                          <p:spTgt spid="297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711"/>
                                        </p:tgtEl>
                                        <p:attrNameLst>
                                          <p:attrName>style.visibility</p:attrName>
                                        </p:attrNameLst>
                                      </p:cBhvr>
                                      <p:to>
                                        <p:strVal val="visible"/>
                                      </p:to>
                                    </p:set>
                                    <p:animEffect transition="in" filter="fade">
                                      <p:cBhvr>
                                        <p:cTn id="25" dur="1000"/>
                                        <p:tgtEl>
                                          <p:spTgt spid="297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715"/>
                                        </p:tgtEl>
                                        <p:attrNameLst>
                                          <p:attrName>style.visibility</p:attrName>
                                        </p:attrNameLst>
                                      </p:cBhvr>
                                      <p:to>
                                        <p:strVal val="visible"/>
                                      </p:to>
                                    </p:set>
                                    <p:animEffect transition="in" filter="fade">
                                      <p:cBhvr>
                                        <p:cTn id="28" dur="1000"/>
                                        <p:tgtEl>
                                          <p:spTgt spid="297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712"/>
                                        </p:tgtEl>
                                        <p:attrNameLst>
                                          <p:attrName>style.visibility</p:attrName>
                                        </p:attrNameLst>
                                      </p:cBhvr>
                                      <p:to>
                                        <p:strVal val="visible"/>
                                      </p:to>
                                    </p:set>
                                    <p:animEffect transition="in" filter="fade">
                                      <p:cBhvr>
                                        <p:cTn id="31" dur="1000"/>
                                        <p:tgtEl>
                                          <p:spTgt spid="297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716"/>
                                        </p:tgtEl>
                                        <p:attrNameLst>
                                          <p:attrName>style.visibility</p:attrName>
                                        </p:attrNameLst>
                                      </p:cBhvr>
                                      <p:to>
                                        <p:strVal val="visible"/>
                                      </p:to>
                                    </p:set>
                                    <p:animEffect transition="in" filter="fade">
                                      <p:cBhvr>
                                        <p:cTn id="34" dur="1000"/>
                                        <p:tgtEl>
                                          <p:spTgt spid="297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713"/>
                                        </p:tgtEl>
                                        <p:attrNameLst>
                                          <p:attrName>style.visibility</p:attrName>
                                        </p:attrNameLst>
                                      </p:cBhvr>
                                      <p:to>
                                        <p:strVal val="visible"/>
                                      </p:to>
                                    </p:set>
                                    <p:animEffect transition="in" filter="fade">
                                      <p:cBhvr>
                                        <p:cTn id="37" dur="1000"/>
                                        <p:tgtEl>
                                          <p:spTgt spid="297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720"/>
                                        </p:tgtEl>
                                        <p:attrNameLst>
                                          <p:attrName>style.visibility</p:attrName>
                                        </p:attrNameLst>
                                      </p:cBhvr>
                                      <p:to>
                                        <p:strVal val="visible"/>
                                      </p:to>
                                    </p:set>
                                    <p:animEffect transition="in" filter="fade">
                                      <p:cBhvr>
                                        <p:cTn id="42" dur="1000"/>
                                        <p:tgtEl>
                                          <p:spTgt spid="297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717"/>
                                        </p:tgtEl>
                                        <p:attrNameLst>
                                          <p:attrName>style.visibility</p:attrName>
                                        </p:attrNameLst>
                                      </p:cBhvr>
                                      <p:to>
                                        <p:strVal val="visible"/>
                                      </p:to>
                                    </p:set>
                                    <p:animEffect transition="in" filter="fade">
                                      <p:cBhvr>
                                        <p:cTn id="45" dur="1000"/>
                                        <p:tgtEl>
                                          <p:spTgt spid="297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721"/>
                                        </p:tgtEl>
                                        <p:attrNameLst>
                                          <p:attrName>style.visibility</p:attrName>
                                        </p:attrNameLst>
                                      </p:cBhvr>
                                      <p:to>
                                        <p:strVal val="visible"/>
                                      </p:to>
                                    </p:set>
                                    <p:animEffect transition="in" filter="fade">
                                      <p:cBhvr>
                                        <p:cTn id="48" dur="1000"/>
                                        <p:tgtEl>
                                          <p:spTgt spid="297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718"/>
                                        </p:tgtEl>
                                        <p:attrNameLst>
                                          <p:attrName>style.visibility</p:attrName>
                                        </p:attrNameLst>
                                      </p:cBhvr>
                                      <p:to>
                                        <p:strVal val="visible"/>
                                      </p:to>
                                    </p:set>
                                    <p:animEffect transition="in" filter="fade">
                                      <p:cBhvr>
                                        <p:cTn id="51" dur="1000"/>
                                        <p:tgtEl>
                                          <p:spTgt spid="297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722"/>
                                        </p:tgtEl>
                                        <p:attrNameLst>
                                          <p:attrName>style.visibility</p:attrName>
                                        </p:attrNameLst>
                                      </p:cBhvr>
                                      <p:to>
                                        <p:strVal val="visible"/>
                                      </p:to>
                                    </p:set>
                                    <p:animEffect transition="in" filter="fade">
                                      <p:cBhvr>
                                        <p:cTn id="54" dur="1000"/>
                                        <p:tgtEl>
                                          <p:spTgt spid="297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719"/>
                                        </p:tgtEl>
                                        <p:attrNameLst>
                                          <p:attrName>style.visibility</p:attrName>
                                        </p:attrNameLst>
                                      </p:cBhvr>
                                      <p:to>
                                        <p:strVal val="visible"/>
                                      </p:to>
                                    </p:set>
                                    <p:animEffect transition="in" filter="fade">
                                      <p:cBhvr>
                                        <p:cTn id="57" dur="1000"/>
                                        <p:tgtEl>
                                          <p:spTgt spid="2971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726"/>
                                        </p:tgtEl>
                                        <p:attrNameLst>
                                          <p:attrName>style.visibility</p:attrName>
                                        </p:attrNameLst>
                                      </p:cBhvr>
                                      <p:to>
                                        <p:strVal val="visible"/>
                                      </p:to>
                                    </p:set>
                                    <p:animEffect transition="in" filter="fade">
                                      <p:cBhvr>
                                        <p:cTn id="62" dur="1000"/>
                                        <p:tgtEl>
                                          <p:spTgt spid="297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723"/>
                                        </p:tgtEl>
                                        <p:attrNameLst>
                                          <p:attrName>style.visibility</p:attrName>
                                        </p:attrNameLst>
                                      </p:cBhvr>
                                      <p:to>
                                        <p:strVal val="visible"/>
                                      </p:to>
                                    </p:set>
                                    <p:animEffect transition="in" filter="fade">
                                      <p:cBhvr>
                                        <p:cTn id="65" dur="1000"/>
                                        <p:tgtEl>
                                          <p:spTgt spid="297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727"/>
                                        </p:tgtEl>
                                        <p:attrNameLst>
                                          <p:attrName>style.visibility</p:attrName>
                                        </p:attrNameLst>
                                      </p:cBhvr>
                                      <p:to>
                                        <p:strVal val="visible"/>
                                      </p:to>
                                    </p:set>
                                    <p:animEffect transition="in" filter="fade">
                                      <p:cBhvr>
                                        <p:cTn id="68" dur="1000"/>
                                        <p:tgtEl>
                                          <p:spTgt spid="297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724"/>
                                        </p:tgtEl>
                                        <p:attrNameLst>
                                          <p:attrName>style.visibility</p:attrName>
                                        </p:attrNameLst>
                                      </p:cBhvr>
                                      <p:to>
                                        <p:strVal val="visible"/>
                                      </p:to>
                                    </p:set>
                                    <p:animEffect transition="in" filter="fade">
                                      <p:cBhvr>
                                        <p:cTn id="71" dur="1000"/>
                                        <p:tgtEl>
                                          <p:spTgt spid="297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728"/>
                                        </p:tgtEl>
                                        <p:attrNameLst>
                                          <p:attrName>style.visibility</p:attrName>
                                        </p:attrNameLst>
                                      </p:cBhvr>
                                      <p:to>
                                        <p:strVal val="visible"/>
                                      </p:to>
                                    </p:set>
                                    <p:animEffect transition="in" filter="fade">
                                      <p:cBhvr>
                                        <p:cTn id="74" dur="1000"/>
                                        <p:tgtEl>
                                          <p:spTgt spid="297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9725"/>
                                        </p:tgtEl>
                                        <p:attrNameLst>
                                          <p:attrName>style.visibility</p:attrName>
                                        </p:attrNameLst>
                                      </p:cBhvr>
                                      <p:to>
                                        <p:strVal val="visible"/>
                                      </p:to>
                                    </p:set>
                                    <p:animEffect transition="in" filter="fade">
                                      <p:cBhvr>
                                        <p:cTn id="77" dur="1000"/>
                                        <p:tgtEl>
                                          <p:spTgt spid="29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P spid="29708" grpId="0"/>
      <p:bldP spid="29709" grpId="0"/>
      <p:bldP spid="29711" grpId="0"/>
      <p:bldP spid="29712" grpId="0"/>
      <p:bldP spid="29713" grpId="0"/>
      <p:bldP spid="29714" grpId="0" animBg="1"/>
      <p:bldP spid="29715" grpId="0" animBg="1"/>
      <p:bldP spid="29716" grpId="0" animBg="1"/>
      <p:bldP spid="29717" grpId="0"/>
      <p:bldP spid="29718" grpId="0"/>
      <p:bldP spid="29719" grpId="0"/>
      <p:bldP spid="29720" grpId="0" animBg="1"/>
      <p:bldP spid="29721" grpId="0" animBg="1"/>
      <p:bldP spid="29722" grpId="0" animBg="1"/>
      <p:bldP spid="29723" grpId="0"/>
      <p:bldP spid="29724" grpId="0"/>
      <p:bldP spid="29725" grpId="0"/>
      <p:bldP spid="29726" grpId="0" animBg="1"/>
      <p:bldP spid="29727" grpId="0" animBg="1"/>
      <p:bldP spid="297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419475" y="1125538"/>
            <a:ext cx="5040313" cy="5040312"/>
          </a:xfrm>
          <a:prstGeom prst="rect">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solidFill>
                <a:srgbClr val="000000"/>
              </a:solidFill>
            </a:endParaRPr>
          </a:p>
        </p:txBody>
      </p:sp>
      <p:pic>
        <p:nvPicPr>
          <p:cNvPr id="6175" name="Picture 31" descr="Mainstr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631950"/>
            <a:ext cx="4800600"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10"/>
          <p:cNvSpPr txBox="1">
            <a:spLocks noChangeArrowheads="1"/>
          </p:cNvSpPr>
          <p:nvPr/>
        </p:nvSpPr>
        <p:spPr bwMode="auto">
          <a:xfrm rot="-5394771">
            <a:off x="493712" y="3160713"/>
            <a:ext cx="2665413"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200">
                <a:solidFill>
                  <a:srgbClr val="00CC00"/>
                </a:solidFill>
              </a:rPr>
              <a:t>Motivation</a:t>
            </a:r>
            <a:endParaRPr lang="en-AU"/>
          </a:p>
        </p:txBody>
      </p:sp>
      <p:sp>
        <p:nvSpPr>
          <p:cNvPr id="6156" name="Text Box 12"/>
          <p:cNvSpPr txBox="1">
            <a:spLocks noChangeArrowheads="1"/>
          </p:cNvSpPr>
          <p:nvPr/>
        </p:nvSpPr>
        <p:spPr bwMode="auto">
          <a:xfrm>
            <a:off x="2054225" y="1981200"/>
            <a:ext cx="121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Will do</a:t>
            </a:r>
          </a:p>
        </p:txBody>
      </p:sp>
      <p:sp>
        <p:nvSpPr>
          <p:cNvPr id="6157" name="Text Box 13"/>
          <p:cNvSpPr txBox="1">
            <a:spLocks noChangeArrowheads="1"/>
          </p:cNvSpPr>
          <p:nvPr/>
        </p:nvSpPr>
        <p:spPr bwMode="auto">
          <a:xfrm>
            <a:off x="2130425" y="4724400"/>
            <a:ext cx="1143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Won</a:t>
            </a:r>
            <a:r>
              <a:rPr lang="ja-JP" altLang="en-AU"/>
              <a:t>’</a:t>
            </a:r>
            <a:r>
              <a:rPr lang="en-AU" altLang="ja-JP"/>
              <a:t>t</a:t>
            </a:r>
            <a:endParaRPr lang="en-AU"/>
          </a:p>
        </p:txBody>
      </p:sp>
      <p:sp>
        <p:nvSpPr>
          <p:cNvPr id="6158" name="Text Box 14"/>
          <p:cNvSpPr txBox="1">
            <a:spLocks noChangeArrowheads="1"/>
          </p:cNvSpPr>
          <p:nvPr/>
        </p:nvSpPr>
        <p:spPr bwMode="auto">
          <a:xfrm>
            <a:off x="5102225" y="152400"/>
            <a:ext cx="14478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200">
                <a:solidFill>
                  <a:srgbClr val="00CC00"/>
                </a:solidFill>
              </a:rPr>
              <a:t>Ability</a:t>
            </a:r>
            <a:endParaRPr lang="en-AU"/>
          </a:p>
        </p:txBody>
      </p:sp>
      <p:sp>
        <p:nvSpPr>
          <p:cNvPr id="6159" name="Text Box 15"/>
          <p:cNvSpPr txBox="1">
            <a:spLocks noChangeArrowheads="1"/>
          </p:cNvSpPr>
          <p:nvPr/>
        </p:nvSpPr>
        <p:spPr bwMode="auto">
          <a:xfrm>
            <a:off x="3883025" y="609600"/>
            <a:ext cx="121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Can do</a:t>
            </a:r>
          </a:p>
        </p:txBody>
      </p:sp>
      <p:sp>
        <p:nvSpPr>
          <p:cNvPr id="6160" name="Text Box 16"/>
          <p:cNvSpPr txBox="1">
            <a:spLocks noChangeArrowheads="1"/>
          </p:cNvSpPr>
          <p:nvPr/>
        </p:nvSpPr>
        <p:spPr bwMode="auto">
          <a:xfrm>
            <a:off x="6550025" y="609600"/>
            <a:ext cx="1600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Can</a:t>
            </a:r>
            <a:r>
              <a:rPr lang="ja-JP" altLang="en-AU"/>
              <a:t>’</a:t>
            </a:r>
            <a:r>
              <a:rPr lang="en-AU" altLang="ja-JP"/>
              <a:t>t do</a:t>
            </a:r>
            <a:endParaRPr lang="en-AU"/>
          </a:p>
        </p:txBody>
      </p:sp>
      <p:pic>
        <p:nvPicPr>
          <p:cNvPr id="6164" name="Picture 20" descr="Struggling_stu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425" y="1371600"/>
            <a:ext cx="19161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1" descr="delinqu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6225" y="3898900"/>
            <a:ext cx="12065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Rectangle 24"/>
          <p:cNvSpPr>
            <a:spLocks noChangeArrowheads="1"/>
          </p:cNvSpPr>
          <p:nvPr/>
        </p:nvSpPr>
        <p:spPr bwMode="auto">
          <a:xfrm>
            <a:off x="3429000" y="1143000"/>
            <a:ext cx="1524000" cy="1143000"/>
          </a:xfrm>
          <a:prstGeom prst="rect">
            <a:avLst/>
          </a:prstGeom>
          <a:solidFill>
            <a:srgbClr val="FF3300"/>
          </a:solidFill>
          <a:ln w="9525">
            <a:solidFill>
              <a:schemeClr val="tx1"/>
            </a:solidFill>
            <a:miter lim="800000"/>
            <a:headEnd/>
            <a:tailEnd/>
          </a:ln>
          <a:effectLst>
            <a:innerShdw blurRad="63500" dist="50800" dir="10800000">
              <a:prstClr val="black">
                <a:alpha val="50000"/>
              </a:prstClr>
            </a:innerShdw>
          </a:effectLst>
        </p:spPr>
        <p:txBody>
          <a:bodyPr wrap="none" anchor="ctr"/>
          <a:lstStyle/>
          <a:p>
            <a:pPr algn="ctr">
              <a:defRPr/>
            </a:pPr>
            <a:r>
              <a:rPr lang="en-AU"/>
              <a:t>Selective</a:t>
            </a:r>
          </a:p>
          <a:p>
            <a:pPr algn="ctr">
              <a:defRPr/>
            </a:pPr>
            <a:r>
              <a:rPr lang="en-AU"/>
              <a:t>Schools</a:t>
            </a:r>
          </a:p>
        </p:txBody>
      </p:sp>
      <p:sp>
        <p:nvSpPr>
          <p:cNvPr id="6169" name="Rectangle 25"/>
          <p:cNvSpPr>
            <a:spLocks noChangeArrowheads="1"/>
          </p:cNvSpPr>
          <p:nvPr/>
        </p:nvSpPr>
        <p:spPr bwMode="auto">
          <a:xfrm>
            <a:off x="6886575" y="4972050"/>
            <a:ext cx="1524000" cy="1143000"/>
          </a:xfrm>
          <a:prstGeom prst="rect">
            <a:avLst/>
          </a:prstGeom>
          <a:solidFill>
            <a:srgbClr val="FF9900"/>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algn="ctr">
              <a:defRPr/>
            </a:pPr>
            <a:r>
              <a:rPr lang="en-AU" dirty="0"/>
              <a:t>Behaviour</a:t>
            </a:r>
          </a:p>
          <a:p>
            <a:pPr algn="ctr">
              <a:defRPr/>
            </a:pPr>
            <a:r>
              <a:rPr lang="en-AU" dirty="0"/>
              <a:t>Schools</a:t>
            </a:r>
          </a:p>
        </p:txBody>
      </p:sp>
      <p:pic>
        <p:nvPicPr>
          <p:cNvPr id="6173" name="Picture 29" descr="A+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447800"/>
            <a:ext cx="13557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30" descr="bored_studen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762500"/>
            <a:ext cx="25146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2" name="Text Box 28"/>
          <p:cNvSpPr txBox="1">
            <a:spLocks noChangeArrowheads="1"/>
          </p:cNvSpPr>
          <p:nvPr/>
        </p:nvSpPr>
        <p:spPr bwMode="auto">
          <a:xfrm>
            <a:off x="4038600" y="5562600"/>
            <a:ext cx="3962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pPr>
            <a:r>
              <a:rPr lang="en-AU"/>
              <a:t>Mainstream schools</a:t>
            </a:r>
          </a:p>
        </p:txBody>
      </p:sp>
      <p:sp>
        <p:nvSpPr>
          <p:cNvPr id="34839" name="Rectangle 34"/>
          <p:cNvSpPr>
            <a:spLocks noGrp="1" noChangeArrowheads="1"/>
          </p:cNvSpPr>
          <p:nvPr>
            <p:ph type="title"/>
          </p:nvPr>
        </p:nvSpPr>
        <p:spPr>
          <a:xfrm>
            <a:off x="76200" y="76200"/>
            <a:ext cx="1752600" cy="228600"/>
          </a:xfrm>
        </p:spPr>
        <p:txBody>
          <a:bodyPr/>
          <a:lstStyle/>
          <a:p>
            <a:pPr eaLnBrk="1" hangingPunct="1"/>
            <a:r>
              <a:rPr lang="en-AU" sz="800">
                <a:solidFill>
                  <a:schemeClr val="bg1"/>
                </a:solidFill>
                <a:latin typeface="Arial" charset="0"/>
                <a:ea typeface="ＭＳ Ｐゴシック" charset="0"/>
                <a:cs typeface="ＭＳ Ｐゴシック" charset="0"/>
              </a:rPr>
              <a:t>Student qualities</a:t>
            </a:r>
            <a:endParaRPr lang="en-AU">
              <a:latin typeface="Arial" charset="0"/>
              <a:ea typeface="ＭＳ Ｐゴシック" charset="0"/>
              <a:cs typeface="ＭＳ Ｐゴシック" charset="0"/>
            </a:endParaRPr>
          </a:p>
        </p:txBody>
      </p:sp>
      <p:sp>
        <p:nvSpPr>
          <p:cNvPr id="34840" name="Rectangle 35"/>
          <p:cNvSpPr>
            <a:spLocks noChangeArrowheads="1"/>
          </p:cNvSpPr>
          <p:nvPr/>
        </p:nvSpPr>
        <p:spPr bwMode="auto">
          <a:xfrm>
            <a:off x="0" y="0"/>
            <a:ext cx="12954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4841" name="Text Box 36"/>
          <p:cNvSpPr txBox="1">
            <a:spLocks noChangeArrowheads="1"/>
          </p:cNvSpPr>
          <p:nvPr/>
        </p:nvSpPr>
        <p:spPr bwMode="auto">
          <a:xfrm rot="-5400000">
            <a:off x="-2286793" y="2743993"/>
            <a:ext cx="58674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4800">
                <a:solidFill>
                  <a:schemeClr val="bg1"/>
                </a:solidFill>
              </a:rPr>
              <a:t>Student Qualities</a:t>
            </a:r>
            <a:endParaRPr lang="en-AU">
              <a:solidFill>
                <a:schemeClr val="bg1"/>
              </a:solidFill>
            </a:endParaRPr>
          </a:p>
        </p:txBody>
      </p:sp>
      <p:sp>
        <p:nvSpPr>
          <p:cNvPr id="2" name="Rectangle 1"/>
          <p:cNvSpPr>
            <a:spLocks noChangeArrowheads="1"/>
          </p:cNvSpPr>
          <p:nvPr/>
        </p:nvSpPr>
        <p:spPr bwMode="auto">
          <a:xfrm>
            <a:off x="3419475" y="1125538"/>
            <a:ext cx="5040313" cy="2519362"/>
          </a:xfrm>
          <a:prstGeom prst="rect">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solidFill>
                <a:srgbClr val="000000"/>
              </a:solidFill>
            </a:endParaRPr>
          </a:p>
        </p:txBody>
      </p:sp>
      <p:sp>
        <p:nvSpPr>
          <p:cNvPr id="4" name="Rectangle 3"/>
          <p:cNvSpPr>
            <a:spLocks noChangeArrowheads="1"/>
          </p:cNvSpPr>
          <p:nvPr/>
        </p:nvSpPr>
        <p:spPr bwMode="auto">
          <a:xfrm>
            <a:off x="3419475" y="1125538"/>
            <a:ext cx="2520950" cy="5040312"/>
          </a:xfrm>
          <a:prstGeom prst="rect">
            <a:avLst/>
          </a:prstGeom>
          <a:noFill/>
          <a:ln w="76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b="0">
              <a:solidFill>
                <a:srgbClr val="000000"/>
              </a:solidFill>
            </a:endParaRPr>
          </a:p>
        </p:txBody>
      </p:sp>
      <p:sp>
        <p:nvSpPr>
          <p:cNvPr id="3" name="Rectangle 2"/>
          <p:cNvSpPr/>
          <p:nvPr/>
        </p:nvSpPr>
        <p:spPr bwMode="auto">
          <a:xfrm>
            <a:off x="3419475" y="1125538"/>
            <a:ext cx="5040313" cy="5040312"/>
          </a:xfrm>
          <a:prstGeom prst="rect">
            <a:avLst/>
          </a:prstGeom>
          <a:solidFill>
            <a:schemeClr val="accent4">
              <a:lumMod val="85000"/>
              <a:lumOff val="15000"/>
              <a:alpha val="23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b="0">
              <a:solidFill>
                <a:srgbClr val="000000"/>
              </a:solidFill>
            </a:endParaRPr>
          </a:p>
        </p:txBody>
      </p:sp>
      <p:sp>
        <p:nvSpPr>
          <p:cNvPr id="6170" name="Rectangle 26"/>
          <p:cNvSpPr>
            <a:spLocks noChangeArrowheads="1"/>
          </p:cNvSpPr>
          <p:nvPr/>
        </p:nvSpPr>
        <p:spPr bwMode="auto">
          <a:xfrm>
            <a:off x="6877050" y="2971800"/>
            <a:ext cx="1524000" cy="1143000"/>
          </a:xfrm>
          <a:prstGeom prst="rect">
            <a:avLst/>
          </a:prstGeom>
          <a:solidFill>
            <a:srgbClr val="FFFF33"/>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algn="ctr">
              <a:defRPr/>
            </a:pPr>
            <a:r>
              <a:rPr lang="en-AU" dirty="0"/>
              <a:t>SSPs</a:t>
            </a:r>
          </a:p>
          <a:p>
            <a:pPr algn="ctr">
              <a:defRPr/>
            </a:pPr>
            <a:r>
              <a:rPr lang="en-AU" dirty="0"/>
              <a:t>Special </a:t>
            </a:r>
          </a:p>
          <a:p>
            <a:pPr algn="ctr">
              <a:defRPr/>
            </a:pPr>
            <a:r>
              <a:rPr lang="en-AU" dirty="0"/>
              <a:t>Units</a:t>
            </a:r>
          </a:p>
        </p:txBody>
      </p:sp>
    </p:spTree>
    <p:extLst>
      <p:ext uri="{BB962C8B-B14F-4D97-AF65-F5344CB8AC3E}">
        <p14:creationId xmlns:p14="http://schemas.microsoft.com/office/powerpoint/2010/main" val="2597054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par>
                                <p:cTn id="20" presetID="12" presetClass="entr" presetSubtype="1" fill="hold" grpId="0" nodeType="withEffect">
                                  <p:stCondLst>
                                    <p:cond delay="0"/>
                                  </p:stCondLst>
                                  <p:childTnLst>
                                    <p:set>
                                      <p:cBhvr>
                                        <p:cTn id="21" dur="1" fill="hold">
                                          <p:stCondLst>
                                            <p:cond delay="0"/>
                                          </p:stCondLst>
                                        </p:cTn>
                                        <p:tgtEl>
                                          <p:spTgt spid="6156"/>
                                        </p:tgtEl>
                                        <p:attrNameLst>
                                          <p:attrName>style.visibility</p:attrName>
                                        </p:attrNameLst>
                                      </p:cBhvr>
                                      <p:to>
                                        <p:strVal val="visible"/>
                                      </p:to>
                                    </p:set>
                                    <p:animEffect transition="in" filter="slide(fromTop)">
                                      <p:cBhvr>
                                        <p:cTn id="22" dur="1000"/>
                                        <p:tgtEl>
                                          <p:spTgt spid="615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6157"/>
                                        </p:tgtEl>
                                        <p:attrNameLst>
                                          <p:attrName>style.visibility</p:attrName>
                                        </p:attrNameLst>
                                      </p:cBhvr>
                                      <p:to>
                                        <p:strVal val="visible"/>
                                      </p:to>
                                    </p:set>
                                    <p:animEffect transition="in" filter="slide(fromLeft)">
                                      <p:cBhvr>
                                        <p:cTn id="25" dur="1000"/>
                                        <p:tgtEl>
                                          <p:spTgt spid="6157"/>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6159"/>
                                        </p:tgtEl>
                                        <p:attrNameLst>
                                          <p:attrName>style.visibility</p:attrName>
                                        </p:attrNameLst>
                                      </p:cBhvr>
                                      <p:to>
                                        <p:strVal val="visible"/>
                                      </p:to>
                                    </p:set>
                                    <p:animEffect transition="in" filter="slide(fromTop)">
                                      <p:cBhvr>
                                        <p:cTn id="28" dur="1000"/>
                                        <p:tgtEl>
                                          <p:spTgt spid="6159"/>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6160"/>
                                        </p:tgtEl>
                                        <p:attrNameLst>
                                          <p:attrName>style.visibility</p:attrName>
                                        </p:attrNameLst>
                                      </p:cBhvr>
                                      <p:to>
                                        <p:strVal val="visible"/>
                                      </p:to>
                                    </p:set>
                                    <p:animEffect transition="in" filter="slide(fromRight)">
                                      <p:cBhvr>
                                        <p:cTn id="31" dur="1000"/>
                                        <p:tgtEl>
                                          <p:spTgt spid="616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6173"/>
                                        </p:tgtEl>
                                        <p:attrNameLst>
                                          <p:attrName>style.visibility</p:attrName>
                                        </p:attrNameLst>
                                      </p:cBhvr>
                                      <p:to>
                                        <p:strVal val="visible"/>
                                      </p:to>
                                    </p:set>
                                    <p:animEffect transition="in" filter="fade">
                                      <p:cBhvr>
                                        <p:cTn id="36" dur="1000"/>
                                        <p:tgtEl>
                                          <p:spTgt spid="61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174"/>
                                        </p:tgtEl>
                                        <p:attrNameLst>
                                          <p:attrName>style.visibility</p:attrName>
                                        </p:attrNameLst>
                                      </p:cBhvr>
                                      <p:to>
                                        <p:strVal val="visible"/>
                                      </p:to>
                                    </p:set>
                                    <p:animEffect transition="in" filter="fade">
                                      <p:cBhvr>
                                        <p:cTn id="41" dur="1000"/>
                                        <p:tgtEl>
                                          <p:spTgt spid="617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6164"/>
                                        </p:tgtEl>
                                        <p:attrNameLst>
                                          <p:attrName>style.visibility</p:attrName>
                                        </p:attrNameLst>
                                      </p:cBhvr>
                                      <p:to>
                                        <p:strVal val="visible"/>
                                      </p:to>
                                    </p:set>
                                    <p:animEffect transition="in" filter="fade">
                                      <p:cBhvr>
                                        <p:cTn id="46" dur="1000"/>
                                        <p:tgtEl>
                                          <p:spTgt spid="616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6165"/>
                                        </p:tgtEl>
                                        <p:attrNameLst>
                                          <p:attrName>style.visibility</p:attrName>
                                        </p:attrNameLst>
                                      </p:cBhvr>
                                      <p:to>
                                        <p:strVal val="visible"/>
                                      </p:to>
                                    </p:set>
                                    <p:animEffect transition="in" filter="fade">
                                      <p:cBhvr>
                                        <p:cTn id="51" dur="1000"/>
                                        <p:tgtEl>
                                          <p:spTgt spid="616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6168"/>
                                        </p:tgtEl>
                                        <p:attrNameLst>
                                          <p:attrName>style.visibility</p:attrName>
                                        </p:attrNameLst>
                                      </p:cBhvr>
                                      <p:to>
                                        <p:strVal val="visible"/>
                                      </p:to>
                                    </p:set>
                                    <p:animEffect transition="in" filter="fade">
                                      <p:cBhvr>
                                        <p:cTn id="56" dur="1000"/>
                                        <p:tgtEl>
                                          <p:spTgt spid="616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169"/>
                                        </p:tgtEl>
                                        <p:attrNameLst>
                                          <p:attrName>style.visibility</p:attrName>
                                        </p:attrNameLst>
                                      </p:cBhvr>
                                      <p:to>
                                        <p:strVal val="visible"/>
                                      </p:to>
                                    </p:set>
                                    <p:animEffect transition="in" filter="fade">
                                      <p:cBhvr>
                                        <p:cTn id="61" dur="1000"/>
                                        <p:tgtEl>
                                          <p:spTgt spid="6169"/>
                                        </p:tgtEl>
                                      </p:cBhvr>
                                    </p:animEffect>
                                  </p:childTnLst>
                                </p:cTn>
                              </p:par>
                              <p:par>
                                <p:cTn id="62" presetID="10" presetClass="exit" presetSubtype="0" fill="hold" nodeType="withEffect">
                                  <p:stCondLst>
                                    <p:cond delay="0"/>
                                  </p:stCondLst>
                                  <p:childTnLst>
                                    <p:animEffect transition="out" filter="fade">
                                      <p:cBhvr>
                                        <p:cTn id="63" dur="1000"/>
                                        <p:tgtEl>
                                          <p:spTgt spid="6168"/>
                                        </p:tgtEl>
                                      </p:cBhvr>
                                    </p:animEffect>
                                    <p:set>
                                      <p:cBhvr>
                                        <p:cTn id="64" dur="1" fill="hold">
                                          <p:stCondLst>
                                            <p:cond delay="999"/>
                                          </p:stCondLst>
                                        </p:cTn>
                                        <p:tgtEl>
                                          <p:spTgt spid="6168"/>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6170"/>
                                        </p:tgtEl>
                                        <p:attrNameLst>
                                          <p:attrName>style.visibility</p:attrName>
                                        </p:attrNameLst>
                                      </p:cBhvr>
                                      <p:to>
                                        <p:strVal val="visible"/>
                                      </p:to>
                                    </p:set>
                                    <p:animEffect transition="in" filter="fade">
                                      <p:cBhvr>
                                        <p:cTn id="69" dur="1000"/>
                                        <p:tgtEl>
                                          <p:spTgt spid="6170"/>
                                        </p:tgtEl>
                                      </p:cBhvr>
                                    </p:animEffect>
                                  </p:childTnLst>
                                </p:cTn>
                              </p:par>
                              <p:par>
                                <p:cTn id="70" presetID="10" presetClass="exit" presetSubtype="0" fill="hold" nodeType="withEffect">
                                  <p:stCondLst>
                                    <p:cond delay="0"/>
                                  </p:stCondLst>
                                  <p:childTnLst>
                                    <p:animEffect transition="out" filter="fade">
                                      <p:cBhvr>
                                        <p:cTn id="71" dur="1000"/>
                                        <p:tgtEl>
                                          <p:spTgt spid="6169"/>
                                        </p:tgtEl>
                                      </p:cBhvr>
                                    </p:animEffect>
                                    <p:set>
                                      <p:cBhvr>
                                        <p:cTn id="72" dur="1" fill="hold">
                                          <p:stCondLst>
                                            <p:cond delay="999"/>
                                          </p:stCondLst>
                                        </p:cTn>
                                        <p:tgtEl>
                                          <p:spTgt spid="616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172"/>
                                        </p:tgtEl>
                                        <p:attrNameLst>
                                          <p:attrName>style.visibility</p:attrName>
                                        </p:attrNameLst>
                                      </p:cBhvr>
                                      <p:to>
                                        <p:strVal val="visible"/>
                                      </p:to>
                                    </p:set>
                                    <p:animEffect transition="in" filter="fade">
                                      <p:cBhvr>
                                        <p:cTn id="77" dur="2000"/>
                                        <p:tgtEl>
                                          <p:spTgt spid="6172"/>
                                        </p:tgtEl>
                                      </p:cBhvr>
                                    </p:animEffect>
                                  </p:childTnLst>
                                </p:cTn>
                              </p:par>
                              <p:par>
                                <p:cTn id="78" presetID="10" presetClass="exit" presetSubtype="0" fill="hold" nodeType="withEffect">
                                  <p:stCondLst>
                                    <p:cond delay="0"/>
                                  </p:stCondLst>
                                  <p:childTnLst>
                                    <p:animEffect transition="out" filter="fade">
                                      <p:cBhvr>
                                        <p:cTn id="79" dur="1000"/>
                                        <p:tgtEl>
                                          <p:spTgt spid="6170"/>
                                        </p:tgtEl>
                                      </p:cBhvr>
                                    </p:animEffect>
                                    <p:set>
                                      <p:cBhvr>
                                        <p:cTn id="80" dur="1" fill="hold">
                                          <p:stCondLst>
                                            <p:cond delay="999"/>
                                          </p:stCondLst>
                                        </p:cTn>
                                        <p:tgtEl>
                                          <p:spTgt spid="6170"/>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6175"/>
                                        </p:tgtEl>
                                        <p:attrNameLst>
                                          <p:attrName>style.visibility</p:attrName>
                                        </p:attrNameLst>
                                      </p:cBhvr>
                                      <p:to>
                                        <p:strVal val="visible"/>
                                      </p:to>
                                    </p:set>
                                    <p:animEffect transition="in" filter="fade">
                                      <p:cBhvr>
                                        <p:cTn id="83" dur="1000"/>
                                        <p:tgtEl>
                                          <p:spTgt spid="6175"/>
                                        </p:tgtEl>
                                      </p:cBhvr>
                                    </p:animEffect>
                                  </p:childTnLst>
                                </p:cTn>
                              </p:par>
                              <p:par>
                                <p:cTn id="84" presetID="10" presetClass="exit" presetSubtype="0" fill="hold" nodeType="withEffect">
                                  <p:stCondLst>
                                    <p:cond delay="0"/>
                                  </p:stCondLst>
                                  <p:childTnLst>
                                    <p:animEffect transition="out" filter="fade">
                                      <p:cBhvr>
                                        <p:cTn id="85" dur="1000"/>
                                        <p:tgtEl>
                                          <p:spTgt spid="6164"/>
                                        </p:tgtEl>
                                      </p:cBhvr>
                                    </p:animEffect>
                                    <p:set>
                                      <p:cBhvr>
                                        <p:cTn id="86" dur="1" fill="hold">
                                          <p:stCondLst>
                                            <p:cond delay="999"/>
                                          </p:stCondLst>
                                        </p:cTn>
                                        <p:tgtEl>
                                          <p:spTgt spid="616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1000"/>
                                        <p:tgtEl>
                                          <p:spTgt spid="6165"/>
                                        </p:tgtEl>
                                      </p:cBhvr>
                                    </p:animEffect>
                                    <p:set>
                                      <p:cBhvr>
                                        <p:cTn id="89" dur="1" fill="hold">
                                          <p:stCondLst>
                                            <p:cond delay="999"/>
                                          </p:stCondLst>
                                        </p:cTn>
                                        <p:tgtEl>
                                          <p:spTgt spid="6165"/>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6173"/>
                                        </p:tgtEl>
                                      </p:cBhvr>
                                    </p:animEffect>
                                    <p:set>
                                      <p:cBhvr>
                                        <p:cTn id="92" dur="1" fill="hold">
                                          <p:stCondLst>
                                            <p:cond delay="999"/>
                                          </p:stCondLst>
                                        </p:cTn>
                                        <p:tgtEl>
                                          <p:spTgt spid="617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6174"/>
                                        </p:tgtEl>
                                      </p:cBhvr>
                                    </p:animEffect>
                                    <p:set>
                                      <p:cBhvr>
                                        <p:cTn id="95" dur="1" fill="hold">
                                          <p:stCondLst>
                                            <p:cond delay="999"/>
                                          </p:stCondLst>
                                        </p:cTn>
                                        <p:tgtEl>
                                          <p:spTgt spid="6174"/>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56" grpId="0"/>
      <p:bldP spid="6157" grpId="0"/>
      <p:bldP spid="6159" grpId="0"/>
      <p:bldP spid="6160" grpId="0"/>
      <p:bldP spid="6172" grpId="0"/>
      <p:bldP spid="2" grpId="0" animBg="1"/>
      <p:bldP spid="4"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7"/>
          <p:cNvSpPr>
            <a:spLocks noChangeArrowheads="1"/>
          </p:cNvSpPr>
          <p:nvPr/>
        </p:nvSpPr>
        <p:spPr bwMode="auto">
          <a:xfrm>
            <a:off x="0" y="0"/>
            <a:ext cx="1295400" cy="685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6866" name="Rectangle 2"/>
          <p:cNvSpPr>
            <a:spLocks noChangeArrowheads="1"/>
          </p:cNvSpPr>
          <p:nvPr/>
        </p:nvSpPr>
        <p:spPr bwMode="auto">
          <a:xfrm>
            <a:off x="3429000" y="1143000"/>
            <a:ext cx="5029200" cy="50292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6867" name="Rectangle 4"/>
          <p:cNvSpPr>
            <a:spLocks noChangeArrowheads="1"/>
          </p:cNvSpPr>
          <p:nvPr/>
        </p:nvSpPr>
        <p:spPr bwMode="auto">
          <a:xfrm>
            <a:off x="3421063" y="3652838"/>
            <a:ext cx="2519362" cy="2519362"/>
          </a:xfrm>
          <a:prstGeom prst="rect">
            <a:avLst/>
          </a:prstGeom>
          <a:noFill/>
          <a:ln w="8255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6868" name="Rectangle 5"/>
          <p:cNvSpPr>
            <a:spLocks noChangeArrowheads="1"/>
          </p:cNvSpPr>
          <p:nvPr/>
        </p:nvSpPr>
        <p:spPr bwMode="auto">
          <a:xfrm>
            <a:off x="3421063" y="1138238"/>
            <a:ext cx="2519362" cy="2519362"/>
          </a:xfrm>
          <a:prstGeom prst="rect">
            <a:avLst/>
          </a:prstGeom>
          <a:noFill/>
          <a:ln w="8255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6869" name="Rectangle 6"/>
          <p:cNvSpPr>
            <a:spLocks noChangeArrowheads="1"/>
          </p:cNvSpPr>
          <p:nvPr/>
        </p:nvSpPr>
        <p:spPr bwMode="auto">
          <a:xfrm>
            <a:off x="5935663" y="3652838"/>
            <a:ext cx="2519362" cy="2519362"/>
          </a:xfrm>
          <a:prstGeom prst="rect">
            <a:avLst/>
          </a:prstGeom>
          <a:noFill/>
          <a:ln w="8255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6870" name="Rectangle 7"/>
          <p:cNvSpPr>
            <a:spLocks noChangeArrowheads="1"/>
          </p:cNvSpPr>
          <p:nvPr/>
        </p:nvSpPr>
        <p:spPr bwMode="auto">
          <a:xfrm>
            <a:off x="5935663" y="1138238"/>
            <a:ext cx="2519362" cy="2519362"/>
          </a:xfrm>
          <a:prstGeom prst="rect">
            <a:avLst/>
          </a:prstGeom>
          <a:noFill/>
          <a:ln w="82550">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3800" name="Text Box 8"/>
          <p:cNvSpPr txBox="1">
            <a:spLocks noChangeArrowheads="1"/>
          </p:cNvSpPr>
          <p:nvPr/>
        </p:nvSpPr>
        <p:spPr bwMode="auto">
          <a:xfrm rot="-5394771">
            <a:off x="496887" y="3157538"/>
            <a:ext cx="2665413"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200">
                <a:solidFill>
                  <a:srgbClr val="00CC00"/>
                </a:solidFill>
              </a:rPr>
              <a:t>Motivation</a:t>
            </a:r>
            <a:endParaRPr lang="en-AU"/>
          </a:p>
        </p:txBody>
      </p:sp>
      <p:sp>
        <p:nvSpPr>
          <p:cNvPr id="36872" name="Text Box 9"/>
          <p:cNvSpPr txBox="1">
            <a:spLocks noChangeArrowheads="1"/>
          </p:cNvSpPr>
          <p:nvPr/>
        </p:nvSpPr>
        <p:spPr bwMode="auto">
          <a:xfrm>
            <a:off x="2054225" y="1981200"/>
            <a:ext cx="121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Will do</a:t>
            </a:r>
          </a:p>
        </p:txBody>
      </p:sp>
      <p:sp>
        <p:nvSpPr>
          <p:cNvPr id="36873" name="Text Box 10"/>
          <p:cNvSpPr txBox="1">
            <a:spLocks noChangeArrowheads="1"/>
          </p:cNvSpPr>
          <p:nvPr/>
        </p:nvSpPr>
        <p:spPr bwMode="auto">
          <a:xfrm>
            <a:off x="2130425" y="4724400"/>
            <a:ext cx="1143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Won</a:t>
            </a:r>
            <a:r>
              <a:rPr lang="ja-JP" altLang="en-AU"/>
              <a:t>’</a:t>
            </a:r>
            <a:r>
              <a:rPr lang="en-AU" altLang="ja-JP"/>
              <a:t>t</a:t>
            </a:r>
            <a:endParaRPr lang="en-AU"/>
          </a:p>
        </p:txBody>
      </p:sp>
      <p:sp>
        <p:nvSpPr>
          <p:cNvPr id="33803" name="Text Box 11"/>
          <p:cNvSpPr txBox="1">
            <a:spLocks noChangeArrowheads="1"/>
          </p:cNvSpPr>
          <p:nvPr/>
        </p:nvSpPr>
        <p:spPr bwMode="auto">
          <a:xfrm>
            <a:off x="5102225" y="152400"/>
            <a:ext cx="14478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200">
                <a:solidFill>
                  <a:srgbClr val="00CC00"/>
                </a:solidFill>
              </a:rPr>
              <a:t>Ability</a:t>
            </a:r>
            <a:endParaRPr lang="en-AU"/>
          </a:p>
        </p:txBody>
      </p:sp>
      <p:sp>
        <p:nvSpPr>
          <p:cNvPr id="36875" name="Text Box 12"/>
          <p:cNvSpPr txBox="1">
            <a:spLocks noChangeArrowheads="1"/>
          </p:cNvSpPr>
          <p:nvPr/>
        </p:nvSpPr>
        <p:spPr bwMode="auto">
          <a:xfrm>
            <a:off x="3883025" y="609600"/>
            <a:ext cx="1219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Can do</a:t>
            </a:r>
          </a:p>
        </p:txBody>
      </p:sp>
      <p:sp>
        <p:nvSpPr>
          <p:cNvPr id="36876" name="Text Box 13"/>
          <p:cNvSpPr txBox="1">
            <a:spLocks noChangeArrowheads="1"/>
          </p:cNvSpPr>
          <p:nvPr/>
        </p:nvSpPr>
        <p:spPr bwMode="auto">
          <a:xfrm>
            <a:off x="6550025" y="609600"/>
            <a:ext cx="1600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Can</a:t>
            </a:r>
            <a:r>
              <a:rPr lang="ja-JP" altLang="en-AU"/>
              <a:t>’</a:t>
            </a:r>
            <a:r>
              <a:rPr lang="en-AU" altLang="ja-JP"/>
              <a:t>t do</a:t>
            </a:r>
            <a:endParaRPr lang="en-AU"/>
          </a:p>
        </p:txBody>
      </p:sp>
      <p:sp>
        <p:nvSpPr>
          <p:cNvPr id="36877" name="Text Box 16"/>
          <p:cNvSpPr txBox="1">
            <a:spLocks noChangeArrowheads="1"/>
          </p:cNvSpPr>
          <p:nvPr/>
        </p:nvSpPr>
        <p:spPr bwMode="auto">
          <a:xfrm rot="-5400000">
            <a:off x="-2283618" y="2740818"/>
            <a:ext cx="58674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4800">
                <a:solidFill>
                  <a:schemeClr val="bg1"/>
                </a:solidFill>
              </a:rPr>
              <a:t>Student Qualities</a:t>
            </a:r>
            <a:endParaRPr lang="en-AU">
              <a:solidFill>
                <a:schemeClr val="bg1"/>
              </a:solidFill>
            </a:endParaRPr>
          </a:p>
        </p:txBody>
      </p:sp>
      <p:pic>
        <p:nvPicPr>
          <p:cNvPr id="33815" name="Jonah's_contract.mov" descr="/Users/CSC/Desktop/UOWCourses/EDPP302/Week 3/Jonah's_contract.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533775" y="2362200"/>
            <a:ext cx="48006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9" name="Rectangle 26"/>
          <p:cNvSpPr>
            <a:spLocks noGrp="1" noChangeArrowheads="1"/>
          </p:cNvSpPr>
          <p:nvPr>
            <p:ph type="title"/>
          </p:nvPr>
        </p:nvSpPr>
        <p:spPr>
          <a:xfrm>
            <a:off x="1371600" y="76200"/>
            <a:ext cx="1981200" cy="228600"/>
          </a:xfrm>
        </p:spPr>
        <p:txBody>
          <a:bodyPr/>
          <a:lstStyle/>
          <a:p>
            <a:pPr eaLnBrk="1" hangingPunct="1"/>
            <a:r>
              <a:rPr lang="en-AU" sz="800">
                <a:solidFill>
                  <a:schemeClr val="bg1"/>
                </a:solidFill>
                <a:latin typeface="Arial" charset="0"/>
                <a:ea typeface="ＭＳ Ｐゴシック" charset="0"/>
                <a:cs typeface="ＭＳ Ｐゴシック" charset="0"/>
              </a:rPr>
              <a:t>Jonah</a:t>
            </a:r>
            <a:endParaRPr lang="en-AU">
              <a:latin typeface="Arial" charset="0"/>
              <a:ea typeface="ＭＳ Ｐゴシック" charset="0"/>
              <a:cs typeface="ＭＳ Ｐゴシック" charset="0"/>
            </a:endParaRPr>
          </a:p>
        </p:txBody>
      </p:sp>
    </p:spTree>
    <p:extLst>
      <p:ext uri="{BB962C8B-B14F-4D97-AF65-F5344CB8AC3E}">
        <p14:creationId xmlns:p14="http://schemas.microsoft.com/office/powerpoint/2010/main" val="4093306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40033" fill="hold"/>
                                        <p:tgtEl>
                                          <p:spTgt spid="338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3815"/>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33815"/>
                                        </p:tgtEl>
                                      </p:cBhvr>
                                    </p:cmd>
                                  </p:childTnLst>
                                </p:cTn>
                              </p:par>
                            </p:childTnLst>
                          </p:cTn>
                        </p:par>
                      </p:childTnLst>
                    </p:cTn>
                  </p:par>
                </p:childTnLst>
              </p:cTn>
              <p:nextCondLst>
                <p:cond evt="onClick" delay="0">
                  <p:tgtEl>
                    <p:spTgt spid="33815"/>
                  </p:tgtEl>
                </p:cond>
              </p:nextCondLst>
            </p:seq>
            <p:video>
              <p:cMediaNode>
                <p:cTn id="12" fill="hold" display="0">
                  <p:stCondLst>
                    <p:cond delay="indefinite"/>
                  </p:stCondLst>
                  <p:endCondLst>
                    <p:cond evt="onNext" delay="0">
                      <p:tgtEl>
                        <p:sldTgt/>
                      </p:tgtEl>
                    </p:cond>
                    <p:cond evt="onPrev" delay="0">
                      <p:tgtEl>
                        <p:sldTgt/>
                      </p:tgtEl>
                    </p:cond>
                  </p:endCondLst>
                </p:cTn>
                <p:tgtEl>
                  <p:spTgt spid="3381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awin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124" y="2120280"/>
            <a:ext cx="6922291" cy="4213944"/>
          </a:xfrm>
          <a:prstGeom prst="rect">
            <a:avLst/>
          </a:prstGeom>
          <a:scene3d>
            <a:camera prst="isometricOffAxis1Right"/>
            <a:lightRig rig="threePt" dir="t"/>
          </a:scene3d>
        </p:spPr>
      </p:pic>
      <p:sp>
        <p:nvSpPr>
          <p:cNvPr id="38914" name="Text Box 3"/>
          <p:cNvSpPr txBox="1">
            <a:spLocks noChangeArrowheads="1"/>
          </p:cNvSpPr>
          <p:nvPr/>
        </p:nvSpPr>
        <p:spPr bwMode="auto">
          <a:xfrm>
            <a:off x="1379506" y="908050"/>
            <a:ext cx="6562103"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3200" dirty="0"/>
              <a:t>Next . . . . . </a:t>
            </a:r>
            <a:r>
              <a:rPr lang="en-AU" sz="3200" dirty="0" smtClean="0"/>
              <a:t>. Rational detachment</a:t>
            </a:r>
            <a:endParaRPr lang="en-AU" sz="3200" dirty="0"/>
          </a:p>
        </p:txBody>
      </p:sp>
      <p:sp>
        <p:nvSpPr>
          <p:cNvPr id="7172" name="Text Box 4"/>
          <p:cNvSpPr txBox="1">
            <a:spLocks noChangeArrowheads="1"/>
          </p:cNvSpPr>
          <p:nvPr/>
        </p:nvSpPr>
        <p:spPr bwMode="auto">
          <a:xfrm>
            <a:off x="1377051" y="2120280"/>
            <a:ext cx="7650281" cy="461665"/>
          </a:xfrm>
          <a:prstGeom prst="rect">
            <a:avLst/>
          </a:prstGeom>
          <a:noFill/>
          <a:ln>
            <a:noFill/>
          </a:ln>
          <a:effectLst>
            <a:outerShdw blurRad="76200" dir="13500000" sy="23000" kx="1200000" algn="br" rotWithShape="0">
              <a:prstClr val="black">
                <a:alpha val="20000"/>
              </a:prstClr>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AU" sz="2400" dirty="0" smtClean="0"/>
              <a:t>Acceptable/unacceptable </a:t>
            </a:r>
            <a:r>
              <a:rPr lang="en-AU" sz="2400" dirty="0"/>
              <a:t>behaviours - drawing the line</a:t>
            </a:r>
          </a:p>
        </p:txBody>
      </p:sp>
    </p:spTree>
    <p:extLst>
      <p:ext uri="{BB962C8B-B14F-4D97-AF65-F5344CB8AC3E}">
        <p14:creationId xmlns:p14="http://schemas.microsoft.com/office/powerpoint/2010/main" val="3552090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533400" y="1981200"/>
            <a:ext cx="7848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r>
              <a:rPr lang="en-AU" sz="2000" i="1" dirty="0"/>
              <a:t>The ability to stay in control of one</a:t>
            </a:r>
            <a:r>
              <a:rPr lang="ja-JP" altLang="en-AU" sz="2000" i="1" dirty="0"/>
              <a:t>’</a:t>
            </a:r>
            <a:r>
              <a:rPr lang="en-AU" sz="2000" i="1" dirty="0"/>
              <a:t>s own behaviour and not take acting out behaviour personally</a:t>
            </a:r>
          </a:p>
        </p:txBody>
      </p:sp>
      <p:sp>
        <p:nvSpPr>
          <p:cNvPr id="8198" name="Text Box 6"/>
          <p:cNvSpPr txBox="1">
            <a:spLocks noChangeArrowheads="1"/>
          </p:cNvSpPr>
          <p:nvPr/>
        </p:nvSpPr>
        <p:spPr bwMode="auto">
          <a:xfrm>
            <a:off x="1295400" y="3038475"/>
            <a:ext cx="7543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Can</a:t>
            </a:r>
            <a:r>
              <a:rPr lang="ja-JP" altLang="en-AU" sz="2000"/>
              <a:t>’</a:t>
            </a:r>
            <a:r>
              <a:rPr lang="en-AU" sz="2000"/>
              <a:t>t control many factors but staff can control their own response to acting out behaviours</a:t>
            </a:r>
            <a:endParaRPr lang="en-AU" sz="2000" b="1"/>
          </a:p>
        </p:txBody>
      </p:sp>
      <p:sp>
        <p:nvSpPr>
          <p:cNvPr id="8199" name="Text Box 7"/>
          <p:cNvSpPr txBox="1">
            <a:spLocks noChangeArrowheads="1"/>
          </p:cNvSpPr>
          <p:nvPr/>
        </p:nvSpPr>
        <p:spPr bwMode="auto">
          <a:xfrm>
            <a:off x="1295400" y="3876675"/>
            <a:ext cx="7543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Self control is needed to avoid overreacting or acting inappropriately</a:t>
            </a:r>
            <a:endParaRPr lang="en-AU" sz="2000" b="1"/>
          </a:p>
        </p:txBody>
      </p:sp>
      <p:sp>
        <p:nvSpPr>
          <p:cNvPr id="8200" name="Text Box 8"/>
          <p:cNvSpPr txBox="1">
            <a:spLocks noChangeArrowheads="1"/>
          </p:cNvSpPr>
          <p:nvPr/>
        </p:nvSpPr>
        <p:spPr bwMode="auto">
          <a:xfrm>
            <a:off x="1295400" y="4699000"/>
            <a:ext cx="6934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Need to find positive outlets for negative energy absorbed during a crisis</a:t>
            </a:r>
            <a:endParaRPr lang="en-AU" sz="2000" b="1"/>
          </a:p>
        </p:txBody>
      </p:sp>
      <p:sp>
        <p:nvSpPr>
          <p:cNvPr id="8201" name="Text Box 9"/>
          <p:cNvSpPr txBox="1">
            <a:spLocks noChangeArrowheads="1"/>
          </p:cNvSpPr>
          <p:nvPr/>
        </p:nvSpPr>
        <p:spPr bwMode="auto">
          <a:xfrm>
            <a:off x="1295400" y="5476875"/>
            <a:ext cx="5486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Find your own warning cues and ways to detach at home, at work and in a crisis</a:t>
            </a:r>
            <a:endParaRPr lang="en-AU" sz="2000" b="1"/>
          </a:p>
        </p:txBody>
      </p:sp>
      <p:sp>
        <p:nvSpPr>
          <p:cNvPr id="8202" name="Text Box 10"/>
          <p:cNvSpPr txBox="1">
            <a:spLocks noChangeArrowheads="1"/>
          </p:cNvSpPr>
          <p:nvPr/>
        </p:nvSpPr>
        <p:spPr bwMode="auto">
          <a:xfrm rot="16200000">
            <a:off x="-806450" y="4329947"/>
            <a:ext cx="3048000" cy="641350"/>
          </a:xfrm>
          <a:prstGeom prst="rect">
            <a:avLst/>
          </a:prstGeom>
          <a:solidFill>
            <a:srgbClr val="0000FF"/>
          </a:solidFill>
          <a:ln>
            <a:noFill/>
          </a:ln>
          <a:effectLst/>
          <a:extLst/>
        </p:spPr>
        <p:txBody>
          <a:bodyPr lIns="108000" rIns="108000" anchor="ctr">
            <a:spAutoFit/>
          </a:bodyPr>
          <a:lstStyle/>
          <a:p>
            <a:pPr algn="ctr">
              <a:spcBef>
                <a:spcPct val="50000"/>
              </a:spcBef>
              <a:defRPr/>
            </a:pPr>
            <a:r>
              <a:rPr lang="en-AU" sz="3600" b="1" dirty="0"/>
              <a:t>KEY POINTS</a:t>
            </a:r>
          </a:p>
        </p:txBody>
      </p:sp>
      <p:pic>
        <p:nvPicPr>
          <p:cNvPr id="8203" name="Picture 11" descr="fish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1720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7" descr="RatD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04800"/>
            <a:ext cx="74199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1"/>
          <p:cNvSpPr txBox="1">
            <a:spLocks noChangeArrowheads="1"/>
          </p:cNvSpPr>
          <p:nvPr/>
        </p:nvSpPr>
        <p:spPr bwMode="auto">
          <a:xfrm>
            <a:off x="2195513" y="1052513"/>
            <a:ext cx="489743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Letting go while staying connected</a:t>
            </a:r>
          </a:p>
        </p:txBody>
      </p:sp>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950" y="6411913"/>
            <a:ext cx="7921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971550" y="6483350"/>
            <a:ext cx="60483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i="1"/>
              <a:t>Based on training materials from the </a:t>
            </a:r>
            <a:r>
              <a:rPr lang="en-US" sz="1200" b="1" i="1"/>
              <a:t>Crisis Prevention Institute </a:t>
            </a:r>
            <a:r>
              <a:rPr lang="en-US" sz="1200" i="1"/>
              <a:t>Milwaukee USA</a:t>
            </a:r>
          </a:p>
        </p:txBody>
      </p:sp>
    </p:spTree>
    <p:extLst>
      <p:ext uri="{BB962C8B-B14F-4D97-AF65-F5344CB8AC3E}">
        <p14:creationId xmlns:p14="http://schemas.microsoft.com/office/powerpoint/2010/main" val="1459288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2"/>
                                        </p:tgtEl>
                                        <p:attrNameLst>
                                          <p:attrName>style.visibility</p:attrName>
                                        </p:attrNameLst>
                                      </p:cBhvr>
                                      <p:to>
                                        <p:strVal val="visible"/>
                                      </p:to>
                                    </p:set>
                                    <p:animEffect transition="in" filter="fade">
                                      <p:cBhvr>
                                        <p:cTn id="12" dur="500"/>
                                        <p:tgtEl>
                                          <p:spTgt spid="82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fade">
                                      <p:cBhvr>
                                        <p:cTn id="17" dur="500"/>
                                        <p:tgtEl>
                                          <p:spTgt spid="81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9"/>
                                        </p:tgtEl>
                                        <p:attrNameLst>
                                          <p:attrName>style.visibility</p:attrName>
                                        </p:attrNameLst>
                                      </p:cBhvr>
                                      <p:to>
                                        <p:strVal val="visible"/>
                                      </p:to>
                                    </p:set>
                                    <p:animEffect transition="in" filter="fade">
                                      <p:cBhvr>
                                        <p:cTn id="22" dur="500"/>
                                        <p:tgtEl>
                                          <p:spTgt spid="81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fade">
                                      <p:cBhvr>
                                        <p:cTn id="27" dur="500"/>
                                        <p:tgtEl>
                                          <p:spTgt spid="82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201"/>
                                        </p:tgtEl>
                                        <p:attrNameLst>
                                          <p:attrName>style.visibility</p:attrName>
                                        </p:attrNameLst>
                                      </p:cBhvr>
                                      <p:to>
                                        <p:strVal val="visible"/>
                                      </p:to>
                                    </p:set>
                                    <p:animEffect transition="in" filter="fade">
                                      <p:cBhvr>
                                        <p:cTn id="32" dur="500"/>
                                        <p:tgtEl>
                                          <p:spTgt spid="820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203"/>
                                        </p:tgtEl>
                                        <p:attrNameLst>
                                          <p:attrName>style.visibility</p:attrName>
                                        </p:attrNameLst>
                                      </p:cBhvr>
                                      <p:to>
                                        <p:strVal val="visible"/>
                                      </p:to>
                                    </p:set>
                                    <p:animEffect transition="in" filter="fade">
                                      <p:cBhvr>
                                        <p:cTn id="37" dur="500"/>
                                        <p:tgtEl>
                                          <p:spTgt spid="8203"/>
                                        </p:tgtEl>
                                      </p:cBhvr>
                                    </p:animEffect>
                                  </p:childTnLst>
                                </p:cTn>
                              </p:par>
                              <p:par>
                                <p:cTn id="38" presetID="10"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198" grpId="0" autoUpdateAnimBg="0"/>
      <p:bldP spid="8199" grpId="0" autoUpdateAnimBg="0"/>
      <p:bldP spid="8200" grpId="0" autoUpdateAnimBg="0"/>
      <p:bldP spid="8201" grpId="0" autoUpdateAnimBg="0"/>
      <p:bldP spid="8202" grpId="0" animBg="1" autoUpdateAnimBg="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087563" y="1639888"/>
            <a:ext cx="2808287" cy="4608512"/>
          </a:xfrm>
          <a:prstGeom prst="rect">
            <a:avLst/>
          </a:prstGeom>
          <a:solidFill>
            <a:srgbClr val="FFFF33"/>
          </a:solidFill>
          <a:ln w="31750">
            <a:solidFill>
              <a:schemeClr val="tx1"/>
            </a:solidFill>
            <a:miter lim="800000"/>
            <a:headEnd/>
            <a:tailEnd/>
          </a:ln>
        </p:spPr>
        <p:txBody>
          <a:bodyPr/>
          <a:lstStyle/>
          <a:p>
            <a:endParaRPr lang="en-US"/>
          </a:p>
        </p:txBody>
      </p:sp>
      <p:sp>
        <p:nvSpPr>
          <p:cNvPr id="15363" name="Line 3"/>
          <p:cNvSpPr>
            <a:spLocks noChangeShapeType="1"/>
          </p:cNvSpPr>
          <p:nvPr/>
        </p:nvSpPr>
        <p:spPr bwMode="auto">
          <a:xfrm>
            <a:off x="2087563" y="4016375"/>
            <a:ext cx="28082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Text Box 4"/>
          <p:cNvSpPr txBox="1">
            <a:spLocks noChangeArrowheads="1"/>
          </p:cNvSpPr>
          <p:nvPr/>
        </p:nvSpPr>
        <p:spPr bwMode="auto">
          <a:xfrm>
            <a:off x="2165350" y="2133600"/>
            <a:ext cx="24479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t>Acceptable Behaviours</a:t>
            </a:r>
            <a:endParaRPr lang="en-AU" sz="2000">
              <a:latin typeface="Verdana" charset="0"/>
            </a:endParaRPr>
          </a:p>
        </p:txBody>
      </p:sp>
      <p:sp>
        <p:nvSpPr>
          <p:cNvPr id="15365" name="Text Box 5"/>
          <p:cNvSpPr txBox="1">
            <a:spLocks noChangeArrowheads="1"/>
          </p:cNvSpPr>
          <p:nvPr/>
        </p:nvSpPr>
        <p:spPr bwMode="auto">
          <a:xfrm>
            <a:off x="2376488" y="4724400"/>
            <a:ext cx="22320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a:t>Unacceptable behaviours</a:t>
            </a:r>
            <a:endParaRPr lang="en-AU" sz="2000">
              <a:latin typeface="Verdana" charset="0"/>
            </a:endParaRPr>
          </a:p>
        </p:txBody>
      </p:sp>
      <p:sp>
        <p:nvSpPr>
          <p:cNvPr id="15366" name="Line 6"/>
          <p:cNvSpPr>
            <a:spLocks noChangeShapeType="1"/>
          </p:cNvSpPr>
          <p:nvPr/>
        </p:nvSpPr>
        <p:spPr bwMode="auto">
          <a:xfrm flipV="1">
            <a:off x="1800225" y="2454275"/>
            <a:ext cx="0" cy="10572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7" name="Line 7"/>
          <p:cNvSpPr>
            <a:spLocks noChangeShapeType="1"/>
          </p:cNvSpPr>
          <p:nvPr/>
        </p:nvSpPr>
        <p:spPr bwMode="auto">
          <a:xfrm>
            <a:off x="1800225" y="4521200"/>
            <a:ext cx="0" cy="93503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Text Box 8"/>
          <p:cNvSpPr txBox="1">
            <a:spLocks noChangeArrowheads="1"/>
          </p:cNvSpPr>
          <p:nvPr/>
        </p:nvSpPr>
        <p:spPr bwMode="auto">
          <a:xfrm>
            <a:off x="5075238" y="1927225"/>
            <a:ext cx="4068762" cy="1800225"/>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87325" indent="-187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Symbol" charset="0"/>
              <a:buChar char="·"/>
            </a:pPr>
            <a:r>
              <a:rPr lang="en-US" sz="2000" b="1"/>
              <a:t>Problem owned by others</a:t>
            </a:r>
          </a:p>
          <a:p>
            <a:pPr>
              <a:buFont typeface="Symbol" charset="0"/>
              <a:buChar char="·"/>
            </a:pPr>
            <a:r>
              <a:rPr lang="en-US" sz="2000" b="1"/>
              <a:t>Response to focus on the problem</a:t>
            </a:r>
          </a:p>
          <a:p>
            <a:pPr>
              <a:buFont typeface="Symbol" charset="0"/>
              <a:buChar char="·"/>
            </a:pPr>
            <a:r>
              <a:rPr lang="en-US" sz="2000" b="1"/>
              <a:t>Personal feelings and thoughts explained</a:t>
            </a:r>
          </a:p>
          <a:p>
            <a:pPr>
              <a:buFont typeface="Symbol" charset="0"/>
              <a:buChar char="·"/>
            </a:pPr>
            <a:r>
              <a:rPr lang="en-US" sz="2000" b="1"/>
              <a:t>Stress is controlled by you</a:t>
            </a:r>
          </a:p>
          <a:p>
            <a:endParaRPr lang="en-AU" sz="2000">
              <a:latin typeface="Verdana" charset="0"/>
            </a:endParaRPr>
          </a:p>
        </p:txBody>
      </p:sp>
      <p:sp>
        <p:nvSpPr>
          <p:cNvPr id="15369" name="Text Box 9"/>
          <p:cNvSpPr txBox="1">
            <a:spLocks noChangeArrowheads="1"/>
          </p:cNvSpPr>
          <p:nvPr/>
        </p:nvSpPr>
        <p:spPr bwMode="auto">
          <a:xfrm>
            <a:off x="5076825" y="4089400"/>
            <a:ext cx="3995738" cy="12954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87325" indent="-187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Symbol" charset="0"/>
              <a:buChar char="·"/>
            </a:pPr>
            <a:r>
              <a:rPr lang="en-US" sz="2000" b="1"/>
              <a:t>Problem owned by us </a:t>
            </a:r>
          </a:p>
          <a:p>
            <a:pPr>
              <a:buFont typeface="Symbol" charset="0"/>
              <a:buChar char="·"/>
            </a:pPr>
            <a:r>
              <a:rPr lang="en-US" sz="2000" b="1"/>
              <a:t>Reaction that focuses on blame and  denial</a:t>
            </a:r>
          </a:p>
          <a:p>
            <a:pPr>
              <a:buFont typeface="Symbol" charset="0"/>
              <a:buChar char="·"/>
            </a:pPr>
            <a:r>
              <a:rPr lang="en-US" sz="2000" b="1"/>
              <a:t>Personal attack used to fight back and hurt other person</a:t>
            </a:r>
          </a:p>
          <a:p>
            <a:pPr>
              <a:buFont typeface="Symbol" charset="0"/>
              <a:buChar char="·"/>
            </a:pPr>
            <a:r>
              <a:rPr lang="en-US" sz="2000" b="1"/>
              <a:t>Generalisations &amp; absolutes</a:t>
            </a:r>
          </a:p>
          <a:p>
            <a:pPr>
              <a:buFont typeface="Symbol" charset="0"/>
              <a:buChar char="·"/>
            </a:pPr>
            <a:r>
              <a:rPr lang="en-US" sz="2000" b="1"/>
              <a:t>Stress controls you</a:t>
            </a:r>
            <a:endParaRPr lang="en-AU" sz="2000">
              <a:latin typeface="Verdana" charset="0"/>
            </a:endParaRPr>
          </a:p>
        </p:txBody>
      </p:sp>
      <p:sp>
        <p:nvSpPr>
          <p:cNvPr id="15370" name="Text Box 10"/>
          <p:cNvSpPr txBox="1">
            <a:spLocks noChangeArrowheads="1"/>
          </p:cNvSpPr>
          <p:nvPr/>
        </p:nvSpPr>
        <p:spPr bwMode="auto">
          <a:xfrm>
            <a:off x="0" y="3733800"/>
            <a:ext cx="20891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2000" b="1">
                <a:solidFill>
                  <a:srgbClr val="FF0000"/>
                </a:solidFill>
              </a:rPr>
              <a:t>Line of responsibility</a:t>
            </a:r>
            <a:endParaRPr lang="en-AU" sz="2000">
              <a:solidFill>
                <a:srgbClr val="97140F"/>
              </a:solidFill>
              <a:latin typeface="Verdana" charset="0"/>
            </a:endParaRPr>
          </a:p>
        </p:txBody>
      </p:sp>
      <p:sp>
        <p:nvSpPr>
          <p:cNvPr id="15371" name="Text Box 11"/>
          <p:cNvSpPr txBox="1">
            <a:spLocks noChangeArrowheads="1"/>
          </p:cNvSpPr>
          <p:nvPr/>
        </p:nvSpPr>
        <p:spPr bwMode="auto">
          <a:xfrm>
            <a:off x="152400" y="838200"/>
            <a:ext cx="6642100" cy="519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n-AU" sz="2800" b="1"/>
              <a:t>A WINDOW ON BEHAVIOUR</a:t>
            </a:r>
          </a:p>
        </p:txBody>
      </p:sp>
      <p:sp>
        <p:nvSpPr>
          <p:cNvPr id="15372" name="Text Box 12"/>
          <p:cNvSpPr txBox="1">
            <a:spLocks noChangeArrowheads="1"/>
          </p:cNvSpPr>
          <p:nvPr/>
        </p:nvSpPr>
        <p:spPr bwMode="auto">
          <a:xfrm>
            <a:off x="2546350" y="2819400"/>
            <a:ext cx="1873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600" b="1"/>
              <a:t>(detached/calm)</a:t>
            </a:r>
          </a:p>
        </p:txBody>
      </p:sp>
      <p:sp>
        <p:nvSpPr>
          <p:cNvPr id="15373" name="Text Box 13"/>
          <p:cNvSpPr txBox="1">
            <a:spLocks noChangeArrowheads="1"/>
          </p:cNvSpPr>
          <p:nvPr/>
        </p:nvSpPr>
        <p:spPr bwMode="auto">
          <a:xfrm>
            <a:off x="2546350" y="5486400"/>
            <a:ext cx="1949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lang="en-AU" sz="1600" b="1"/>
              <a:t>(taken personally)</a:t>
            </a:r>
          </a:p>
        </p:txBody>
      </p:sp>
      <p:sp>
        <p:nvSpPr>
          <p:cNvPr id="15374" name="Line 14"/>
          <p:cNvSpPr>
            <a:spLocks noChangeShapeType="1"/>
          </p:cNvSpPr>
          <p:nvPr/>
        </p:nvSpPr>
        <p:spPr bwMode="auto">
          <a:xfrm>
            <a:off x="2089150" y="4448175"/>
            <a:ext cx="28082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15"/>
          <p:cNvSpPr>
            <a:spLocks noChangeShapeType="1"/>
          </p:cNvSpPr>
          <p:nvPr/>
        </p:nvSpPr>
        <p:spPr bwMode="auto">
          <a:xfrm>
            <a:off x="2100263" y="3609975"/>
            <a:ext cx="28082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Text Box 16"/>
          <p:cNvSpPr txBox="1">
            <a:spLocks noChangeArrowheads="1"/>
          </p:cNvSpPr>
          <p:nvPr/>
        </p:nvSpPr>
        <p:spPr bwMode="auto">
          <a:xfrm>
            <a:off x="260350" y="2784475"/>
            <a:ext cx="1905000" cy="42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50000"/>
              </a:spcBef>
            </a:pPr>
            <a:endParaRPr lang="en-US"/>
          </a:p>
        </p:txBody>
      </p:sp>
      <p:sp>
        <p:nvSpPr>
          <p:cNvPr id="15377" name="Text Box 17"/>
          <p:cNvSpPr txBox="1">
            <a:spLocks noChangeArrowheads="1"/>
          </p:cNvSpPr>
          <p:nvPr/>
        </p:nvSpPr>
        <p:spPr bwMode="auto">
          <a:xfrm>
            <a:off x="2514600" y="3200400"/>
            <a:ext cx="20574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t>All</a:t>
            </a:r>
          </a:p>
          <a:p>
            <a:pPr algn="ctr">
              <a:spcBef>
                <a:spcPct val="50000"/>
              </a:spcBef>
            </a:pPr>
            <a:r>
              <a:rPr lang="en-US"/>
              <a:t>behaviours</a:t>
            </a:r>
          </a:p>
          <a:p>
            <a:pPr algn="ctr">
              <a:spcBef>
                <a:spcPct val="50000"/>
              </a:spcBef>
            </a:pPr>
            <a:r>
              <a:rPr lang="en-US"/>
              <a:t>experienced</a:t>
            </a:r>
          </a:p>
        </p:txBody>
      </p:sp>
      <p:sp>
        <p:nvSpPr>
          <p:cNvPr id="15378" name="Text Box 18"/>
          <p:cNvSpPr txBox="1">
            <a:spLocks noChangeArrowheads="1"/>
          </p:cNvSpPr>
          <p:nvPr/>
        </p:nvSpPr>
        <p:spPr bwMode="auto">
          <a:xfrm>
            <a:off x="381000" y="3733800"/>
            <a:ext cx="1600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t>Symptoms</a:t>
            </a:r>
            <a:endParaRPr lang="en-US"/>
          </a:p>
        </p:txBody>
      </p:sp>
      <p:sp>
        <p:nvSpPr>
          <p:cNvPr id="15379" name="Text Box 19"/>
          <p:cNvSpPr txBox="1">
            <a:spLocks noChangeArrowheads="1"/>
          </p:cNvSpPr>
          <p:nvPr/>
        </p:nvSpPr>
        <p:spPr bwMode="auto">
          <a:xfrm>
            <a:off x="381000" y="2133600"/>
            <a:ext cx="1524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a:t/>
            </a:r>
            <a:br>
              <a:rPr lang="en-US" sz="2000"/>
            </a:br>
            <a:r>
              <a:rPr lang="en-US" sz="2000" b="1"/>
              <a:t>Remedies</a:t>
            </a:r>
            <a:endParaRPr lang="en-US"/>
          </a:p>
        </p:txBody>
      </p:sp>
      <p:sp>
        <p:nvSpPr>
          <p:cNvPr id="15380" name="Text Box 20"/>
          <p:cNvSpPr txBox="1">
            <a:spLocks noChangeArrowheads="1"/>
          </p:cNvSpPr>
          <p:nvPr/>
        </p:nvSpPr>
        <p:spPr bwMode="auto">
          <a:xfrm>
            <a:off x="304800" y="4191000"/>
            <a:ext cx="16002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t>sick feeling</a:t>
            </a:r>
          </a:p>
          <a:p>
            <a:pPr algn="ctr">
              <a:lnSpc>
                <a:spcPct val="50000"/>
              </a:lnSpc>
              <a:spcBef>
                <a:spcPct val="50000"/>
              </a:spcBef>
            </a:pPr>
            <a:r>
              <a:rPr lang="en-US" sz="2000"/>
              <a:t>sweating</a:t>
            </a:r>
          </a:p>
          <a:p>
            <a:pPr algn="ctr">
              <a:lnSpc>
                <a:spcPct val="50000"/>
              </a:lnSpc>
              <a:spcBef>
                <a:spcPct val="50000"/>
              </a:spcBef>
            </a:pPr>
            <a:r>
              <a:rPr lang="en-US" sz="2000"/>
              <a:t>panic</a:t>
            </a:r>
          </a:p>
          <a:p>
            <a:pPr algn="ctr">
              <a:lnSpc>
                <a:spcPct val="50000"/>
              </a:lnSpc>
              <a:spcBef>
                <a:spcPct val="50000"/>
              </a:spcBef>
            </a:pPr>
            <a:r>
              <a:rPr lang="en-US" sz="2000"/>
              <a:t>raised voice</a:t>
            </a:r>
          </a:p>
          <a:p>
            <a:pPr algn="ctr">
              <a:lnSpc>
                <a:spcPct val="30000"/>
              </a:lnSpc>
              <a:spcBef>
                <a:spcPct val="50000"/>
              </a:spcBef>
            </a:pPr>
            <a:endParaRPr lang="en-US" sz="2000"/>
          </a:p>
        </p:txBody>
      </p:sp>
      <p:sp>
        <p:nvSpPr>
          <p:cNvPr id="15381" name="Text Box 21"/>
          <p:cNvSpPr txBox="1">
            <a:spLocks noChangeArrowheads="1"/>
          </p:cNvSpPr>
          <p:nvPr/>
        </p:nvSpPr>
        <p:spPr bwMode="auto">
          <a:xfrm>
            <a:off x="0" y="2819400"/>
            <a:ext cx="2057400" cy="122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a:t>breathe</a:t>
            </a:r>
          </a:p>
          <a:p>
            <a:pPr algn="ctr">
              <a:lnSpc>
                <a:spcPct val="40000"/>
              </a:lnSpc>
              <a:spcBef>
                <a:spcPct val="50000"/>
              </a:spcBef>
            </a:pPr>
            <a:r>
              <a:rPr lang="en-US" sz="2000"/>
              <a:t>humour</a:t>
            </a:r>
          </a:p>
          <a:p>
            <a:pPr algn="ctr">
              <a:lnSpc>
                <a:spcPct val="40000"/>
              </a:lnSpc>
              <a:spcBef>
                <a:spcPct val="50000"/>
              </a:spcBef>
            </a:pPr>
            <a:r>
              <a:rPr lang="en-US" sz="2000"/>
              <a:t>change course</a:t>
            </a:r>
          </a:p>
          <a:p>
            <a:pPr algn="ctr">
              <a:lnSpc>
                <a:spcPct val="40000"/>
              </a:lnSpc>
              <a:spcBef>
                <a:spcPct val="50000"/>
              </a:spcBef>
            </a:pPr>
            <a:r>
              <a:rPr lang="en-US" sz="2000"/>
              <a:t>take a break . .</a:t>
            </a:r>
            <a:endParaRPr lang="en-US"/>
          </a:p>
        </p:txBody>
      </p:sp>
      <p:sp>
        <p:nvSpPr>
          <p:cNvPr id="20502" name="Text Box 22"/>
          <p:cNvSpPr txBox="1">
            <a:spLocks noChangeArrowheads="1"/>
          </p:cNvSpPr>
          <p:nvPr/>
        </p:nvSpPr>
        <p:spPr bwMode="auto">
          <a:xfrm>
            <a:off x="2286000" y="6507163"/>
            <a:ext cx="6553200"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1200"/>
              <a:t>adapted from Thomas Gordon (1974) </a:t>
            </a:r>
            <a:r>
              <a:rPr lang="en-AU" sz="1200" i="1"/>
              <a:t>Teacher Effectiveness Training</a:t>
            </a:r>
            <a:r>
              <a:rPr lang="en-AU" sz="1200"/>
              <a:t>.  Wyden Publishing, NY.</a:t>
            </a:r>
            <a:endParaRPr lang="en-AU"/>
          </a:p>
        </p:txBody>
      </p:sp>
      <p:pic>
        <p:nvPicPr>
          <p:cNvPr id="20503" name="Picture 23" descr="Rat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6213"/>
            <a:ext cx="6781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9842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77"/>
                                        </p:tgtEl>
                                        <p:attrNameLst>
                                          <p:attrName>style.visibility</p:attrName>
                                        </p:attrNameLst>
                                      </p:cBhvr>
                                      <p:to>
                                        <p:strVal val="visible"/>
                                      </p:to>
                                    </p:set>
                                    <p:animEffect transition="in" filter="fade">
                                      <p:cBhvr>
                                        <p:cTn id="7" dur="1000"/>
                                        <p:tgtEl>
                                          <p:spTgt spid="15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fade">
                                      <p:cBhvr>
                                        <p:cTn id="12" dur="1000"/>
                                        <p:tgtEl>
                                          <p:spTgt spid="15363"/>
                                        </p:tgtEl>
                                      </p:cBhvr>
                                    </p:animEffect>
                                  </p:childTnLst>
                                </p:cTn>
                              </p:par>
                              <p:par>
                                <p:cTn id="13" presetID="10" presetClass="exit" presetSubtype="0" fill="hold" grpId="1" nodeType="withEffect">
                                  <p:stCondLst>
                                    <p:cond delay="0"/>
                                  </p:stCondLst>
                                  <p:childTnLst>
                                    <p:animEffect transition="out" filter="fade">
                                      <p:cBhvr>
                                        <p:cTn id="14" dur="1000"/>
                                        <p:tgtEl>
                                          <p:spTgt spid="15377"/>
                                        </p:tgtEl>
                                      </p:cBhvr>
                                    </p:animEffect>
                                    <p:set>
                                      <p:cBhvr>
                                        <p:cTn id="15" dur="1" fill="hold">
                                          <p:stCondLst>
                                            <p:cond delay="999"/>
                                          </p:stCondLst>
                                        </p:cTn>
                                        <p:tgtEl>
                                          <p:spTgt spid="15377"/>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fade">
                                      <p:cBhvr>
                                        <p:cTn id="18" dur="1000"/>
                                        <p:tgtEl>
                                          <p:spTgt spid="1537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364"/>
                                        </p:tgtEl>
                                        <p:attrNameLst>
                                          <p:attrName>style.visibility</p:attrName>
                                        </p:attrNameLst>
                                      </p:cBhvr>
                                      <p:to>
                                        <p:strVal val="visible"/>
                                      </p:to>
                                    </p:set>
                                    <p:animEffect transition="in" filter="fade">
                                      <p:cBhvr>
                                        <p:cTn id="23" dur="1000"/>
                                        <p:tgtEl>
                                          <p:spTgt spid="153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372"/>
                                        </p:tgtEl>
                                        <p:attrNameLst>
                                          <p:attrName>style.visibility</p:attrName>
                                        </p:attrNameLst>
                                      </p:cBhvr>
                                      <p:to>
                                        <p:strVal val="visible"/>
                                      </p:to>
                                    </p:set>
                                    <p:animEffect transition="in" filter="fade">
                                      <p:cBhvr>
                                        <p:cTn id="28" dur="1000"/>
                                        <p:tgtEl>
                                          <p:spTgt spid="1537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365"/>
                                        </p:tgtEl>
                                        <p:attrNameLst>
                                          <p:attrName>style.visibility</p:attrName>
                                        </p:attrNameLst>
                                      </p:cBhvr>
                                      <p:to>
                                        <p:strVal val="visible"/>
                                      </p:to>
                                    </p:set>
                                    <p:animEffect transition="in" filter="fade">
                                      <p:cBhvr>
                                        <p:cTn id="33" dur="1000"/>
                                        <p:tgtEl>
                                          <p:spTgt spid="1536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373"/>
                                        </p:tgtEl>
                                        <p:attrNameLst>
                                          <p:attrName>style.visibility</p:attrName>
                                        </p:attrNameLst>
                                      </p:cBhvr>
                                      <p:to>
                                        <p:strVal val="visible"/>
                                      </p:to>
                                    </p:set>
                                    <p:animEffect transition="in" filter="fade">
                                      <p:cBhvr>
                                        <p:cTn id="38" dur="1000"/>
                                        <p:tgtEl>
                                          <p:spTgt spid="1537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536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5374"/>
                                        </p:tgtEl>
                                        <p:attrNameLst>
                                          <p:attrName>style.visibility</p:attrName>
                                        </p:attrNameLst>
                                      </p:cBhvr>
                                      <p:to>
                                        <p:strVal val="visible"/>
                                      </p:to>
                                    </p:set>
                                    <p:animEffect transition="in" filter="fade">
                                      <p:cBhvr>
                                        <p:cTn id="51" dur="500"/>
                                        <p:tgtEl>
                                          <p:spTgt spid="15374"/>
                                        </p:tgtEl>
                                      </p:cBhvr>
                                    </p:animEffect>
                                  </p:childTnLst>
                                </p:cTn>
                              </p:par>
                              <p:par>
                                <p:cTn id="52" presetID="1" presetClass="exit" presetSubtype="0" fill="hold" grpId="1" nodeType="withEffect">
                                  <p:stCondLst>
                                    <p:cond delay="1000"/>
                                  </p:stCondLst>
                                  <p:childTnLst>
                                    <p:set>
                                      <p:cBhvr>
                                        <p:cTn id="53" dur="1" fill="hold">
                                          <p:stCondLst>
                                            <p:cond delay="0"/>
                                          </p:stCondLst>
                                        </p:cTn>
                                        <p:tgtEl>
                                          <p:spTgt spid="15374"/>
                                        </p:tgtEl>
                                        <p:attrNameLst>
                                          <p:attrName>style.visibility</p:attrName>
                                        </p:attrNameLst>
                                      </p:cBhvr>
                                      <p:to>
                                        <p:strVal val="hidden"/>
                                      </p:to>
                                    </p:set>
                                  </p:childTnLst>
                                </p:cTn>
                              </p:par>
                              <p:par>
                                <p:cTn id="54" presetID="10" presetClass="entr" presetSubtype="0" fill="hold" grpId="0" nodeType="withEffect">
                                  <p:stCondLst>
                                    <p:cond delay="1000"/>
                                  </p:stCondLst>
                                  <p:childTnLst>
                                    <p:set>
                                      <p:cBhvr>
                                        <p:cTn id="55" dur="1" fill="hold">
                                          <p:stCondLst>
                                            <p:cond delay="0"/>
                                          </p:stCondLst>
                                        </p:cTn>
                                        <p:tgtEl>
                                          <p:spTgt spid="15375"/>
                                        </p:tgtEl>
                                        <p:attrNameLst>
                                          <p:attrName>style.visibility</p:attrName>
                                        </p:attrNameLst>
                                      </p:cBhvr>
                                      <p:to>
                                        <p:strVal val="visible"/>
                                      </p:to>
                                    </p:set>
                                    <p:animEffect transition="in" filter="fade">
                                      <p:cBhvr>
                                        <p:cTn id="56" dur="1000"/>
                                        <p:tgtEl>
                                          <p:spTgt spid="15375"/>
                                        </p:tgtEl>
                                      </p:cBhvr>
                                    </p:animEffect>
                                  </p:childTnLst>
                                </p:cTn>
                              </p:par>
                              <p:par>
                                <p:cTn id="57" presetID="1" presetClass="exit" presetSubtype="0" fill="hold" grpId="1" nodeType="withEffect">
                                  <p:stCondLst>
                                    <p:cond delay="2000"/>
                                  </p:stCondLst>
                                  <p:childTnLst>
                                    <p:set>
                                      <p:cBhvr>
                                        <p:cTn id="58" dur="1" fill="hold">
                                          <p:stCondLst>
                                            <p:cond delay="0"/>
                                          </p:stCondLst>
                                        </p:cTn>
                                        <p:tgtEl>
                                          <p:spTgt spid="15375"/>
                                        </p:tgtEl>
                                        <p:attrNameLst>
                                          <p:attrName>style.visibility</p:attrName>
                                        </p:attrNameLst>
                                      </p:cBhvr>
                                      <p:to>
                                        <p:strVal val="hidden"/>
                                      </p:to>
                                    </p:set>
                                  </p:childTnLst>
                                </p:cTn>
                              </p:par>
                              <p:par>
                                <p:cTn id="59" presetID="10" presetClass="entr" presetSubtype="0" fill="hold" grpId="2" nodeType="withEffect">
                                  <p:stCondLst>
                                    <p:cond delay="2000"/>
                                  </p:stCondLst>
                                  <p:childTnLst>
                                    <p:set>
                                      <p:cBhvr>
                                        <p:cTn id="60" dur="1" fill="hold">
                                          <p:stCondLst>
                                            <p:cond delay="0"/>
                                          </p:stCondLst>
                                        </p:cTn>
                                        <p:tgtEl>
                                          <p:spTgt spid="15363"/>
                                        </p:tgtEl>
                                        <p:attrNameLst>
                                          <p:attrName>style.visibility</p:attrName>
                                        </p:attrNameLst>
                                      </p:cBhvr>
                                      <p:to>
                                        <p:strVal val="visible"/>
                                      </p:to>
                                    </p:set>
                                    <p:animEffect transition="in" filter="fade">
                                      <p:cBhvr>
                                        <p:cTn id="61" dur="1000"/>
                                        <p:tgtEl>
                                          <p:spTgt spid="1536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5368">
                                            <p:txEl>
                                              <p:pRg st="0" end="0"/>
                                            </p:txEl>
                                          </p:spTgt>
                                        </p:tgtEl>
                                        <p:attrNameLst>
                                          <p:attrName>style.visibility</p:attrName>
                                        </p:attrNameLst>
                                      </p:cBhvr>
                                      <p:to>
                                        <p:strVal val="visible"/>
                                      </p:to>
                                    </p:set>
                                    <p:animEffect transition="in" filter="fade">
                                      <p:cBhvr>
                                        <p:cTn id="66" dur="1000"/>
                                        <p:tgtEl>
                                          <p:spTgt spid="15368">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368">
                                            <p:txEl>
                                              <p:pRg st="1" end="1"/>
                                            </p:txEl>
                                          </p:spTgt>
                                        </p:tgtEl>
                                        <p:attrNameLst>
                                          <p:attrName>style.visibility</p:attrName>
                                        </p:attrNameLst>
                                      </p:cBhvr>
                                      <p:to>
                                        <p:strVal val="visible"/>
                                      </p:to>
                                    </p:set>
                                    <p:animEffect transition="in" filter="fade">
                                      <p:cBhvr>
                                        <p:cTn id="71" dur="1000"/>
                                        <p:tgtEl>
                                          <p:spTgt spid="15368">
                                            <p:txEl>
                                              <p:pRg st="1" end="1"/>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5368">
                                            <p:txEl>
                                              <p:pRg st="2" end="2"/>
                                            </p:txEl>
                                          </p:spTgt>
                                        </p:tgtEl>
                                        <p:attrNameLst>
                                          <p:attrName>style.visibility</p:attrName>
                                        </p:attrNameLst>
                                      </p:cBhvr>
                                      <p:to>
                                        <p:strVal val="visible"/>
                                      </p:to>
                                    </p:set>
                                    <p:animEffect transition="in" filter="fade">
                                      <p:cBhvr>
                                        <p:cTn id="76" dur="1000"/>
                                        <p:tgtEl>
                                          <p:spTgt spid="15368">
                                            <p:txEl>
                                              <p:pRg st="2" end="2"/>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5368">
                                            <p:txEl>
                                              <p:pRg st="3" end="3"/>
                                            </p:txEl>
                                          </p:spTgt>
                                        </p:tgtEl>
                                        <p:attrNameLst>
                                          <p:attrName>style.visibility</p:attrName>
                                        </p:attrNameLst>
                                      </p:cBhvr>
                                      <p:to>
                                        <p:strVal val="visible"/>
                                      </p:to>
                                    </p:set>
                                    <p:animEffect transition="in" filter="fade">
                                      <p:cBhvr>
                                        <p:cTn id="81" dur="1000"/>
                                        <p:tgtEl>
                                          <p:spTgt spid="15368">
                                            <p:txEl>
                                              <p:pRg st="3" end="3"/>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5369">
                                            <p:txEl>
                                              <p:pRg st="0" end="0"/>
                                            </p:txEl>
                                          </p:spTgt>
                                        </p:tgtEl>
                                        <p:attrNameLst>
                                          <p:attrName>style.visibility</p:attrName>
                                        </p:attrNameLst>
                                      </p:cBhvr>
                                      <p:to>
                                        <p:strVal val="visible"/>
                                      </p:to>
                                    </p:set>
                                    <p:animEffect transition="in" filter="fade">
                                      <p:cBhvr>
                                        <p:cTn id="86" dur="1000"/>
                                        <p:tgtEl>
                                          <p:spTgt spid="15369">
                                            <p:txEl>
                                              <p:pRg st="0" end="0"/>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5369">
                                            <p:txEl>
                                              <p:pRg st="1" end="1"/>
                                            </p:txEl>
                                          </p:spTgt>
                                        </p:tgtEl>
                                        <p:attrNameLst>
                                          <p:attrName>style.visibility</p:attrName>
                                        </p:attrNameLst>
                                      </p:cBhvr>
                                      <p:to>
                                        <p:strVal val="visible"/>
                                      </p:to>
                                    </p:set>
                                    <p:animEffect transition="in" filter="fade">
                                      <p:cBhvr>
                                        <p:cTn id="91" dur="1000"/>
                                        <p:tgtEl>
                                          <p:spTgt spid="15369">
                                            <p:txEl>
                                              <p:pRg st="1" end="1"/>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5369">
                                            <p:txEl>
                                              <p:pRg st="2" end="2"/>
                                            </p:txEl>
                                          </p:spTgt>
                                        </p:tgtEl>
                                        <p:attrNameLst>
                                          <p:attrName>style.visibility</p:attrName>
                                        </p:attrNameLst>
                                      </p:cBhvr>
                                      <p:to>
                                        <p:strVal val="visible"/>
                                      </p:to>
                                    </p:set>
                                    <p:animEffect transition="in" filter="fade">
                                      <p:cBhvr>
                                        <p:cTn id="96" dur="1000"/>
                                        <p:tgtEl>
                                          <p:spTgt spid="15369">
                                            <p:txEl>
                                              <p:pRg st="2" end="2"/>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5369">
                                            <p:txEl>
                                              <p:pRg st="3" end="3"/>
                                            </p:txEl>
                                          </p:spTgt>
                                        </p:tgtEl>
                                        <p:attrNameLst>
                                          <p:attrName>style.visibility</p:attrName>
                                        </p:attrNameLst>
                                      </p:cBhvr>
                                      <p:to>
                                        <p:strVal val="visible"/>
                                      </p:to>
                                    </p:set>
                                    <p:animEffect transition="in" filter="fade">
                                      <p:cBhvr>
                                        <p:cTn id="101" dur="1000"/>
                                        <p:tgtEl>
                                          <p:spTgt spid="15369">
                                            <p:txEl>
                                              <p:pRg st="3" end="3"/>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5369">
                                            <p:txEl>
                                              <p:pRg st="4" end="4"/>
                                            </p:txEl>
                                          </p:spTgt>
                                        </p:tgtEl>
                                        <p:attrNameLst>
                                          <p:attrName>style.visibility</p:attrName>
                                        </p:attrNameLst>
                                      </p:cBhvr>
                                      <p:to>
                                        <p:strVal val="visible"/>
                                      </p:to>
                                    </p:set>
                                    <p:animEffect transition="in" filter="fade">
                                      <p:cBhvr>
                                        <p:cTn id="106" dur="1000"/>
                                        <p:tgtEl>
                                          <p:spTgt spid="15369">
                                            <p:txEl>
                                              <p:pRg st="4" end="4"/>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xit" presetSubtype="0" fill="hold" grpId="1" nodeType="clickEffect">
                                  <p:stCondLst>
                                    <p:cond delay="0"/>
                                  </p:stCondLst>
                                  <p:childTnLst>
                                    <p:animEffect transition="out" filter="fade">
                                      <p:cBhvr>
                                        <p:cTn id="110" dur="1000"/>
                                        <p:tgtEl>
                                          <p:spTgt spid="15370"/>
                                        </p:tgtEl>
                                      </p:cBhvr>
                                    </p:animEffect>
                                    <p:set>
                                      <p:cBhvr>
                                        <p:cTn id="111" dur="1" fill="hold">
                                          <p:stCondLst>
                                            <p:cond delay="999"/>
                                          </p:stCondLst>
                                        </p:cTn>
                                        <p:tgtEl>
                                          <p:spTgt spid="15370"/>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2000"/>
                                        <p:tgtEl>
                                          <p:spTgt spid="15366"/>
                                        </p:tgtEl>
                                      </p:cBhvr>
                                    </p:animEffect>
                                    <p:set>
                                      <p:cBhvr>
                                        <p:cTn id="114" dur="1" fill="hold">
                                          <p:stCondLst>
                                            <p:cond delay="1999"/>
                                          </p:stCondLst>
                                        </p:cTn>
                                        <p:tgtEl>
                                          <p:spTgt spid="15366"/>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15367"/>
                                        </p:tgtEl>
                                      </p:cBhvr>
                                    </p:animEffect>
                                    <p:set>
                                      <p:cBhvr>
                                        <p:cTn id="117" dur="1" fill="hold">
                                          <p:stCondLst>
                                            <p:cond delay="1999"/>
                                          </p:stCondLst>
                                        </p:cTn>
                                        <p:tgtEl>
                                          <p:spTgt spid="15367"/>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grpId="2" nodeType="clickEffect">
                                  <p:stCondLst>
                                    <p:cond delay="0"/>
                                  </p:stCondLst>
                                  <p:childTnLst>
                                    <p:set>
                                      <p:cBhvr>
                                        <p:cTn id="121" dur="1" fill="hold">
                                          <p:stCondLst>
                                            <p:cond delay="0"/>
                                          </p:stCondLst>
                                        </p:cTn>
                                        <p:tgtEl>
                                          <p:spTgt spid="15366"/>
                                        </p:tgtEl>
                                        <p:attrNameLst>
                                          <p:attrName>style.visibility</p:attrName>
                                        </p:attrNameLst>
                                      </p:cBhvr>
                                      <p:to>
                                        <p:strVal val="visible"/>
                                      </p:to>
                                    </p:set>
                                    <p:animEffect transition="in" filter="fade">
                                      <p:cBhvr>
                                        <p:cTn id="122" dur="2000"/>
                                        <p:tgtEl>
                                          <p:spTgt spid="15366"/>
                                        </p:tgtEl>
                                      </p:cBhvr>
                                    </p:animEffect>
                                  </p:childTnLst>
                                </p:cTn>
                              </p:par>
                              <p:par>
                                <p:cTn id="123" presetID="10" presetClass="exit" presetSubtype="0" fill="hold" grpId="3" nodeType="withEffect">
                                  <p:stCondLst>
                                    <p:cond delay="0"/>
                                  </p:stCondLst>
                                  <p:childTnLst>
                                    <p:animEffect transition="out" filter="fade">
                                      <p:cBhvr>
                                        <p:cTn id="124" dur="1000"/>
                                        <p:tgtEl>
                                          <p:spTgt spid="15363"/>
                                        </p:tgtEl>
                                      </p:cBhvr>
                                    </p:animEffect>
                                    <p:set>
                                      <p:cBhvr>
                                        <p:cTn id="125" dur="1" fill="hold">
                                          <p:stCondLst>
                                            <p:cond delay="999"/>
                                          </p:stCondLst>
                                        </p:cTn>
                                        <p:tgtEl>
                                          <p:spTgt spid="15363"/>
                                        </p:tgtEl>
                                        <p:attrNameLst>
                                          <p:attrName>style.visibility</p:attrName>
                                        </p:attrNameLst>
                                      </p:cBhvr>
                                      <p:to>
                                        <p:strVal val="hidden"/>
                                      </p:to>
                                    </p:set>
                                  </p:childTnLst>
                                </p:cTn>
                              </p:par>
                              <p:par>
                                <p:cTn id="126" presetID="10" presetClass="entr" presetSubtype="0" fill="hold" grpId="2" nodeType="withEffect">
                                  <p:stCondLst>
                                    <p:cond delay="0"/>
                                  </p:stCondLst>
                                  <p:childTnLst>
                                    <p:set>
                                      <p:cBhvr>
                                        <p:cTn id="127" dur="1" fill="hold">
                                          <p:stCondLst>
                                            <p:cond delay="0"/>
                                          </p:stCondLst>
                                        </p:cTn>
                                        <p:tgtEl>
                                          <p:spTgt spid="15375"/>
                                        </p:tgtEl>
                                        <p:attrNameLst>
                                          <p:attrName>style.visibility</p:attrName>
                                        </p:attrNameLst>
                                      </p:cBhvr>
                                      <p:to>
                                        <p:strVal val="visible"/>
                                      </p:to>
                                    </p:set>
                                    <p:animEffect transition="in" filter="fade">
                                      <p:cBhvr>
                                        <p:cTn id="128" dur="1000"/>
                                        <p:tgtEl>
                                          <p:spTgt spid="15375"/>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5378"/>
                                        </p:tgtEl>
                                        <p:attrNameLst>
                                          <p:attrName>style.visibility</p:attrName>
                                        </p:attrNameLst>
                                      </p:cBhvr>
                                      <p:to>
                                        <p:strVal val="visible"/>
                                      </p:to>
                                    </p:set>
                                    <p:animEffect transition="in" filter="fade">
                                      <p:cBhvr>
                                        <p:cTn id="133" dur="1000"/>
                                        <p:tgtEl>
                                          <p:spTgt spid="15378"/>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5380"/>
                                        </p:tgtEl>
                                        <p:attrNameLst>
                                          <p:attrName>style.visibility</p:attrName>
                                        </p:attrNameLst>
                                      </p:cBhvr>
                                      <p:to>
                                        <p:strVal val="visible"/>
                                      </p:to>
                                    </p:set>
                                    <p:animEffect transition="in" filter="fade">
                                      <p:cBhvr>
                                        <p:cTn id="138" dur="1000"/>
                                        <p:tgtEl>
                                          <p:spTgt spid="15380"/>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0" presetClass="exit" presetSubtype="0" fill="hold" grpId="1" nodeType="clickEffect">
                                  <p:stCondLst>
                                    <p:cond delay="0"/>
                                  </p:stCondLst>
                                  <p:childTnLst>
                                    <p:animEffect transition="out" filter="fade">
                                      <p:cBhvr>
                                        <p:cTn id="142" dur="1000"/>
                                        <p:tgtEl>
                                          <p:spTgt spid="15378"/>
                                        </p:tgtEl>
                                      </p:cBhvr>
                                    </p:animEffect>
                                    <p:set>
                                      <p:cBhvr>
                                        <p:cTn id="143" dur="1" fill="hold">
                                          <p:stCondLst>
                                            <p:cond delay="999"/>
                                          </p:stCondLst>
                                        </p:cTn>
                                        <p:tgtEl>
                                          <p:spTgt spid="15378"/>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1000"/>
                                        <p:tgtEl>
                                          <p:spTgt spid="15380"/>
                                        </p:tgtEl>
                                      </p:cBhvr>
                                    </p:animEffect>
                                    <p:set>
                                      <p:cBhvr>
                                        <p:cTn id="146" dur="1" fill="hold">
                                          <p:stCondLst>
                                            <p:cond delay="999"/>
                                          </p:stCondLst>
                                        </p:cTn>
                                        <p:tgtEl>
                                          <p:spTgt spid="15380"/>
                                        </p:tgtEl>
                                        <p:attrNameLst>
                                          <p:attrName>style.visibility</p:attrName>
                                        </p:attrNameLst>
                                      </p:cBhvr>
                                      <p:to>
                                        <p:strVal val="hidden"/>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0" presetClass="exit" presetSubtype="0" fill="hold" grpId="3" nodeType="clickEffect">
                                  <p:stCondLst>
                                    <p:cond delay="0"/>
                                  </p:stCondLst>
                                  <p:childTnLst>
                                    <p:animEffect transition="out" filter="fade">
                                      <p:cBhvr>
                                        <p:cTn id="150" dur="2000"/>
                                        <p:tgtEl>
                                          <p:spTgt spid="15366"/>
                                        </p:tgtEl>
                                      </p:cBhvr>
                                    </p:animEffect>
                                    <p:set>
                                      <p:cBhvr>
                                        <p:cTn id="151" dur="1" fill="hold">
                                          <p:stCondLst>
                                            <p:cond delay="1999"/>
                                          </p:stCondLst>
                                        </p:cTn>
                                        <p:tgtEl>
                                          <p:spTgt spid="15366"/>
                                        </p:tgtEl>
                                        <p:attrNameLst>
                                          <p:attrName>style.visibility</p:attrName>
                                        </p:attrNameLst>
                                      </p:cBhvr>
                                      <p:to>
                                        <p:strVal val="hidden"/>
                                      </p:to>
                                    </p:set>
                                  </p:childTnLst>
                                </p:cTn>
                              </p:par>
                              <p:par>
                                <p:cTn id="152" presetID="10" presetClass="entr" presetSubtype="0" fill="hold" grpId="2" nodeType="withEffect">
                                  <p:stCondLst>
                                    <p:cond delay="0"/>
                                  </p:stCondLst>
                                  <p:childTnLst>
                                    <p:set>
                                      <p:cBhvr>
                                        <p:cTn id="153" dur="1" fill="hold">
                                          <p:stCondLst>
                                            <p:cond delay="0"/>
                                          </p:stCondLst>
                                        </p:cTn>
                                        <p:tgtEl>
                                          <p:spTgt spid="15367"/>
                                        </p:tgtEl>
                                        <p:attrNameLst>
                                          <p:attrName>style.visibility</p:attrName>
                                        </p:attrNameLst>
                                      </p:cBhvr>
                                      <p:to>
                                        <p:strVal val="visible"/>
                                      </p:to>
                                    </p:set>
                                    <p:animEffect transition="in" filter="fade">
                                      <p:cBhvr>
                                        <p:cTn id="154" dur="2000"/>
                                        <p:tgtEl>
                                          <p:spTgt spid="15367"/>
                                        </p:tgtEl>
                                      </p:cBhvr>
                                    </p:animEffect>
                                  </p:childTnLst>
                                </p:cTn>
                              </p:par>
                              <p:par>
                                <p:cTn id="155" presetID="10" presetClass="exit" presetSubtype="0" fill="hold" grpId="3" nodeType="withEffect">
                                  <p:stCondLst>
                                    <p:cond delay="0"/>
                                  </p:stCondLst>
                                  <p:childTnLst>
                                    <p:animEffect transition="out" filter="fade">
                                      <p:cBhvr>
                                        <p:cTn id="156" dur="2000"/>
                                        <p:tgtEl>
                                          <p:spTgt spid="15375"/>
                                        </p:tgtEl>
                                      </p:cBhvr>
                                    </p:animEffect>
                                    <p:set>
                                      <p:cBhvr>
                                        <p:cTn id="157" dur="1" fill="hold">
                                          <p:stCondLst>
                                            <p:cond delay="1999"/>
                                          </p:stCondLst>
                                        </p:cTn>
                                        <p:tgtEl>
                                          <p:spTgt spid="15375"/>
                                        </p:tgtEl>
                                        <p:attrNameLst>
                                          <p:attrName>style.visibility</p:attrName>
                                        </p:attrNameLst>
                                      </p:cBhvr>
                                      <p:to>
                                        <p:strVal val="hidden"/>
                                      </p:to>
                                    </p:set>
                                  </p:childTnLst>
                                </p:cTn>
                              </p:par>
                              <p:par>
                                <p:cTn id="158" presetID="10" presetClass="entr" presetSubtype="0" fill="hold" grpId="2" nodeType="withEffect">
                                  <p:stCondLst>
                                    <p:cond delay="0"/>
                                  </p:stCondLst>
                                  <p:childTnLst>
                                    <p:set>
                                      <p:cBhvr>
                                        <p:cTn id="159" dur="1" fill="hold">
                                          <p:stCondLst>
                                            <p:cond delay="0"/>
                                          </p:stCondLst>
                                        </p:cTn>
                                        <p:tgtEl>
                                          <p:spTgt spid="15374"/>
                                        </p:tgtEl>
                                        <p:attrNameLst>
                                          <p:attrName>style.visibility</p:attrName>
                                        </p:attrNameLst>
                                      </p:cBhvr>
                                      <p:to>
                                        <p:strVal val="visible"/>
                                      </p:to>
                                    </p:set>
                                    <p:animEffect transition="in" filter="fade">
                                      <p:cBhvr>
                                        <p:cTn id="160" dur="1000"/>
                                        <p:tgtEl>
                                          <p:spTgt spid="15374"/>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5379"/>
                                        </p:tgtEl>
                                        <p:attrNameLst>
                                          <p:attrName>style.visibility</p:attrName>
                                        </p:attrNameLst>
                                      </p:cBhvr>
                                      <p:to>
                                        <p:strVal val="visible"/>
                                      </p:to>
                                    </p:set>
                                    <p:animEffect transition="in" filter="fade">
                                      <p:cBhvr>
                                        <p:cTn id="165" dur="1000"/>
                                        <p:tgtEl>
                                          <p:spTgt spid="1537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5381"/>
                                        </p:tgtEl>
                                        <p:attrNameLst>
                                          <p:attrName>style.visibility</p:attrName>
                                        </p:attrNameLst>
                                      </p:cBhvr>
                                      <p:to>
                                        <p:strVal val="visible"/>
                                      </p:to>
                                    </p:set>
                                    <p:animEffect transition="in" filter="fade">
                                      <p:cBhvr>
                                        <p:cTn id="168" dur="10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3" grpId="1" animBg="1"/>
      <p:bldP spid="15363" grpId="2" animBg="1"/>
      <p:bldP spid="15363" grpId="3" animBg="1"/>
      <p:bldP spid="15364" grpId="0"/>
      <p:bldP spid="15365" grpId="0"/>
      <p:bldP spid="15366" grpId="0" animBg="1"/>
      <p:bldP spid="15366" grpId="1" animBg="1"/>
      <p:bldP spid="15366" grpId="2" animBg="1"/>
      <p:bldP spid="15366" grpId="3" animBg="1"/>
      <p:bldP spid="15367" grpId="0" animBg="1"/>
      <p:bldP spid="15367" grpId="1" animBg="1"/>
      <p:bldP spid="15367" grpId="2" animBg="1"/>
      <p:bldP spid="15368" grpId="0" build="p" autoUpdateAnimBg="0"/>
      <p:bldP spid="15369" grpId="0" build="p" autoUpdateAnimBg="0"/>
      <p:bldP spid="15370" grpId="0"/>
      <p:bldP spid="15370" grpId="1"/>
      <p:bldP spid="15372" grpId="0"/>
      <p:bldP spid="15373" grpId="0"/>
      <p:bldP spid="15374" grpId="0" animBg="1"/>
      <p:bldP spid="15374" grpId="1" animBg="1"/>
      <p:bldP spid="15374" grpId="2" animBg="1"/>
      <p:bldP spid="15375" grpId="0" animBg="1"/>
      <p:bldP spid="15375" grpId="1" animBg="1"/>
      <p:bldP spid="15375" grpId="2" animBg="1"/>
      <p:bldP spid="15375" grpId="3" animBg="1"/>
      <p:bldP spid="15377" grpId="0"/>
      <p:bldP spid="15377" grpId="1"/>
      <p:bldP spid="15378" grpId="0"/>
      <p:bldP spid="15378" grpId="1"/>
      <p:bldP spid="15379" grpId="0"/>
      <p:bldP spid="15380" grpId="0"/>
      <p:bldP spid="15380" grpId="1"/>
      <p:bldP spid="153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875213"/>
            <a:ext cx="1982788"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124200"/>
            <a:ext cx="2278063"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Text Box 2"/>
          <p:cNvSpPr txBox="1">
            <a:spLocks noChangeArrowheads="1"/>
          </p:cNvSpPr>
          <p:nvPr/>
        </p:nvSpPr>
        <p:spPr bwMode="auto">
          <a:xfrm>
            <a:off x="609600" y="533400"/>
            <a:ext cx="7467600" cy="1066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200"/>
              <a:t>Words and expressions we use when we own the problem</a:t>
            </a:r>
            <a:endParaRPr lang="en-AU"/>
          </a:p>
        </p:txBody>
      </p:sp>
      <p:sp>
        <p:nvSpPr>
          <p:cNvPr id="17411" name="Text Box 3"/>
          <p:cNvSpPr txBox="1">
            <a:spLocks noChangeArrowheads="1"/>
          </p:cNvSpPr>
          <p:nvPr/>
        </p:nvSpPr>
        <p:spPr bwMode="auto">
          <a:xfrm>
            <a:off x="1066800" y="25146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Why don</a:t>
            </a:r>
            <a:r>
              <a:rPr lang="ja-JP" altLang="en-AU" i="1"/>
              <a:t>’</a:t>
            </a:r>
            <a:r>
              <a:rPr lang="en-AU" altLang="ja-JP" i="1"/>
              <a:t>t you . . . . .  ?</a:t>
            </a:r>
            <a:endParaRPr lang="en-AU"/>
          </a:p>
        </p:txBody>
      </p:sp>
      <p:sp>
        <p:nvSpPr>
          <p:cNvPr id="17412" name="Text Box 4"/>
          <p:cNvSpPr txBox="1">
            <a:spLocks noChangeArrowheads="1"/>
          </p:cNvSpPr>
          <p:nvPr/>
        </p:nvSpPr>
        <p:spPr bwMode="auto">
          <a:xfrm>
            <a:off x="1066800" y="32004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When are you  . . . . .  ?</a:t>
            </a:r>
            <a:endParaRPr lang="en-AU"/>
          </a:p>
        </p:txBody>
      </p:sp>
      <p:sp>
        <p:nvSpPr>
          <p:cNvPr id="17413" name="Text Box 5"/>
          <p:cNvSpPr txBox="1">
            <a:spLocks noChangeArrowheads="1"/>
          </p:cNvSpPr>
          <p:nvPr/>
        </p:nvSpPr>
        <p:spPr bwMode="auto">
          <a:xfrm>
            <a:off x="1066800" y="38862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But  . . . . .  </a:t>
            </a:r>
            <a:endParaRPr lang="en-AU"/>
          </a:p>
        </p:txBody>
      </p:sp>
      <p:sp>
        <p:nvSpPr>
          <p:cNvPr id="17414" name="Text Box 6"/>
          <p:cNvSpPr txBox="1">
            <a:spLocks noChangeArrowheads="1"/>
          </p:cNvSpPr>
          <p:nvPr/>
        </p:nvSpPr>
        <p:spPr bwMode="auto">
          <a:xfrm>
            <a:off x="1066800" y="45720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You should . . . . .</a:t>
            </a:r>
            <a:r>
              <a:rPr lang="en-AU"/>
              <a:t> </a:t>
            </a:r>
          </a:p>
        </p:txBody>
      </p:sp>
      <p:sp>
        <p:nvSpPr>
          <p:cNvPr id="17415" name="Text Box 7"/>
          <p:cNvSpPr txBox="1">
            <a:spLocks noChangeArrowheads="1"/>
          </p:cNvSpPr>
          <p:nvPr/>
        </p:nvSpPr>
        <p:spPr bwMode="auto">
          <a:xfrm>
            <a:off x="1066800" y="5257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Every time I  . . . . .  </a:t>
            </a:r>
            <a:endParaRPr lang="en-AU"/>
          </a:p>
        </p:txBody>
      </p:sp>
      <p:sp>
        <p:nvSpPr>
          <p:cNvPr id="17416" name="Text Box 8"/>
          <p:cNvSpPr txBox="1">
            <a:spLocks noChangeArrowheads="1"/>
          </p:cNvSpPr>
          <p:nvPr/>
        </p:nvSpPr>
        <p:spPr bwMode="auto">
          <a:xfrm>
            <a:off x="1066800" y="59436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You never  . . . . .  </a:t>
            </a:r>
            <a:endParaRPr lang="en-AU"/>
          </a:p>
        </p:txBody>
      </p:sp>
      <p:pic>
        <p:nvPicPr>
          <p:cNvPr id="17417" name="Picture 9"/>
          <p:cNvPicPr>
            <a:picLocks noChangeAspect="1" noChangeArrowheads="1"/>
          </p:cNvPicPr>
          <p:nvPr/>
        </p:nvPicPr>
        <p:blipFill>
          <a:blip r:embed="rId5">
            <a:lum bright="54000"/>
            <a:extLst>
              <a:ext uri="{28A0092B-C50C-407E-A947-70E740481C1C}">
                <a14:useLocalDpi xmlns:a14="http://schemas.microsoft.com/office/drawing/2010/main" val="0"/>
              </a:ext>
            </a:extLst>
          </a:blip>
          <a:srcRect/>
          <a:stretch>
            <a:fillRect/>
          </a:stretch>
        </p:blipFill>
        <p:spPr bwMode="auto">
          <a:xfrm rot="-1212532">
            <a:off x="5943600" y="1905000"/>
            <a:ext cx="3124200"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40" name="Text Box 10"/>
          <p:cNvSpPr txBox="1">
            <a:spLocks noChangeArrowheads="1"/>
          </p:cNvSpPr>
          <p:nvPr/>
        </p:nvSpPr>
        <p:spPr bwMode="auto">
          <a:xfrm>
            <a:off x="1066800" y="1600200"/>
            <a:ext cx="5257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a:t>. . . and lose our rational detachment</a:t>
            </a:r>
          </a:p>
        </p:txBody>
      </p:sp>
      <p:sp>
        <p:nvSpPr>
          <p:cNvPr id="17419" name="AutoShape 11"/>
          <p:cNvSpPr>
            <a:spLocks noChangeArrowheads="1"/>
          </p:cNvSpPr>
          <p:nvPr/>
        </p:nvSpPr>
        <p:spPr bwMode="auto">
          <a:xfrm>
            <a:off x="152400" y="2133600"/>
            <a:ext cx="5562600" cy="2514600"/>
          </a:xfrm>
          <a:prstGeom prst="wedgeEllipseCallout">
            <a:avLst>
              <a:gd name="adj1" fmla="val 69750"/>
              <a:gd name="adj2" fmla="val 26454"/>
            </a:avLst>
          </a:prstGeom>
          <a:noFill/>
          <a:ln w="38100">
            <a:solidFill>
              <a:srgbClr val="FF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0000"/>
                </a:solidFill>
              </a14:hiddenFill>
            </a:ext>
          </a:extLst>
        </p:spPr>
        <p:txBody>
          <a:bodyPr wrap="none" anchor="ctr"/>
          <a:lstStyle/>
          <a:p>
            <a:pPr algn="ctr">
              <a:defRPr/>
            </a:pPr>
            <a:endParaRPr lang="en-US"/>
          </a:p>
        </p:txBody>
      </p:sp>
      <p:sp>
        <p:nvSpPr>
          <p:cNvPr id="17420" name="Text Box 12"/>
          <p:cNvSpPr txBox="1">
            <a:spLocks noChangeArrowheads="1"/>
          </p:cNvSpPr>
          <p:nvPr/>
        </p:nvSpPr>
        <p:spPr bwMode="auto">
          <a:xfrm>
            <a:off x="7467600" y="4114800"/>
            <a:ext cx="16764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i="1"/>
              <a:t>roadblocks</a:t>
            </a:r>
            <a:endParaRPr lang="en-AU"/>
          </a:p>
        </p:txBody>
      </p:sp>
      <p:sp>
        <p:nvSpPr>
          <p:cNvPr id="17421" name="AutoShape 13"/>
          <p:cNvSpPr>
            <a:spLocks noChangeArrowheads="1"/>
          </p:cNvSpPr>
          <p:nvPr/>
        </p:nvSpPr>
        <p:spPr bwMode="auto">
          <a:xfrm>
            <a:off x="76200" y="4191000"/>
            <a:ext cx="5562600" cy="2514600"/>
          </a:xfrm>
          <a:prstGeom prst="wedgeEllipseCallout">
            <a:avLst>
              <a:gd name="adj1" fmla="val 71718"/>
              <a:gd name="adj2" fmla="val -12185"/>
            </a:avLst>
          </a:prstGeom>
          <a:noFill/>
          <a:ln w="38100">
            <a:solidFill>
              <a:srgbClr val="FF0000"/>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0000"/>
                </a:solidFill>
              </a14:hiddenFill>
            </a:ext>
          </a:extLst>
        </p:spPr>
        <p:txBody>
          <a:bodyPr wrap="none" anchor="ctr"/>
          <a:lstStyle/>
          <a:p>
            <a:pPr algn="ctr">
              <a:defRPr/>
            </a:pPr>
            <a:endParaRPr lang="en-US"/>
          </a:p>
        </p:txBody>
      </p:sp>
      <p:sp>
        <p:nvSpPr>
          <p:cNvPr id="17422" name="Text Box 14"/>
          <p:cNvSpPr txBox="1">
            <a:spLocks noChangeArrowheads="1"/>
          </p:cNvSpPr>
          <p:nvPr/>
        </p:nvSpPr>
        <p:spPr bwMode="auto">
          <a:xfrm>
            <a:off x="7467600" y="4800600"/>
            <a:ext cx="16764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i="1"/>
              <a:t>excavators</a:t>
            </a:r>
            <a:endParaRPr lang="en-AU"/>
          </a:p>
        </p:txBody>
      </p:sp>
    </p:spTree>
    <p:extLst>
      <p:ext uri="{BB962C8B-B14F-4D97-AF65-F5344CB8AC3E}">
        <p14:creationId xmlns:p14="http://schemas.microsoft.com/office/powerpoint/2010/main" val="19153168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1000"/>
                                        <p:tgtEl>
                                          <p:spTgt spid="174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1000"/>
                                        <p:tgtEl>
                                          <p:spTgt spid="17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fade">
                                      <p:cBhvr>
                                        <p:cTn id="17" dur="1000"/>
                                        <p:tgtEl>
                                          <p:spTgt spid="174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fade">
                                      <p:cBhvr>
                                        <p:cTn id="22" dur="1000"/>
                                        <p:tgtEl>
                                          <p:spTgt spid="174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fade">
                                      <p:cBhvr>
                                        <p:cTn id="27" dur="1000"/>
                                        <p:tgtEl>
                                          <p:spTgt spid="174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15"/>
                                        </p:tgtEl>
                                        <p:attrNameLst>
                                          <p:attrName>style.visibility</p:attrName>
                                        </p:attrNameLst>
                                      </p:cBhvr>
                                      <p:to>
                                        <p:strVal val="visible"/>
                                      </p:to>
                                    </p:set>
                                    <p:animEffect transition="in" filter="fade">
                                      <p:cBhvr>
                                        <p:cTn id="32" dur="1000"/>
                                        <p:tgtEl>
                                          <p:spTgt spid="174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6"/>
                                        </p:tgtEl>
                                        <p:attrNameLst>
                                          <p:attrName>style.visibility</p:attrName>
                                        </p:attrNameLst>
                                      </p:cBhvr>
                                      <p:to>
                                        <p:strVal val="visible"/>
                                      </p:to>
                                    </p:set>
                                    <p:animEffect transition="in" filter="fade">
                                      <p:cBhvr>
                                        <p:cTn id="37" dur="1000"/>
                                        <p:tgtEl>
                                          <p:spTgt spid="174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419"/>
                                        </p:tgtEl>
                                        <p:attrNameLst>
                                          <p:attrName>style.visibility</p:attrName>
                                        </p:attrNameLst>
                                      </p:cBhvr>
                                      <p:to>
                                        <p:strVal val="visible"/>
                                      </p:to>
                                    </p:set>
                                    <p:animEffect transition="in" filter="fade">
                                      <p:cBhvr>
                                        <p:cTn id="42" dur="1000"/>
                                        <p:tgtEl>
                                          <p:spTgt spid="174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420"/>
                                        </p:tgtEl>
                                        <p:attrNameLst>
                                          <p:attrName>style.visibility</p:attrName>
                                        </p:attrNameLst>
                                      </p:cBhvr>
                                      <p:to>
                                        <p:strVal val="visible"/>
                                      </p:to>
                                    </p:set>
                                    <p:animEffect transition="in" filter="fade">
                                      <p:cBhvr>
                                        <p:cTn id="45" dur="1000"/>
                                        <p:tgtEl>
                                          <p:spTgt spid="17420"/>
                                        </p:tgtEl>
                                      </p:cBhvr>
                                    </p:animEffect>
                                  </p:childTnLst>
                                </p:cTn>
                              </p:par>
                              <p:par>
                                <p:cTn id="46" presetID="10" presetClass="entr" presetSubtype="0" fill="hold" nodeType="withEffect">
                                  <p:stCondLst>
                                    <p:cond delay="0"/>
                                  </p:stCondLst>
                                  <p:childTnLst>
                                    <p:set>
                                      <p:cBhvr>
                                        <p:cTn id="47" dur="1" fill="hold">
                                          <p:stCondLst>
                                            <p:cond delay="0"/>
                                          </p:stCondLst>
                                        </p:cTn>
                                        <p:tgtEl>
                                          <p:spTgt spid="17423"/>
                                        </p:tgtEl>
                                        <p:attrNameLst>
                                          <p:attrName>style.visibility</p:attrName>
                                        </p:attrNameLst>
                                      </p:cBhvr>
                                      <p:to>
                                        <p:strVal val="visible"/>
                                      </p:to>
                                    </p:set>
                                    <p:animEffect transition="in" filter="fade">
                                      <p:cBhvr>
                                        <p:cTn id="48" dur="1000"/>
                                        <p:tgtEl>
                                          <p:spTgt spid="17423"/>
                                        </p:tgtEl>
                                      </p:cBhvr>
                                    </p:animEffect>
                                  </p:childTnLst>
                                </p:cTn>
                              </p:par>
                              <p:par>
                                <p:cTn id="49" presetID="10" presetClass="exit" presetSubtype="0" fill="hold" nodeType="withEffect">
                                  <p:stCondLst>
                                    <p:cond delay="0"/>
                                  </p:stCondLst>
                                  <p:childTnLst>
                                    <p:animEffect transition="out" filter="fade">
                                      <p:cBhvr>
                                        <p:cTn id="50" dur="1000"/>
                                        <p:tgtEl>
                                          <p:spTgt spid="17417"/>
                                        </p:tgtEl>
                                      </p:cBhvr>
                                    </p:animEffect>
                                    <p:set>
                                      <p:cBhvr>
                                        <p:cTn id="51" dur="1" fill="hold">
                                          <p:stCondLst>
                                            <p:cond delay="999"/>
                                          </p:stCondLst>
                                        </p:cTn>
                                        <p:tgtEl>
                                          <p:spTgt spid="17417"/>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421"/>
                                        </p:tgtEl>
                                        <p:attrNameLst>
                                          <p:attrName>style.visibility</p:attrName>
                                        </p:attrNameLst>
                                      </p:cBhvr>
                                      <p:to>
                                        <p:strVal val="visible"/>
                                      </p:to>
                                    </p:set>
                                    <p:animEffect transition="in" filter="fade">
                                      <p:cBhvr>
                                        <p:cTn id="56" dur="1000"/>
                                        <p:tgtEl>
                                          <p:spTgt spid="174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422"/>
                                        </p:tgtEl>
                                        <p:attrNameLst>
                                          <p:attrName>style.visibility</p:attrName>
                                        </p:attrNameLst>
                                      </p:cBhvr>
                                      <p:to>
                                        <p:strVal val="visible"/>
                                      </p:to>
                                    </p:set>
                                    <p:animEffect transition="in" filter="fade">
                                      <p:cBhvr>
                                        <p:cTn id="59" dur="1000"/>
                                        <p:tgtEl>
                                          <p:spTgt spid="17422"/>
                                        </p:tgtEl>
                                      </p:cBhvr>
                                    </p:animEffect>
                                  </p:childTnLst>
                                </p:cTn>
                              </p:par>
                              <p:par>
                                <p:cTn id="60" presetID="10" presetClass="entr" presetSubtype="0" fill="hold" nodeType="withEffect">
                                  <p:stCondLst>
                                    <p:cond delay="0"/>
                                  </p:stCondLst>
                                  <p:childTnLst>
                                    <p:set>
                                      <p:cBhvr>
                                        <p:cTn id="61" dur="1" fill="hold">
                                          <p:stCondLst>
                                            <p:cond delay="0"/>
                                          </p:stCondLst>
                                        </p:cTn>
                                        <p:tgtEl>
                                          <p:spTgt spid="17424"/>
                                        </p:tgtEl>
                                        <p:attrNameLst>
                                          <p:attrName>style.visibility</p:attrName>
                                        </p:attrNameLst>
                                      </p:cBhvr>
                                      <p:to>
                                        <p:strVal val="visible"/>
                                      </p:to>
                                    </p:set>
                                    <p:animEffect transition="in" filter="fade">
                                      <p:cBhvr>
                                        <p:cTn id="62" dur="1000"/>
                                        <p:tgtEl>
                                          <p:spTgt spid="17424"/>
                                        </p:tgtEl>
                                      </p:cBhvr>
                                    </p:animEffect>
                                  </p:childTnLst>
                                </p:cTn>
                              </p:par>
                              <p:par>
                                <p:cTn id="63" presetID="10" presetClass="exit" presetSubtype="0" fill="hold" grpId="1" nodeType="withEffect">
                                  <p:stCondLst>
                                    <p:cond delay="0"/>
                                  </p:stCondLst>
                                  <p:childTnLst>
                                    <p:animEffect transition="out" filter="fade">
                                      <p:cBhvr>
                                        <p:cTn id="64" dur="1000"/>
                                        <p:tgtEl>
                                          <p:spTgt spid="17420"/>
                                        </p:tgtEl>
                                      </p:cBhvr>
                                    </p:animEffect>
                                    <p:set>
                                      <p:cBhvr>
                                        <p:cTn id="65" dur="1" fill="hold">
                                          <p:stCondLst>
                                            <p:cond delay="999"/>
                                          </p:stCondLst>
                                        </p:cTn>
                                        <p:tgtEl>
                                          <p:spTgt spid="17420"/>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17419"/>
                                        </p:tgtEl>
                                      </p:cBhvr>
                                    </p:animEffect>
                                    <p:set>
                                      <p:cBhvr>
                                        <p:cTn id="68" dur="1" fill="hold">
                                          <p:stCondLst>
                                            <p:cond delay="999"/>
                                          </p:stCondLst>
                                        </p:cTn>
                                        <p:tgtEl>
                                          <p:spTgt spid="1741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000"/>
                                        <p:tgtEl>
                                          <p:spTgt spid="17423"/>
                                        </p:tgtEl>
                                      </p:cBhvr>
                                    </p:animEffect>
                                    <p:set>
                                      <p:cBhvr>
                                        <p:cTn id="71" dur="1" fill="hold">
                                          <p:stCondLst>
                                            <p:cond delay="999"/>
                                          </p:stCondLst>
                                        </p:cTn>
                                        <p:tgtEl>
                                          <p:spTgt spid="17423"/>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grpId="1" nodeType="clickEffect">
                                  <p:stCondLst>
                                    <p:cond delay="0"/>
                                  </p:stCondLst>
                                  <p:childTnLst>
                                    <p:animEffect transition="out" filter="fade">
                                      <p:cBhvr>
                                        <p:cTn id="75" dur="1000"/>
                                        <p:tgtEl>
                                          <p:spTgt spid="17422"/>
                                        </p:tgtEl>
                                      </p:cBhvr>
                                    </p:animEffect>
                                    <p:set>
                                      <p:cBhvr>
                                        <p:cTn id="76" dur="1" fill="hold">
                                          <p:stCondLst>
                                            <p:cond delay="999"/>
                                          </p:stCondLst>
                                        </p:cTn>
                                        <p:tgtEl>
                                          <p:spTgt spid="17422"/>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00"/>
                                        <p:tgtEl>
                                          <p:spTgt spid="17421"/>
                                        </p:tgtEl>
                                      </p:cBhvr>
                                    </p:animEffect>
                                    <p:set>
                                      <p:cBhvr>
                                        <p:cTn id="79" dur="1" fill="hold">
                                          <p:stCondLst>
                                            <p:cond delay="999"/>
                                          </p:stCondLst>
                                        </p:cTn>
                                        <p:tgtEl>
                                          <p:spTgt spid="1742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1000"/>
                                        <p:tgtEl>
                                          <p:spTgt spid="17424"/>
                                        </p:tgtEl>
                                      </p:cBhvr>
                                    </p:animEffect>
                                    <p:set>
                                      <p:cBhvr>
                                        <p:cTn id="82" dur="1" fill="hold">
                                          <p:stCondLst>
                                            <p:cond delay="999"/>
                                          </p:stCondLst>
                                        </p:cTn>
                                        <p:tgtEl>
                                          <p:spTgt spid="174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P spid="17414" grpId="0"/>
      <p:bldP spid="17415" grpId="0"/>
      <p:bldP spid="17416" grpId="0"/>
      <p:bldP spid="17419" grpId="0" animBg="1"/>
      <p:bldP spid="17419" grpId="1" animBg="1"/>
      <p:bldP spid="17420" grpId="0"/>
      <p:bldP spid="17420" grpId="1"/>
      <p:bldP spid="17421" grpId="0" animBg="1"/>
      <p:bldP spid="17421" grpId="1" animBg="1"/>
      <p:bldP spid="17422" grpId="0"/>
      <p:bldP spid="1742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990600" y="16764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What happened . . . . .  ?</a:t>
            </a:r>
            <a:endParaRPr lang="en-AU"/>
          </a:p>
        </p:txBody>
      </p:sp>
      <p:sp>
        <p:nvSpPr>
          <p:cNvPr id="19460" name="Text Box 4"/>
          <p:cNvSpPr txBox="1">
            <a:spLocks noChangeArrowheads="1"/>
          </p:cNvSpPr>
          <p:nvPr/>
        </p:nvSpPr>
        <p:spPr bwMode="auto">
          <a:xfrm>
            <a:off x="990600" y="23622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What can I do to  . . . . .  ?</a:t>
            </a:r>
            <a:endParaRPr lang="en-AU"/>
          </a:p>
        </p:txBody>
      </p:sp>
      <p:sp>
        <p:nvSpPr>
          <p:cNvPr id="19461" name="Text Box 5"/>
          <p:cNvSpPr txBox="1">
            <a:spLocks noChangeArrowheads="1"/>
          </p:cNvSpPr>
          <p:nvPr/>
        </p:nvSpPr>
        <p:spPr bwMode="auto">
          <a:xfrm>
            <a:off x="990600" y="30480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 . . and  . . . . .  </a:t>
            </a:r>
            <a:endParaRPr lang="en-AU"/>
          </a:p>
        </p:txBody>
      </p:sp>
      <p:sp>
        <p:nvSpPr>
          <p:cNvPr id="19462" name="Text Box 6"/>
          <p:cNvSpPr txBox="1">
            <a:spLocks noChangeArrowheads="1"/>
          </p:cNvSpPr>
          <p:nvPr/>
        </p:nvSpPr>
        <p:spPr bwMode="auto">
          <a:xfrm>
            <a:off x="990600" y="3733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Is it worth it ? </a:t>
            </a:r>
            <a:endParaRPr lang="en-AU"/>
          </a:p>
        </p:txBody>
      </p:sp>
      <p:sp>
        <p:nvSpPr>
          <p:cNvPr id="19463" name="Text Box 7"/>
          <p:cNvSpPr txBox="1">
            <a:spLocks noChangeArrowheads="1"/>
          </p:cNvSpPr>
          <p:nvPr/>
        </p:nvSpPr>
        <p:spPr bwMode="auto">
          <a:xfrm>
            <a:off x="990600" y="43434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Sometimes I  . . . . .  </a:t>
            </a:r>
            <a:endParaRPr lang="en-AU"/>
          </a:p>
        </p:txBody>
      </p:sp>
      <p:sp>
        <p:nvSpPr>
          <p:cNvPr id="19464" name="Text Box 8"/>
          <p:cNvSpPr txBox="1">
            <a:spLocks noChangeArrowheads="1"/>
          </p:cNvSpPr>
          <p:nvPr/>
        </p:nvSpPr>
        <p:spPr bwMode="auto">
          <a:xfrm>
            <a:off x="990600" y="49530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What is different about . . . . . ?</a:t>
            </a:r>
            <a:endParaRPr lang="en-AU"/>
          </a:p>
        </p:txBody>
      </p:sp>
      <p:sp>
        <p:nvSpPr>
          <p:cNvPr id="19465" name="Text Box 9"/>
          <p:cNvSpPr txBox="1">
            <a:spLocks noChangeArrowheads="1"/>
          </p:cNvSpPr>
          <p:nvPr/>
        </p:nvSpPr>
        <p:spPr bwMode="auto">
          <a:xfrm>
            <a:off x="990600" y="5562600"/>
            <a:ext cx="6934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68325" indent="-5683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Clr>
                <a:srgbClr val="FF0000"/>
              </a:buClr>
              <a:buFont typeface="Zapf Dingbats" charset="0"/>
              <a:buChar char=""/>
            </a:pPr>
            <a:r>
              <a:rPr lang="en-AU" i="1"/>
              <a:t>What would you do if you were in my shoes?</a:t>
            </a:r>
            <a:endParaRPr lang="en-AU"/>
          </a:p>
        </p:txBody>
      </p:sp>
      <p:pic>
        <p:nvPicPr>
          <p:cNvPr id="24585" name="Picture 10" descr="shaking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22296">
            <a:off x="6629400" y="1525588"/>
            <a:ext cx="22098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11"/>
          <p:cNvSpPr txBox="1">
            <a:spLocks noChangeArrowheads="1"/>
          </p:cNvSpPr>
          <p:nvPr/>
        </p:nvSpPr>
        <p:spPr bwMode="auto">
          <a:xfrm>
            <a:off x="609600" y="533400"/>
            <a:ext cx="7467600" cy="1066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200"/>
              <a:t>Words and expressions we use to enable other people to resolve an issue</a:t>
            </a:r>
            <a:endParaRPr lang="en-AU"/>
          </a:p>
        </p:txBody>
      </p:sp>
    </p:spTree>
    <p:extLst>
      <p:ext uri="{BB962C8B-B14F-4D97-AF65-F5344CB8AC3E}">
        <p14:creationId xmlns:p14="http://schemas.microsoft.com/office/powerpoint/2010/main" val="4088529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1000"/>
                                        <p:tgtEl>
                                          <p:spTgt spid="194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fade">
                                      <p:cBhvr>
                                        <p:cTn id="17" dur="1000"/>
                                        <p:tgtEl>
                                          <p:spTgt spid="194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fade">
                                      <p:cBhvr>
                                        <p:cTn id="22" dur="1000"/>
                                        <p:tgtEl>
                                          <p:spTgt spid="194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fade">
                                      <p:cBhvr>
                                        <p:cTn id="27" dur="1000"/>
                                        <p:tgtEl>
                                          <p:spTgt spid="19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64"/>
                                        </p:tgtEl>
                                        <p:attrNameLst>
                                          <p:attrName>style.visibility</p:attrName>
                                        </p:attrNameLst>
                                      </p:cBhvr>
                                      <p:to>
                                        <p:strVal val="visible"/>
                                      </p:to>
                                    </p:set>
                                    <p:animEffect transition="in" filter="fade">
                                      <p:cBhvr>
                                        <p:cTn id="32" dur="1000"/>
                                        <p:tgtEl>
                                          <p:spTgt spid="194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465"/>
                                        </p:tgtEl>
                                        <p:attrNameLst>
                                          <p:attrName>style.visibility</p:attrName>
                                        </p:attrNameLst>
                                      </p:cBhvr>
                                      <p:to>
                                        <p:strVal val="visible"/>
                                      </p:to>
                                    </p:set>
                                    <p:animEffect transition="in" filter="fade">
                                      <p:cBhvr>
                                        <p:cTn id="37" dur="1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2" grpId="0"/>
      <p:bldP spid="19463" grpId="0"/>
      <p:bldP spid="19464" grpId="0"/>
      <p:bldP spid="194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2133600"/>
            <a:ext cx="7848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defRPr/>
            </a:pPr>
            <a:endParaRPr lang="en-US" sz="2000" i="1"/>
          </a:p>
        </p:txBody>
      </p:sp>
      <p:pic>
        <p:nvPicPr>
          <p:cNvPr id="11284" name="Hudson_landing.mov" descr="/Users/CSC/Desktop/StudyWiz/HudsonLanding/Hudson_landing.mov">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676400" y="1905000"/>
            <a:ext cx="5995988"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1" descr="RatD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04800"/>
            <a:ext cx="74199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22"/>
          <p:cNvSpPr txBox="1">
            <a:spLocks noChangeArrowheads="1"/>
          </p:cNvSpPr>
          <p:nvPr/>
        </p:nvSpPr>
        <p:spPr bwMode="auto">
          <a:xfrm>
            <a:off x="1343025" y="1066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i="1"/>
              <a:t>Letting go control - holding on to the relationship</a:t>
            </a:r>
            <a:endParaRPr lang="en-AU"/>
          </a:p>
        </p:txBody>
      </p:sp>
    </p:spTree>
    <p:extLst>
      <p:ext uri="{BB962C8B-B14F-4D97-AF65-F5344CB8AC3E}">
        <p14:creationId xmlns:p14="http://schemas.microsoft.com/office/powerpoint/2010/main" val="200465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27786" fill="hold"/>
                                        <p:tgtEl>
                                          <p:spTgt spid="1128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28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11284"/>
                                        </p:tgtEl>
                                      </p:cBhvr>
                                    </p:cmd>
                                  </p:childTnLst>
                                </p:cTn>
                              </p:par>
                            </p:childTnLst>
                          </p:cTn>
                        </p:par>
                      </p:childTnLst>
                    </p:cTn>
                  </p:par>
                </p:childTnLst>
              </p:cTn>
              <p:nextCondLst>
                <p:cond evt="onClick" delay="0">
                  <p:tgtEl>
                    <p:spTgt spid="11284"/>
                  </p:tgtEl>
                </p:cond>
              </p:nextCondLst>
            </p:seq>
            <p:video>
              <p:cMediaNode>
                <p:cTn id="12" fill="hold" display="0">
                  <p:stCondLst>
                    <p:cond delay="indefinite"/>
                  </p:stCondLst>
                  <p:endCondLst>
                    <p:cond evt="onNext" delay="0">
                      <p:tgtEl>
                        <p:sldTgt/>
                      </p:tgtEl>
                    </p:cond>
                    <p:cond evt="onPrev" delay="0">
                      <p:tgtEl>
                        <p:sldTgt/>
                      </p:tgtEl>
                    </p:cond>
                  </p:endCondLst>
                </p:cTn>
                <p:tgtEl>
                  <p:spTgt spid="1128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685800" y="3505200"/>
            <a:ext cx="7543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77825" indent="-377825">
              <a:defRPr sz="2400">
                <a:solidFill>
                  <a:schemeClr val="tx1"/>
                </a:solidFill>
                <a:latin typeface="Arial" charset="0"/>
                <a:ea typeface="ＭＳ Ｐゴシック" charset="0"/>
                <a:cs typeface="ＭＳ Ｐゴシック" charset="0"/>
              </a:defRPr>
            </a:lvl1pPr>
            <a:lvl2pPr marL="5683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Blip>
                <a:blip r:embed="rId3"/>
              </a:buBlip>
              <a:defRPr/>
            </a:pPr>
            <a:r>
              <a:rPr lang="en-AU" sz="2000" smtClean="0"/>
              <a:t>acknowledge emotions and then focus on the task at hand</a:t>
            </a:r>
            <a:endParaRPr lang="en-AU" sz="2000" b="1" smtClean="0"/>
          </a:p>
        </p:txBody>
      </p:sp>
      <p:sp>
        <p:nvSpPr>
          <p:cNvPr id="21508" name="Text Box 4"/>
          <p:cNvSpPr txBox="1">
            <a:spLocks noChangeArrowheads="1"/>
          </p:cNvSpPr>
          <p:nvPr/>
        </p:nvSpPr>
        <p:spPr bwMode="auto">
          <a:xfrm>
            <a:off x="685800" y="4054475"/>
            <a:ext cx="7543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77825" indent="-377825">
              <a:defRPr sz="2400">
                <a:solidFill>
                  <a:schemeClr val="tx1"/>
                </a:solidFill>
                <a:latin typeface="Arial" charset="0"/>
                <a:ea typeface="ＭＳ Ｐゴシック" charset="0"/>
                <a:cs typeface="ＭＳ Ｐゴシック" charset="0"/>
              </a:defRPr>
            </a:lvl1pPr>
            <a:lvl2pPr marL="5683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Blip>
                <a:blip r:embed="rId3"/>
              </a:buBlip>
              <a:defRPr/>
            </a:pPr>
            <a:r>
              <a:rPr lang="en-AU" sz="2000" smtClean="0"/>
              <a:t>have a plan and know the next step</a:t>
            </a:r>
            <a:endParaRPr lang="en-AU" sz="2000" b="1" smtClean="0"/>
          </a:p>
        </p:txBody>
      </p:sp>
      <p:sp>
        <p:nvSpPr>
          <p:cNvPr id="21511" name="Text Box 7"/>
          <p:cNvSpPr txBox="1">
            <a:spLocks noChangeArrowheads="1"/>
          </p:cNvSpPr>
          <p:nvPr/>
        </p:nvSpPr>
        <p:spPr bwMode="auto">
          <a:xfrm>
            <a:off x="685800" y="4511675"/>
            <a:ext cx="75438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marL="377825" indent="-377825">
              <a:defRPr sz="2400">
                <a:solidFill>
                  <a:schemeClr val="tx1"/>
                </a:solidFill>
                <a:latin typeface="Arial" charset="0"/>
                <a:ea typeface="ＭＳ Ｐゴシック" charset="0"/>
                <a:cs typeface="ＭＳ Ｐゴシック" charset="0"/>
              </a:defRPr>
            </a:lvl1pPr>
            <a:lvl2pPr marL="5683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Blip>
                <a:blip r:embed="rId3"/>
              </a:buBlip>
              <a:defRPr/>
            </a:pPr>
            <a:r>
              <a:rPr lang="en-AU" sz="2000" smtClean="0"/>
              <a:t>develop the skills and be ready to use them in a variety of situations</a:t>
            </a:r>
            <a:endParaRPr lang="en-AU" sz="2000" b="1" smtClean="0"/>
          </a:p>
        </p:txBody>
      </p:sp>
      <p:sp>
        <p:nvSpPr>
          <p:cNvPr id="21512" name="Text Box 8"/>
          <p:cNvSpPr txBox="1">
            <a:spLocks noChangeArrowheads="1"/>
          </p:cNvSpPr>
          <p:nvPr/>
        </p:nvSpPr>
        <p:spPr bwMode="auto">
          <a:xfrm>
            <a:off x="685800" y="5197475"/>
            <a:ext cx="6858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77825" indent="-3778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Blip>
                <a:blip r:embed="rId3"/>
              </a:buBlip>
            </a:pPr>
            <a:r>
              <a:rPr lang="en-AU" sz="2000"/>
              <a:t>know what to avoid and maintain a focus on</a:t>
            </a:r>
            <a:r>
              <a:rPr lang="en-AU"/>
              <a:t> </a:t>
            </a:r>
            <a:r>
              <a:rPr lang="en-AU" sz="2000"/>
              <a:t>getting the task done</a:t>
            </a:r>
            <a:endParaRPr lang="en-AU"/>
          </a:p>
        </p:txBody>
      </p:sp>
      <p:sp>
        <p:nvSpPr>
          <p:cNvPr id="32773" name="Text Box 9">
            <a:hlinkClick r:id="rId4" action="ppaction://hlinksldjump"/>
          </p:cNvPr>
          <p:cNvSpPr txBox="1">
            <a:spLocks noChangeArrowheads="1"/>
          </p:cNvSpPr>
          <p:nvPr/>
        </p:nvSpPr>
        <p:spPr bwMode="auto">
          <a:xfrm>
            <a:off x="685800" y="1752600"/>
            <a:ext cx="75438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sz="2000" dirty="0"/>
              <a:t>for an interview with Capt. </a:t>
            </a:r>
            <a:r>
              <a:rPr lang="en-AU" sz="2000" dirty="0" err="1"/>
              <a:t>Sullenberger</a:t>
            </a:r>
            <a:r>
              <a:rPr lang="en-AU" sz="2000" dirty="0"/>
              <a:t> explaining how he coped with the situation . . </a:t>
            </a:r>
            <a:r>
              <a:rPr lang="en-AU" sz="2000" i="1" dirty="0"/>
              <a:t>. </a:t>
            </a:r>
            <a:r>
              <a:rPr lang="en-AU" sz="2000" i="1" dirty="0">
                <a:hlinkClick r:id="rId5"/>
              </a:rPr>
              <a:t>click</a:t>
            </a:r>
            <a:endParaRPr lang="en-AU" dirty="0"/>
          </a:p>
        </p:txBody>
      </p:sp>
      <p:sp>
        <p:nvSpPr>
          <p:cNvPr id="21514" name="Text Box 10"/>
          <p:cNvSpPr txBox="1">
            <a:spLocks noChangeArrowheads="1"/>
          </p:cNvSpPr>
          <p:nvPr/>
        </p:nvSpPr>
        <p:spPr bwMode="auto">
          <a:xfrm>
            <a:off x="685800" y="2743200"/>
            <a:ext cx="41910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a:t>Some more key points . . .</a:t>
            </a:r>
          </a:p>
        </p:txBody>
      </p:sp>
      <p:sp>
        <p:nvSpPr>
          <p:cNvPr id="32775" name="Rectangle 11">
            <a:hlinkClick r:id="rId4" action="ppaction://hlinksldjump"/>
          </p:cNvPr>
          <p:cNvSpPr>
            <a:spLocks noChangeArrowheads="1"/>
          </p:cNvSpPr>
          <p:nvPr/>
        </p:nvSpPr>
        <p:spPr bwMode="auto">
          <a:xfrm>
            <a:off x="3886200" y="2057400"/>
            <a:ext cx="762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32776" name="Picture 12" descr="RatD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04800"/>
            <a:ext cx="74199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13"/>
          <p:cNvSpPr txBox="1">
            <a:spLocks noChangeArrowheads="1"/>
          </p:cNvSpPr>
          <p:nvPr/>
        </p:nvSpPr>
        <p:spPr bwMode="auto">
          <a:xfrm>
            <a:off x="1343025" y="1066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i="1"/>
              <a:t>Letting go control - holding on to the relationship</a:t>
            </a:r>
            <a:endParaRPr lang="en-AU"/>
          </a:p>
        </p:txBody>
      </p:sp>
    </p:spTree>
    <p:extLst>
      <p:ext uri="{BB962C8B-B14F-4D97-AF65-F5344CB8AC3E}">
        <p14:creationId xmlns:p14="http://schemas.microsoft.com/office/powerpoint/2010/main" val="1372435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fade">
                                      <p:cBhvr>
                                        <p:cTn id="7" dur="1000"/>
                                        <p:tgtEl>
                                          <p:spTgt spid="21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fade">
                                      <p:cBhvr>
                                        <p:cTn id="12" dur="1000"/>
                                        <p:tgtEl>
                                          <p:spTgt spid="215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1000"/>
                                        <p:tgtEl>
                                          <p:spTgt spid="215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fade">
                                      <p:cBhvr>
                                        <p:cTn id="22" dur="10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fade">
                                      <p:cBhvr>
                                        <p:cTn id="27" dur="1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P spid="21511" grpId="0" autoUpdateAnimBg="0"/>
      <p:bldP spid="21512" grpId="0"/>
      <p:bldP spid="215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99CC"/>
        </a:solidFill>
        <a:effectLst/>
      </p:bgPr>
    </p:bg>
    <p:spTree>
      <p:nvGrpSpPr>
        <p:cNvPr id="1" name=""/>
        <p:cNvGrpSpPr/>
        <p:nvPr/>
      </p:nvGrpSpPr>
      <p:grpSpPr>
        <a:xfrm>
          <a:off x="0" y="0"/>
          <a:ext cx="0" cy="0"/>
          <a:chOff x="0" y="0"/>
          <a:chExt cx="0" cy="0"/>
        </a:xfrm>
      </p:grpSpPr>
      <p:sp>
        <p:nvSpPr>
          <p:cNvPr id="3077" name="Text Box 11"/>
          <p:cNvSpPr txBox="1">
            <a:spLocks noChangeArrowheads="1"/>
          </p:cNvSpPr>
          <p:nvPr/>
        </p:nvSpPr>
        <p:spPr bwMode="auto">
          <a:xfrm>
            <a:off x="1447800" y="2495550"/>
            <a:ext cx="7162800" cy="334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62000" indent="-762000">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spcBef>
                <a:spcPct val="50000"/>
              </a:spcBef>
              <a:buFont typeface="Wingdings" charset="0"/>
              <a:buChar char=""/>
            </a:pPr>
            <a:r>
              <a:rPr lang="en-AU" dirty="0">
                <a:solidFill>
                  <a:schemeClr val="bg1"/>
                </a:solidFill>
              </a:rPr>
              <a:t>Background and principles</a:t>
            </a:r>
          </a:p>
          <a:p>
            <a:pPr>
              <a:lnSpc>
                <a:spcPct val="90000"/>
              </a:lnSpc>
              <a:spcBef>
                <a:spcPct val="50000"/>
              </a:spcBef>
              <a:buFont typeface="Wingdings" charset="0"/>
              <a:buChar char=""/>
            </a:pPr>
            <a:r>
              <a:rPr lang="en-AU" dirty="0">
                <a:solidFill>
                  <a:schemeClr val="bg1"/>
                </a:solidFill>
              </a:rPr>
              <a:t>Keeping your cool</a:t>
            </a:r>
          </a:p>
          <a:p>
            <a:pPr>
              <a:lnSpc>
                <a:spcPct val="90000"/>
              </a:lnSpc>
              <a:spcBef>
                <a:spcPct val="50000"/>
              </a:spcBef>
              <a:buFont typeface="Wingdings" charset="0"/>
              <a:buChar char=""/>
            </a:pPr>
            <a:r>
              <a:rPr lang="en-AU" dirty="0">
                <a:solidFill>
                  <a:schemeClr val="bg1"/>
                </a:solidFill>
              </a:rPr>
              <a:t>Understanding the </a:t>
            </a:r>
            <a:r>
              <a:rPr lang="en-AU" dirty="0" smtClean="0">
                <a:solidFill>
                  <a:schemeClr val="bg1"/>
                </a:solidFill>
              </a:rPr>
              <a:t>students</a:t>
            </a:r>
          </a:p>
          <a:p>
            <a:pPr>
              <a:lnSpc>
                <a:spcPct val="90000"/>
              </a:lnSpc>
              <a:spcBef>
                <a:spcPct val="50000"/>
              </a:spcBef>
              <a:buFont typeface="Wingdings" charset="0"/>
              <a:buChar char=""/>
            </a:pPr>
            <a:r>
              <a:rPr lang="en-AU" dirty="0" smtClean="0">
                <a:solidFill>
                  <a:schemeClr val="bg1"/>
                </a:solidFill>
              </a:rPr>
              <a:t>Crisis development model</a:t>
            </a:r>
            <a:endParaRPr lang="en-AU" dirty="0">
              <a:solidFill>
                <a:schemeClr val="bg1"/>
              </a:solidFill>
            </a:endParaRPr>
          </a:p>
          <a:p>
            <a:pPr>
              <a:lnSpc>
                <a:spcPct val="90000"/>
              </a:lnSpc>
              <a:spcBef>
                <a:spcPct val="50000"/>
              </a:spcBef>
              <a:buFont typeface="Wingdings" charset="0"/>
              <a:buChar char=""/>
            </a:pPr>
            <a:r>
              <a:rPr lang="en-AU" dirty="0" smtClean="0">
                <a:solidFill>
                  <a:schemeClr val="bg1"/>
                </a:solidFill>
              </a:rPr>
              <a:t>Positive </a:t>
            </a:r>
            <a:r>
              <a:rPr lang="en-AU" dirty="0">
                <a:solidFill>
                  <a:schemeClr val="bg1"/>
                </a:solidFill>
              </a:rPr>
              <a:t>Behaviour </a:t>
            </a:r>
            <a:r>
              <a:rPr lang="en-AU" dirty="0" smtClean="0">
                <a:solidFill>
                  <a:schemeClr val="bg1"/>
                </a:solidFill>
              </a:rPr>
              <a:t>models</a:t>
            </a:r>
          </a:p>
          <a:p>
            <a:pPr>
              <a:lnSpc>
                <a:spcPct val="90000"/>
              </a:lnSpc>
              <a:spcBef>
                <a:spcPct val="50000"/>
              </a:spcBef>
              <a:buFont typeface="Wingdings" charset="0"/>
              <a:buChar char=""/>
            </a:pPr>
            <a:r>
              <a:rPr lang="en-AU" dirty="0" smtClean="0">
                <a:solidFill>
                  <a:schemeClr val="bg1"/>
                </a:solidFill>
              </a:rPr>
              <a:t>Practical </a:t>
            </a:r>
            <a:r>
              <a:rPr lang="en-AU" dirty="0">
                <a:solidFill>
                  <a:schemeClr val="bg1"/>
                </a:solidFill>
              </a:rPr>
              <a:t>guide to survival in the </a:t>
            </a:r>
            <a:r>
              <a:rPr lang="en-AU" dirty="0" smtClean="0">
                <a:solidFill>
                  <a:schemeClr val="bg1"/>
                </a:solidFill>
              </a:rPr>
              <a:t>classroom</a:t>
            </a:r>
          </a:p>
        </p:txBody>
      </p:sp>
      <p:sp>
        <p:nvSpPr>
          <p:cNvPr id="2061" name="Text Box 13"/>
          <p:cNvSpPr txBox="1">
            <a:spLocks noChangeArrowheads="1"/>
          </p:cNvSpPr>
          <p:nvPr/>
        </p:nvSpPr>
        <p:spPr bwMode="auto">
          <a:xfrm>
            <a:off x="1905000" y="1752600"/>
            <a:ext cx="5334000" cy="51911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AU" sz="2800" dirty="0" smtClean="0">
                <a:solidFill>
                  <a:srgbClr val="FFFFFF"/>
                </a:solidFill>
              </a:rPr>
              <a:t>Overview of the next 2 weeks</a:t>
            </a:r>
          </a:p>
        </p:txBody>
      </p:sp>
      <p:pic>
        <p:nvPicPr>
          <p:cNvPr id="8" name="Picture 7" descr="GDE_2013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0" y="6615"/>
            <a:ext cx="9144000" cy="1215120"/>
          </a:xfrm>
          <a:prstGeom prst="rect">
            <a:avLst/>
          </a:prstGeom>
        </p:spPr>
      </p:pic>
    </p:spTree>
    <p:extLst>
      <p:ext uri="{BB962C8B-B14F-4D97-AF65-F5344CB8AC3E}">
        <p14:creationId xmlns:p14="http://schemas.microsoft.com/office/powerpoint/2010/main" val="505214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fis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200"/>
            <a:ext cx="152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533400" y="1600200"/>
            <a:ext cx="54102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08000" rIns="108000" anchor="ctr">
            <a:spAutoFit/>
          </a:bodyPr>
          <a:lstStyle/>
          <a:p>
            <a:pPr>
              <a:spcBef>
                <a:spcPct val="50000"/>
              </a:spcBef>
              <a:defRPr/>
            </a:pPr>
            <a:r>
              <a:rPr lang="en-AU" b="1"/>
              <a:t>Some similarities with fishing . . . . </a:t>
            </a:r>
          </a:p>
        </p:txBody>
      </p:sp>
      <p:sp>
        <p:nvSpPr>
          <p:cNvPr id="3077" name="Text Box 5"/>
          <p:cNvSpPr txBox="1">
            <a:spLocks noChangeArrowheads="1"/>
          </p:cNvSpPr>
          <p:nvPr/>
        </p:nvSpPr>
        <p:spPr bwMode="auto">
          <a:xfrm>
            <a:off x="381000" y="2270125"/>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lvl1pPr>
              <a:tabLst>
                <a:tab pos="1905000" algn="l"/>
                <a:tab pos="2667000" algn="l"/>
              </a:tabLst>
              <a:defRPr sz="2400">
                <a:solidFill>
                  <a:schemeClr val="tx1"/>
                </a:solidFill>
                <a:latin typeface="Arial" charset="0"/>
                <a:ea typeface="ＭＳ Ｐゴシック" charset="0"/>
                <a:cs typeface="ＭＳ Ｐゴシック" charset="0"/>
              </a:defRPr>
            </a:lvl1pPr>
            <a:lvl2pPr>
              <a:tabLst>
                <a:tab pos="1905000" algn="l"/>
                <a:tab pos="2667000" algn="l"/>
              </a:tabLst>
              <a:defRPr sz="2400">
                <a:solidFill>
                  <a:schemeClr val="tx1"/>
                </a:solidFill>
                <a:latin typeface="Arial" charset="0"/>
                <a:ea typeface="ＭＳ Ｐゴシック" charset="0"/>
              </a:defRPr>
            </a:lvl2pPr>
            <a:lvl3pPr>
              <a:tabLst>
                <a:tab pos="1905000" algn="l"/>
                <a:tab pos="2667000" algn="l"/>
              </a:tabLst>
              <a:defRPr sz="2400">
                <a:solidFill>
                  <a:schemeClr val="tx1"/>
                </a:solidFill>
                <a:latin typeface="Arial" charset="0"/>
                <a:ea typeface="ＭＳ Ｐゴシック" charset="0"/>
              </a:defRPr>
            </a:lvl3pPr>
            <a:lvl4pPr>
              <a:tabLst>
                <a:tab pos="1905000" algn="l"/>
                <a:tab pos="2667000" algn="l"/>
              </a:tabLst>
              <a:defRPr sz="2400">
                <a:solidFill>
                  <a:schemeClr val="tx1"/>
                </a:solidFill>
                <a:latin typeface="Arial" charset="0"/>
                <a:ea typeface="ＭＳ Ｐゴシック" charset="0"/>
              </a:defRPr>
            </a:lvl4pPr>
            <a:lvl5pPr>
              <a:tabLst>
                <a:tab pos="1905000" algn="l"/>
                <a:tab pos="2667000" algn="l"/>
              </a:tabLst>
              <a:defRPr sz="2400">
                <a:solidFill>
                  <a:schemeClr val="tx1"/>
                </a:solidFill>
                <a:latin typeface="Arial" charset="0"/>
                <a:ea typeface="ＭＳ Ｐゴシック" charset="0"/>
              </a:defRPr>
            </a:lvl5pPr>
            <a:lvl6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6pPr>
            <a:lvl7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7pPr>
            <a:lvl8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8pPr>
            <a:lvl9pPr eaLnBrk="0" fontAlgn="base" hangingPunct="0">
              <a:spcBef>
                <a:spcPct val="0"/>
              </a:spcBef>
              <a:spcAft>
                <a:spcPct val="0"/>
              </a:spcAft>
              <a:tabLst>
                <a:tab pos="1905000" algn="l"/>
                <a:tab pos="2667000" algn="l"/>
              </a:tabLst>
              <a:defRPr sz="2400">
                <a:solidFill>
                  <a:schemeClr val="tx1"/>
                </a:solidFill>
                <a:latin typeface="Arial" charset="0"/>
                <a:ea typeface="ＭＳ Ｐゴシック" charset="0"/>
              </a:defRPr>
            </a:lvl9pPr>
          </a:lstStyle>
          <a:p>
            <a:pPr algn="r">
              <a:defRPr/>
            </a:pPr>
            <a:r>
              <a:rPr lang="en-AU" sz="2000" b="1" smtClean="0"/>
              <a:t>Gear or tools</a:t>
            </a:r>
          </a:p>
        </p:txBody>
      </p:sp>
      <p:sp>
        <p:nvSpPr>
          <p:cNvPr id="3078" name="Text Box 6"/>
          <p:cNvSpPr txBox="1">
            <a:spLocks noChangeArrowheads="1"/>
          </p:cNvSpPr>
          <p:nvPr/>
        </p:nvSpPr>
        <p:spPr bwMode="auto">
          <a:xfrm>
            <a:off x="1066800" y="3108325"/>
            <a:ext cx="1219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spcBef>
                <a:spcPct val="50000"/>
              </a:spcBef>
              <a:defRPr/>
            </a:pPr>
            <a:r>
              <a:rPr lang="en-AU" sz="2000" b="1"/>
              <a:t>Bait</a:t>
            </a:r>
            <a:endParaRPr lang="en-AU">
              <a:latin typeface="Times New Roman" charset="0"/>
            </a:endParaRPr>
          </a:p>
        </p:txBody>
      </p:sp>
      <p:sp>
        <p:nvSpPr>
          <p:cNvPr id="3079" name="Text Box 7"/>
          <p:cNvSpPr txBox="1">
            <a:spLocks noChangeArrowheads="1"/>
          </p:cNvSpPr>
          <p:nvPr/>
        </p:nvSpPr>
        <p:spPr bwMode="auto">
          <a:xfrm>
            <a:off x="1143000" y="3962400"/>
            <a:ext cx="1143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spcBef>
                <a:spcPct val="50000"/>
              </a:spcBef>
              <a:defRPr/>
            </a:pPr>
            <a:r>
              <a:rPr lang="en-AU" sz="2000" b="1"/>
              <a:t>Timing</a:t>
            </a:r>
          </a:p>
        </p:txBody>
      </p:sp>
      <p:sp>
        <p:nvSpPr>
          <p:cNvPr id="3080" name="Text Box 8"/>
          <p:cNvSpPr txBox="1">
            <a:spLocks noChangeArrowheads="1"/>
          </p:cNvSpPr>
          <p:nvPr/>
        </p:nvSpPr>
        <p:spPr bwMode="auto">
          <a:xfrm>
            <a:off x="381000" y="4572000"/>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spcBef>
                <a:spcPct val="50000"/>
              </a:spcBef>
              <a:defRPr/>
            </a:pPr>
            <a:r>
              <a:rPr lang="en-AU" sz="2000" b="1"/>
              <a:t>Location</a:t>
            </a:r>
          </a:p>
        </p:txBody>
      </p:sp>
      <p:sp>
        <p:nvSpPr>
          <p:cNvPr id="3081" name="Text Box 9"/>
          <p:cNvSpPr txBox="1">
            <a:spLocks noChangeArrowheads="1"/>
          </p:cNvSpPr>
          <p:nvPr/>
        </p:nvSpPr>
        <p:spPr bwMode="auto">
          <a:xfrm>
            <a:off x="381000" y="5334000"/>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spcBef>
                <a:spcPct val="50000"/>
              </a:spcBef>
              <a:defRPr/>
            </a:pPr>
            <a:r>
              <a:rPr lang="en-AU" sz="2000" b="1"/>
              <a:t>Patience</a:t>
            </a:r>
          </a:p>
        </p:txBody>
      </p:sp>
      <p:sp>
        <p:nvSpPr>
          <p:cNvPr id="3082" name="Text Box 10"/>
          <p:cNvSpPr txBox="1">
            <a:spLocks noChangeArrowheads="1"/>
          </p:cNvSpPr>
          <p:nvPr/>
        </p:nvSpPr>
        <p:spPr bwMode="auto">
          <a:xfrm>
            <a:off x="381000" y="6096000"/>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lgn="r">
              <a:spcBef>
                <a:spcPct val="50000"/>
              </a:spcBef>
              <a:defRPr/>
            </a:pPr>
            <a:r>
              <a:rPr lang="en-AU" sz="2000" b="1"/>
              <a:t>Perseverance</a:t>
            </a:r>
          </a:p>
        </p:txBody>
      </p:sp>
      <p:sp>
        <p:nvSpPr>
          <p:cNvPr id="3083" name="Text Box 11"/>
          <p:cNvSpPr txBox="1">
            <a:spLocks noChangeArrowheads="1"/>
          </p:cNvSpPr>
          <p:nvPr/>
        </p:nvSpPr>
        <p:spPr bwMode="auto">
          <a:xfrm>
            <a:off x="2590800" y="3108325"/>
            <a:ext cx="5029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Must be desirable to the type of fish you are after otherwise you will not get a bite.</a:t>
            </a:r>
          </a:p>
        </p:txBody>
      </p:sp>
      <p:sp>
        <p:nvSpPr>
          <p:cNvPr id="3084" name="Text Box 12"/>
          <p:cNvSpPr txBox="1">
            <a:spLocks noChangeArrowheads="1"/>
          </p:cNvSpPr>
          <p:nvPr/>
        </p:nvSpPr>
        <p:spPr bwMode="auto">
          <a:xfrm>
            <a:off x="2590800" y="3962400"/>
            <a:ext cx="5334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Important otherwise opportunities will be lost</a:t>
            </a:r>
          </a:p>
        </p:txBody>
      </p:sp>
      <p:sp>
        <p:nvSpPr>
          <p:cNvPr id="3085" name="Text Box 13"/>
          <p:cNvSpPr txBox="1">
            <a:spLocks noChangeArrowheads="1"/>
          </p:cNvSpPr>
          <p:nvPr/>
        </p:nvSpPr>
        <p:spPr bwMode="auto">
          <a:xfrm>
            <a:off x="2590800" y="2286000"/>
            <a:ext cx="533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These must be good quality, in good </a:t>
            </a:r>
          </a:p>
          <a:p>
            <a:pPr>
              <a:lnSpc>
                <a:spcPct val="30000"/>
              </a:lnSpc>
              <a:spcBef>
                <a:spcPct val="50000"/>
              </a:spcBef>
              <a:defRPr/>
            </a:pPr>
            <a:r>
              <a:rPr lang="en-AU" sz="2000"/>
              <a:t>working order and right for the conditions</a:t>
            </a:r>
          </a:p>
        </p:txBody>
      </p:sp>
      <p:sp>
        <p:nvSpPr>
          <p:cNvPr id="3086" name="Text Box 14"/>
          <p:cNvSpPr txBox="1">
            <a:spLocks noChangeArrowheads="1"/>
          </p:cNvSpPr>
          <p:nvPr/>
        </p:nvSpPr>
        <p:spPr bwMode="auto">
          <a:xfrm>
            <a:off x="2590800" y="4572000"/>
            <a:ext cx="4953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Time and place must both be right or you will be casting into an empty sea</a:t>
            </a:r>
          </a:p>
        </p:txBody>
      </p:sp>
      <p:sp>
        <p:nvSpPr>
          <p:cNvPr id="3087" name="Text Box 15"/>
          <p:cNvSpPr txBox="1">
            <a:spLocks noChangeArrowheads="1"/>
          </p:cNvSpPr>
          <p:nvPr/>
        </p:nvSpPr>
        <p:spPr bwMode="auto">
          <a:xfrm>
            <a:off x="2590800" y="5334000"/>
            <a:ext cx="441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Conditions change so the opportunity may come along with time.</a:t>
            </a:r>
          </a:p>
        </p:txBody>
      </p:sp>
      <p:sp>
        <p:nvSpPr>
          <p:cNvPr id="3088" name="Text Box 16"/>
          <p:cNvSpPr txBox="1">
            <a:spLocks noChangeArrowheads="1"/>
          </p:cNvSpPr>
          <p:nvPr/>
        </p:nvSpPr>
        <p:spPr bwMode="auto">
          <a:xfrm>
            <a:off x="2590800" y="6096000"/>
            <a:ext cx="4800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8000" rIns="108000" anchor="ctr">
            <a:spAutoFit/>
          </a:bodyPr>
          <a:lstStyle/>
          <a:p>
            <a:pPr>
              <a:spcBef>
                <a:spcPct val="50000"/>
              </a:spcBef>
              <a:defRPr/>
            </a:pPr>
            <a:r>
              <a:rPr lang="en-AU" sz="2000"/>
              <a:t>If at first you don</a:t>
            </a:r>
            <a:r>
              <a:rPr lang="ja-JP" altLang="en-AU" sz="2000"/>
              <a:t>’</a:t>
            </a:r>
            <a:r>
              <a:rPr lang="en-AU" sz="2000"/>
              <a:t>t succeed, keep trying.</a:t>
            </a:r>
          </a:p>
        </p:txBody>
      </p:sp>
      <p:pic>
        <p:nvPicPr>
          <p:cNvPr id="26639" name="Picture 18" descr="RatD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4800"/>
            <a:ext cx="74199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19"/>
          <p:cNvSpPr txBox="1">
            <a:spLocks noChangeArrowheads="1"/>
          </p:cNvSpPr>
          <p:nvPr/>
        </p:nvSpPr>
        <p:spPr bwMode="auto">
          <a:xfrm>
            <a:off x="1343025" y="1066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i="1"/>
              <a:t>Letting go control - holding on to the relationship</a:t>
            </a:r>
            <a:endParaRPr lang="en-AU"/>
          </a:p>
        </p:txBody>
      </p:sp>
      <p:pic>
        <p:nvPicPr>
          <p:cNvPr id="26641" name="Picture 1" descr="arrow_left.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6381750"/>
            <a:ext cx="3667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379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1000"/>
                                        <p:tgtEl>
                                          <p:spTgt spid="30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fade">
                                      <p:cBhvr>
                                        <p:cTn id="10" dur="1000"/>
                                        <p:tgtEl>
                                          <p:spTgt spid="30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1000"/>
                                        <p:tgtEl>
                                          <p:spTgt spid="307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83"/>
                                        </p:tgtEl>
                                        <p:attrNameLst>
                                          <p:attrName>style.visibility</p:attrName>
                                        </p:attrNameLst>
                                      </p:cBhvr>
                                      <p:to>
                                        <p:strVal val="visible"/>
                                      </p:to>
                                    </p:set>
                                    <p:animEffect transition="in" filter="fade">
                                      <p:cBhvr>
                                        <p:cTn id="18" dur="1000"/>
                                        <p:tgtEl>
                                          <p:spTgt spid="30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79"/>
                                        </p:tgtEl>
                                        <p:attrNameLst>
                                          <p:attrName>style.visibility</p:attrName>
                                        </p:attrNameLst>
                                      </p:cBhvr>
                                      <p:to>
                                        <p:strVal val="visible"/>
                                      </p:to>
                                    </p:set>
                                    <p:animEffect transition="in" filter="fade">
                                      <p:cBhvr>
                                        <p:cTn id="23" dur="1000"/>
                                        <p:tgtEl>
                                          <p:spTgt spid="30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80"/>
                                        </p:tgtEl>
                                        <p:attrNameLst>
                                          <p:attrName>style.visibility</p:attrName>
                                        </p:attrNameLst>
                                      </p:cBhvr>
                                      <p:to>
                                        <p:strVal val="visible"/>
                                      </p:to>
                                    </p:set>
                                    <p:animEffect transition="in" filter="fade">
                                      <p:cBhvr>
                                        <p:cTn id="31" dur="1000"/>
                                        <p:tgtEl>
                                          <p:spTgt spid="30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86"/>
                                        </p:tgtEl>
                                        <p:attrNameLst>
                                          <p:attrName>style.visibility</p:attrName>
                                        </p:attrNameLst>
                                      </p:cBhvr>
                                      <p:to>
                                        <p:strVal val="visible"/>
                                      </p:to>
                                    </p:set>
                                    <p:animEffect transition="in" filter="fade">
                                      <p:cBhvr>
                                        <p:cTn id="34" dur="1000"/>
                                        <p:tgtEl>
                                          <p:spTgt spid="308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81"/>
                                        </p:tgtEl>
                                        <p:attrNameLst>
                                          <p:attrName>style.visibility</p:attrName>
                                        </p:attrNameLst>
                                      </p:cBhvr>
                                      <p:to>
                                        <p:strVal val="visible"/>
                                      </p:to>
                                    </p:set>
                                    <p:animEffect transition="in" filter="fade">
                                      <p:cBhvr>
                                        <p:cTn id="39" dur="1000"/>
                                        <p:tgtEl>
                                          <p:spTgt spid="30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87"/>
                                        </p:tgtEl>
                                        <p:attrNameLst>
                                          <p:attrName>style.visibility</p:attrName>
                                        </p:attrNameLst>
                                      </p:cBhvr>
                                      <p:to>
                                        <p:strVal val="visible"/>
                                      </p:to>
                                    </p:set>
                                    <p:animEffect transition="in" filter="fade">
                                      <p:cBhvr>
                                        <p:cTn id="42" dur="1000"/>
                                        <p:tgtEl>
                                          <p:spTgt spid="30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82"/>
                                        </p:tgtEl>
                                        <p:attrNameLst>
                                          <p:attrName>style.visibility</p:attrName>
                                        </p:attrNameLst>
                                      </p:cBhvr>
                                      <p:to>
                                        <p:strVal val="visible"/>
                                      </p:to>
                                    </p:set>
                                    <p:animEffect transition="in" filter="fade">
                                      <p:cBhvr>
                                        <p:cTn id="47" dur="1000"/>
                                        <p:tgtEl>
                                          <p:spTgt spid="308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88"/>
                                        </p:tgtEl>
                                        <p:attrNameLst>
                                          <p:attrName>style.visibility</p:attrName>
                                        </p:attrNameLst>
                                      </p:cBhvr>
                                      <p:to>
                                        <p:strVal val="visible"/>
                                      </p:to>
                                    </p:set>
                                    <p:animEffect transition="in" filter="fade">
                                      <p:cBhvr>
                                        <p:cTn id="50" dur="1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0" grpId="0"/>
      <p:bldP spid="3081" grpId="0"/>
      <p:bldP spid="3082" grpId="0"/>
      <p:bldP spid="3083" grpId="0"/>
      <p:bldP spid="3084" grpId="0"/>
      <p:bldP spid="3085" grpId="0"/>
      <p:bldP spid="3086" grpId="0"/>
      <p:bldP spid="3087" grpId="0"/>
      <p:bldP spid="308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533400" y="1600200"/>
            <a:ext cx="5410200" cy="45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lIns="108000" rIns="108000" anchor="ctr">
            <a:spAutoFit/>
          </a:bodyPr>
          <a:lstStyle/>
          <a:p>
            <a:pPr>
              <a:spcBef>
                <a:spcPct val="50000"/>
              </a:spcBef>
              <a:defRPr/>
            </a:pPr>
            <a:r>
              <a:rPr lang="en-AU" b="1"/>
              <a:t>Some tips for success . . . . </a:t>
            </a:r>
          </a:p>
        </p:txBody>
      </p:sp>
      <p:pic>
        <p:nvPicPr>
          <p:cNvPr id="28674" name="Picture 7" descr="fis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200"/>
            <a:ext cx="1524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1" descr="RatD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4800"/>
            <a:ext cx="74199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12"/>
          <p:cNvSpPr txBox="1">
            <a:spLocks noChangeArrowheads="1"/>
          </p:cNvSpPr>
          <p:nvPr/>
        </p:nvSpPr>
        <p:spPr bwMode="auto">
          <a:xfrm>
            <a:off x="1343025" y="1066800"/>
            <a:ext cx="678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AU" i="1"/>
              <a:t>Letting go control - holding on to the relationship</a:t>
            </a:r>
            <a:endParaRPr lang="en-AU"/>
          </a:p>
        </p:txBody>
      </p:sp>
      <p:sp>
        <p:nvSpPr>
          <p:cNvPr id="6157" name="Rectangle 13"/>
          <p:cNvSpPr>
            <a:spLocks noChangeArrowheads="1"/>
          </p:cNvSpPr>
          <p:nvPr/>
        </p:nvSpPr>
        <p:spPr bwMode="auto">
          <a:xfrm>
            <a:off x="762000" y="2286000"/>
            <a:ext cx="60960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AU" sz="2000"/>
              <a:t>Stay in the boat or on the rocks.  In the water you</a:t>
            </a:r>
            <a:r>
              <a:rPr lang="ja-JP" altLang="en-AU" sz="2000"/>
              <a:t>’</a:t>
            </a:r>
            <a:r>
              <a:rPr lang="en-AU" altLang="ja-JP" sz="2000"/>
              <a:t>ll only get wet and cold.</a:t>
            </a:r>
            <a:endParaRPr lang="en-AU" sz="2000"/>
          </a:p>
        </p:txBody>
      </p:sp>
      <p:sp>
        <p:nvSpPr>
          <p:cNvPr id="6161" name="Text Box 17"/>
          <p:cNvSpPr txBox="1">
            <a:spLocks noChangeArrowheads="1"/>
          </p:cNvSpPr>
          <p:nvPr/>
        </p:nvSpPr>
        <p:spPr bwMode="auto">
          <a:xfrm>
            <a:off x="762000" y="3200400"/>
            <a:ext cx="6629400" cy="48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30000"/>
              </a:lnSpc>
            </a:pPr>
            <a:r>
              <a:rPr lang="en-AU" sz="2000"/>
              <a:t>If the fish aren</a:t>
            </a:r>
            <a:r>
              <a:rPr lang="ja-JP" altLang="en-AU" sz="2000"/>
              <a:t>’</a:t>
            </a:r>
            <a:r>
              <a:rPr lang="en-AU" altLang="ja-JP" sz="2000"/>
              <a:t>t biting cast around.</a:t>
            </a:r>
            <a:endParaRPr lang="en-AU"/>
          </a:p>
        </p:txBody>
      </p:sp>
      <p:sp>
        <p:nvSpPr>
          <p:cNvPr id="6162" name="Rectangle 18"/>
          <p:cNvSpPr>
            <a:spLocks noChangeArrowheads="1"/>
          </p:cNvSpPr>
          <p:nvPr/>
        </p:nvSpPr>
        <p:spPr bwMode="auto">
          <a:xfrm>
            <a:off x="762000" y="4038600"/>
            <a:ext cx="597217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2000"/>
              <a:t>To go after big fish you</a:t>
            </a:r>
            <a:r>
              <a:rPr lang="ja-JP" altLang="en-AU" sz="2000"/>
              <a:t>’</a:t>
            </a:r>
            <a:r>
              <a:rPr lang="en-AU" altLang="ja-JP" sz="2000"/>
              <a:t>ll have to cast in deep water</a:t>
            </a:r>
            <a:endParaRPr lang="en-AU" sz="2000"/>
          </a:p>
        </p:txBody>
      </p:sp>
      <p:sp>
        <p:nvSpPr>
          <p:cNvPr id="6163" name="Rectangle 19"/>
          <p:cNvSpPr>
            <a:spLocks noChangeArrowheads="1"/>
          </p:cNvSpPr>
          <p:nvPr/>
        </p:nvSpPr>
        <p:spPr bwMode="auto">
          <a:xfrm>
            <a:off x="762000" y="4708525"/>
            <a:ext cx="7189788"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2000"/>
              <a:t>You</a:t>
            </a:r>
            <a:r>
              <a:rPr lang="ja-JP" altLang="en-AU" sz="2000"/>
              <a:t>’</a:t>
            </a:r>
            <a:r>
              <a:rPr lang="en-AU" altLang="ja-JP" sz="2000"/>
              <a:t>ll have a few disappointments.  Come back another time.</a:t>
            </a:r>
            <a:endParaRPr lang="en-AU" sz="2000"/>
          </a:p>
        </p:txBody>
      </p:sp>
      <p:sp>
        <p:nvSpPr>
          <p:cNvPr id="6164" name="Rectangle 20"/>
          <p:cNvSpPr>
            <a:spLocks noChangeArrowheads="1"/>
          </p:cNvSpPr>
          <p:nvPr/>
        </p:nvSpPr>
        <p:spPr bwMode="auto">
          <a:xfrm>
            <a:off x="762000" y="5334000"/>
            <a:ext cx="7315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AU" sz="2000"/>
              <a:t>Be creative.  It</a:t>
            </a:r>
            <a:r>
              <a:rPr lang="ja-JP" altLang="en-AU" sz="2000"/>
              <a:t>’</a:t>
            </a:r>
            <a:r>
              <a:rPr lang="en-AU" altLang="ja-JP" sz="2000"/>
              <a:t>s not the size of the hook or the thickness of the line but how you play the game that is important.</a:t>
            </a:r>
            <a:endParaRPr lang="en-AU" sz="2000"/>
          </a:p>
        </p:txBody>
      </p:sp>
      <p:pic>
        <p:nvPicPr>
          <p:cNvPr id="28682" name="Picture 10" descr="arrow_left.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6381750"/>
            <a:ext cx="36671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0089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fade">
                                      <p:cBhvr>
                                        <p:cTn id="7" dur="1000"/>
                                        <p:tgtEl>
                                          <p:spTgt spid="6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61"/>
                                        </p:tgtEl>
                                        <p:attrNameLst>
                                          <p:attrName>style.visibility</p:attrName>
                                        </p:attrNameLst>
                                      </p:cBhvr>
                                      <p:to>
                                        <p:strVal val="visible"/>
                                      </p:to>
                                    </p:set>
                                    <p:animEffect transition="in" filter="fade">
                                      <p:cBhvr>
                                        <p:cTn id="12" dur="1000"/>
                                        <p:tgtEl>
                                          <p:spTgt spid="6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62"/>
                                        </p:tgtEl>
                                        <p:attrNameLst>
                                          <p:attrName>style.visibility</p:attrName>
                                        </p:attrNameLst>
                                      </p:cBhvr>
                                      <p:to>
                                        <p:strVal val="visible"/>
                                      </p:to>
                                    </p:set>
                                    <p:animEffect transition="in" filter="fade">
                                      <p:cBhvr>
                                        <p:cTn id="17" dur="1000"/>
                                        <p:tgtEl>
                                          <p:spTgt spid="616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63"/>
                                        </p:tgtEl>
                                        <p:attrNameLst>
                                          <p:attrName>style.visibility</p:attrName>
                                        </p:attrNameLst>
                                      </p:cBhvr>
                                      <p:to>
                                        <p:strVal val="visible"/>
                                      </p:to>
                                    </p:set>
                                    <p:animEffect transition="in" filter="fade">
                                      <p:cBhvr>
                                        <p:cTn id="22" dur="1000"/>
                                        <p:tgtEl>
                                          <p:spTgt spid="6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64"/>
                                        </p:tgtEl>
                                        <p:attrNameLst>
                                          <p:attrName>style.visibility</p:attrName>
                                        </p:attrNameLst>
                                      </p:cBhvr>
                                      <p:to>
                                        <p:strVal val="visible"/>
                                      </p:to>
                                    </p:set>
                                    <p:animEffect transition="in" filter="fade">
                                      <p:cBhvr>
                                        <p:cTn id="27" dur="1000"/>
                                        <p:tgtEl>
                                          <p:spTgt spid="6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P spid="6161" grpId="0"/>
      <p:bldP spid="6162" grpId="0"/>
      <p:bldP spid="6163" grpId="0"/>
      <p:bldP spid="61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1692275" y="981075"/>
            <a:ext cx="5638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References:</a:t>
            </a:r>
          </a:p>
        </p:txBody>
      </p:sp>
      <p:sp>
        <p:nvSpPr>
          <p:cNvPr id="40962" name="Text Box 3"/>
          <p:cNvSpPr txBox="1">
            <a:spLocks noChangeArrowheads="1"/>
          </p:cNvSpPr>
          <p:nvPr/>
        </p:nvSpPr>
        <p:spPr bwMode="auto">
          <a:xfrm>
            <a:off x="1692275" y="1773238"/>
            <a:ext cx="7056438" cy="295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1600" b="0"/>
              <a:t>Mergel, B. 1998</a:t>
            </a:r>
            <a:r>
              <a:rPr lang="en-AU" sz="1600"/>
              <a:t> </a:t>
            </a:r>
            <a:r>
              <a:rPr lang="en-AU" sz="1600" b="0" i="1"/>
              <a:t>Instructional Design &amp; Learning Theory</a:t>
            </a:r>
            <a:r>
              <a:rPr lang="en-AU" sz="1600" b="0"/>
              <a:t>. University of Saskatchewan, viewed on January 24 2011, </a:t>
            </a:r>
            <a:r>
              <a:rPr lang="en-AU" sz="1600" b="0">
                <a:hlinkClick r:id="rId3"/>
              </a:rPr>
              <a:t>http://www.usask.ca/education/coursework/802papers/mergel/brenda.htm</a:t>
            </a:r>
            <a:endParaRPr lang="en-AU" sz="1600" b="0"/>
          </a:p>
          <a:p>
            <a:pPr>
              <a:spcBef>
                <a:spcPct val="50000"/>
              </a:spcBef>
            </a:pPr>
            <a:endParaRPr lang="en-AU" sz="1800" b="0"/>
          </a:p>
          <a:p>
            <a:pPr>
              <a:spcBef>
                <a:spcPct val="50000"/>
              </a:spcBef>
            </a:pPr>
            <a:r>
              <a:rPr sz="1600" b="0" noProof="1">
                <a:solidFill>
                  <a:srgbClr val="000000"/>
                </a:solidFill>
              </a:rPr>
              <a:t>Woolfolk, A. &amp; Margetts, K. 2010 </a:t>
            </a:r>
            <a:r>
              <a:rPr sz="1600" b="0" i="1" noProof="1">
                <a:solidFill>
                  <a:srgbClr val="000000"/>
                </a:solidFill>
              </a:rPr>
              <a:t>Educational Psychology</a:t>
            </a:r>
            <a:r>
              <a:rPr sz="1600" b="0" noProof="1">
                <a:solidFill>
                  <a:srgbClr val="000000"/>
                </a:solidFill>
              </a:rPr>
              <a:t> 2</a:t>
            </a:r>
            <a:r>
              <a:rPr sz="1600" b="0" baseline="30000" noProof="1">
                <a:solidFill>
                  <a:srgbClr val="000000"/>
                </a:solidFill>
              </a:rPr>
              <a:t>nd</a:t>
            </a:r>
            <a:r>
              <a:rPr sz="1600" b="0" noProof="1">
                <a:solidFill>
                  <a:srgbClr val="000000"/>
                </a:solidFill>
              </a:rPr>
              <a:t> Edition, Pearson, Australia. Chapter 1</a:t>
            </a:r>
          </a:p>
          <a:p>
            <a:pPr>
              <a:spcBef>
                <a:spcPct val="50000"/>
              </a:spcBef>
            </a:pPr>
            <a:endParaRPr b="0" noProof="1">
              <a:solidFill>
                <a:srgbClr val="000000"/>
              </a:solidFill>
              <a:latin typeface="Cambria" charset="0"/>
            </a:endParaRPr>
          </a:p>
          <a:p>
            <a:pPr>
              <a:spcBef>
                <a:spcPct val="50000"/>
              </a:spcBef>
            </a:pPr>
            <a:endParaRPr lang="en-AU" b="0"/>
          </a:p>
        </p:txBody>
      </p:sp>
      <p:pic>
        <p:nvPicPr>
          <p:cNvPr id="2" name="Picture 1" descr="referenc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0" y="333375"/>
            <a:ext cx="1252538" cy="18923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7618311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1663" y="487630"/>
            <a:ext cx="5885271" cy="584776"/>
          </a:xfrm>
          <a:prstGeom prst="rect">
            <a:avLst/>
          </a:prstGeom>
          <a:noFill/>
        </p:spPr>
        <p:txBody>
          <a:bodyPr wrap="square" rtlCol="0">
            <a:spAutoFit/>
          </a:bodyPr>
          <a:lstStyle/>
          <a:p>
            <a:r>
              <a:rPr lang="en-US" sz="3200" dirty="0" smtClean="0"/>
              <a:t> . . . a bit of history</a:t>
            </a:r>
            <a:endParaRPr lang="en-US" sz="3200" dirty="0"/>
          </a:p>
        </p:txBody>
      </p:sp>
      <p:sp>
        <p:nvSpPr>
          <p:cNvPr id="3" name="TextBox 2"/>
          <p:cNvSpPr txBox="1"/>
          <p:nvPr/>
        </p:nvSpPr>
        <p:spPr>
          <a:xfrm>
            <a:off x="1791663" y="498023"/>
            <a:ext cx="5885271" cy="584776"/>
          </a:xfrm>
          <a:prstGeom prst="rect">
            <a:avLst/>
          </a:prstGeom>
          <a:noFill/>
        </p:spPr>
        <p:txBody>
          <a:bodyPr wrap="square" rtlCol="0">
            <a:spAutoFit/>
          </a:bodyPr>
          <a:lstStyle/>
          <a:p>
            <a:r>
              <a:rPr lang="en-US" sz="3200" dirty="0" smtClean="0"/>
              <a:t> . . . a bit of </a:t>
            </a:r>
            <a:r>
              <a:rPr lang="en-US" sz="3200" i="1" dirty="0" smtClean="0"/>
              <a:t>my</a:t>
            </a:r>
            <a:r>
              <a:rPr lang="en-US" sz="3200" dirty="0" smtClean="0"/>
              <a:t> history</a:t>
            </a:r>
            <a:endParaRPr lang="en-US" sz="3200" dirty="0"/>
          </a:p>
        </p:txBody>
      </p:sp>
      <p:pic>
        <p:nvPicPr>
          <p:cNvPr id="4" name="Picture 3" descr="RayCNBHS_197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1894" y="1508606"/>
            <a:ext cx="6259068" cy="4500372"/>
          </a:xfrm>
          <a:prstGeom prst="rect">
            <a:avLst/>
          </a:prstGeom>
        </p:spPr>
      </p:pic>
      <p:pic>
        <p:nvPicPr>
          <p:cNvPr id="6" name="Picture 5" descr="Paul_Budawangs_MtCora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1376" y="1508606"/>
            <a:ext cx="6439912" cy="4109156"/>
          </a:xfrm>
          <a:prstGeom prst="rect">
            <a:avLst/>
          </a:prstGeom>
        </p:spPr>
      </p:pic>
      <p:pic>
        <p:nvPicPr>
          <p:cNvPr id="9" name="Picture 8" descr="boys with spongebob.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5507" y="1809102"/>
            <a:ext cx="5014771" cy="3761078"/>
          </a:xfrm>
          <a:prstGeom prst="rect">
            <a:avLst/>
          </a:prstGeom>
        </p:spPr>
      </p:pic>
      <p:pic>
        <p:nvPicPr>
          <p:cNvPr id="10" name="CSC_short_video.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1824962" y="1896845"/>
            <a:ext cx="6096000" cy="3454400"/>
          </a:xfrm>
          <a:prstGeom prst="rect">
            <a:avLst/>
          </a:prstGeom>
        </p:spPr>
      </p:pic>
      <p:sp>
        <p:nvSpPr>
          <p:cNvPr id="5" name="TextBox 4"/>
          <p:cNvSpPr txBox="1"/>
          <p:nvPr/>
        </p:nvSpPr>
        <p:spPr>
          <a:xfrm>
            <a:off x="3923515" y="6021868"/>
            <a:ext cx="2086493" cy="369332"/>
          </a:xfrm>
          <a:prstGeom prst="rect">
            <a:avLst/>
          </a:prstGeom>
          <a:noFill/>
        </p:spPr>
        <p:txBody>
          <a:bodyPr wrap="square" rtlCol="0">
            <a:spAutoFit/>
          </a:bodyPr>
          <a:lstStyle/>
          <a:p>
            <a:r>
              <a:rPr lang="en-US" dirty="0" smtClean="0"/>
              <a:t>General teacher</a:t>
            </a:r>
            <a:endParaRPr lang="en-US" dirty="0"/>
          </a:p>
        </p:txBody>
      </p:sp>
      <p:sp>
        <p:nvSpPr>
          <p:cNvPr id="11" name="TextBox 10"/>
          <p:cNvSpPr txBox="1"/>
          <p:nvPr/>
        </p:nvSpPr>
        <p:spPr>
          <a:xfrm>
            <a:off x="3418215" y="6018937"/>
            <a:ext cx="3601019" cy="369332"/>
          </a:xfrm>
          <a:prstGeom prst="rect">
            <a:avLst/>
          </a:prstGeom>
          <a:noFill/>
        </p:spPr>
        <p:txBody>
          <a:bodyPr wrap="square" rtlCol="0">
            <a:spAutoFit/>
          </a:bodyPr>
          <a:lstStyle/>
          <a:p>
            <a:r>
              <a:rPr lang="en-US" dirty="0" smtClean="0"/>
              <a:t>Wilderness enhanced program</a:t>
            </a:r>
            <a:endParaRPr lang="en-US" dirty="0"/>
          </a:p>
        </p:txBody>
      </p:sp>
      <p:sp>
        <p:nvSpPr>
          <p:cNvPr id="12" name="TextBox 11"/>
          <p:cNvSpPr txBox="1"/>
          <p:nvPr/>
        </p:nvSpPr>
        <p:spPr>
          <a:xfrm>
            <a:off x="2708809" y="6025592"/>
            <a:ext cx="4673301" cy="369332"/>
          </a:xfrm>
          <a:prstGeom prst="rect">
            <a:avLst/>
          </a:prstGeom>
          <a:noFill/>
        </p:spPr>
        <p:txBody>
          <a:bodyPr wrap="square" rtlCol="0">
            <a:spAutoFit/>
          </a:bodyPr>
          <a:lstStyle/>
          <a:p>
            <a:r>
              <a:rPr lang="en-US" dirty="0" smtClean="0"/>
              <a:t>Principal – alternative school, Maine, USA</a:t>
            </a:r>
            <a:endParaRPr lang="en-US" dirty="0"/>
          </a:p>
        </p:txBody>
      </p:sp>
      <p:sp>
        <p:nvSpPr>
          <p:cNvPr id="13" name="TextBox 12"/>
          <p:cNvSpPr txBox="1"/>
          <p:nvPr/>
        </p:nvSpPr>
        <p:spPr>
          <a:xfrm>
            <a:off x="2199182" y="6016508"/>
            <a:ext cx="5285642" cy="369332"/>
          </a:xfrm>
          <a:prstGeom prst="rect">
            <a:avLst/>
          </a:prstGeom>
          <a:noFill/>
        </p:spPr>
        <p:txBody>
          <a:bodyPr wrap="square" rtlCol="0">
            <a:spAutoFit/>
          </a:bodyPr>
          <a:lstStyle/>
          <a:p>
            <a:r>
              <a:rPr lang="en-US" dirty="0" smtClean="0"/>
              <a:t>Head teacher – </a:t>
            </a:r>
            <a:r>
              <a:rPr lang="en-US" dirty="0" err="1" smtClean="0"/>
              <a:t>Campbelltown</a:t>
            </a:r>
            <a:r>
              <a:rPr lang="en-US" dirty="0" smtClean="0"/>
              <a:t> Suspension Centre</a:t>
            </a:r>
            <a:endParaRPr lang="en-US" dirty="0"/>
          </a:p>
        </p:txBody>
      </p:sp>
    </p:spTree>
    <p:extLst>
      <p:ext uri="{BB962C8B-B14F-4D97-AF65-F5344CB8AC3E}">
        <p14:creationId xmlns:p14="http://schemas.microsoft.com/office/powerpoint/2010/main" val="1904750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par>
                                <p:cTn id="61" presetID="1" presetClass="mediacall" presetSubtype="0" fill="hold" nodeType="withEffect">
                                  <p:stCondLst>
                                    <p:cond delay="0"/>
                                  </p:stCondLst>
                                  <p:childTnLst>
                                    <p:cmd type="call" cmd="playFrom(0.0)">
                                      <p:cBhvr>
                                        <p:cTn id="62" dur="132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0"/>
                    </p:tgtEl>
                  </p:cond>
                </p:stCondLst>
                <p:endSync evt="end" delay="0">
                  <p:rtn val="all"/>
                </p:endSync>
                <p:childTnLst>
                  <p:par>
                    <p:cTn id="64" fill="hold">
                      <p:stCondLst>
                        <p:cond delay="0"/>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10"/>
                                        </p:tgtEl>
                                      </p:cBhvr>
                                    </p:cmd>
                                  </p:childTnLst>
                                </p:cTn>
                              </p:par>
                            </p:childTnLst>
                          </p:cTn>
                        </p:par>
                      </p:childTnLst>
                    </p:cTn>
                  </p:par>
                </p:childTnLst>
              </p:cTn>
              <p:nextCondLst>
                <p:cond evt="onClick" delay="0">
                  <p:tgtEl>
                    <p:spTgt spid="10"/>
                  </p:tgtEl>
                </p:cond>
              </p:nextCondLst>
            </p:seq>
            <p:video>
              <p:cMediaNode vol="80000">
                <p:cTn id="68" fill="hold" display="0">
                  <p:stCondLst>
                    <p:cond delay="indefinite"/>
                  </p:stCondLst>
                </p:cTn>
                <p:tgtEl>
                  <p:spTgt spid="10"/>
                </p:tgtEl>
              </p:cMediaNode>
            </p:video>
          </p:childTnLst>
        </p:cTn>
      </p:par>
    </p:tnLst>
    <p:bldLst>
      <p:bldP spid="2" grpId="0"/>
      <p:bldP spid="3" grpId="0"/>
      <p:bldP spid="5" grpId="0"/>
      <p:bldP spid="5" grpId="1"/>
      <p:bldP spid="11" grpId="0"/>
      <p:bldP spid="11" grpId="1"/>
      <p:bldP spid="12" grpId="0"/>
      <p:bldP spid="12" grpId="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4903850" y="961443"/>
            <a:ext cx="4092417" cy="1684731"/>
          </a:xfrm>
          <a:prstGeom prst="wedgeEllipseCallout">
            <a:avLst>
              <a:gd name="adj1" fmla="val -26030"/>
              <a:gd name="adj2" fmla="val 97087"/>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400" i="1" dirty="0">
                <a:solidFill>
                  <a:srgbClr val="000000"/>
                </a:solidFill>
                <a:latin typeface="Arial" charset="0"/>
                <a:ea typeface="ＭＳ Ｐゴシック" charset="0"/>
              </a:rPr>
              <a:t>But your dog can’t talk</a:t>
            </a:r>
            <a:endParaRPr lang="en-US" sz="2400" dirty="0"/>
          </a:p>
        </p:txBody>
      </p:sp>
      <p:sp>
        <p:nvSpPr>
          <p:cNvPr id="4" name="Oval Callout 3"/>
          <p:cNvSpPr/>
          <p:nvPr/>
        </p:nvSpPr>
        <p:spPr>
          <a:xfrm>
            <a:off x="1643801" y="70564"/>
            <a:ext cx="4004220" cy="1303878"/>
          </a:xfrm>
          <a:prstGeom prst="wedgeEllipseCallout">
            <a:avLst>
              <a:gd name="adj1" fmla="val -46189"/>
              <a:gd name="adj2" fmla="val 48794"/>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i="1" dirty="0" smtClean="0">
                <a:solidFill>
                  <a:srgbClr val="000000"/>
                </a:solidFill>
                <a:latin typeface="Arial" charset="0"/>
                <a:ea typeface="ＭＳ Ｐゴシック" charset="0"/>
              </a:rPr>
              <a:t>I’ve </a:t>
            </a:r>
            <a:r>
              <a:rPr lang="en-US" sz="2400" i="1" dirty="0">
                <a:solidFill>
                  <a:srgbClr val="000000"/>
                </a:solidFill>
                <a:latin typeface="Arial" charset="0"/>
                <a:ea typeface="ＭＳ Ｐゴシック" charset="0"/>
              </a:rPr>
              <a:t>taught my dog to talk</a:t>
            </a:r>
            <a:endParaRPr lang="en-US" sz="2400" dirty="0"/>
          </a:p>
        </p:txBody>
      </p:sp>
      <p:sp>
        <p:nvSpPr>
          <p:cNvPr id="5" name="Oval Callout 4"/>
          <p:cNvSpPr/>
          <p:nvPr/>
        </p:nvSpPr>
        <p:spPr>
          <a:xfrm>
            <a:off x="0" y="1450985"/>
            <a:ext cx="4903850" cy="1618576"/>
          </a:xfrm>
          <a:prstGeom prst="wedgeEllipseCallout">
            <a:avLst>
              <a:gd name="adj1" fmla="val 40180"/>
              <a:gd name="adj2" fmla="val 57267"/>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wrap="none" lIns="63500" tIns="0" rIns="63500" bIns="0" rtlCol="0" anchor="ctr"/>
          <a:lstStyle/>
          <a:p>
            <a:r>
              <a:rPr lang="en-US" sz="2400" i="1" dirty="0">
                <a:solidFill>
                  <a:srgbClr val="000000"/>
                </a:solidFill>
                <a:latin typeface="Arial" charset="0"/>
                <a:ea typeface="ＭＳ Ｐゴシック" charset="0"/>
              </a:rPr>
              <a:t>I </a:t>
            </a:r>
            <a:r>
              <a:rPr lang="en-US" sz="2400" i="1" dirty="0" smtClean="0">
                <a:solidFill>
                  <a:srgbClr val="000000"/>
                </a:solidFill>
                <a:latin typeface="Arial" charset="0"/>
                <a:ea typeface="ＭＳ Ｐゴシック" charset="0"/>
              </a:rPr>
              <a:t>know. </a:t>
            </a:r>
          </a:p>
          <a:p>
            <a:r>
              <a:rPr lang="en-US" sz="2400" i="1" dirty="0" smtClean="0">
                <a:solidFill>
                  <a:srgbClr val="000000"/>
                </a:solidFill>
                <a:latin typeface="Arial" charset="0"/>
                <a:ea typeface="ＭＳ Ｐゴシック" charset="0"/>
              </a:rPr>
              <a:t>I </a:t>
            </a:r>
            <a:r>
              <a:rPr lang="en-US" sz="2400" i="1" dirty="0">
                <a:solidFill>
                  <a:srgbClr val="000000"/>
                </a:solidFill>
                <a:latin typeface="Arial" charset="0"/>
                <a:ea typeface="ＭＳ Ｐゴシック" charset="0"/>
              </a:rPr>
              <a:t>said I taught </a:t>
            </a:r>
            <a:r>
              <a:rPr lang="en-US" sz="2400" i="1" dirty="0" smtClean="0">
                <a:solidFill>
                  <a:srgbClr val="000000"/>
                </a:solidFill>
                <a:latin typeface="Arial" charset="0"/>
                <a:ea typeface="ＭＳ Ｐゴシック" charset="0"/>
              </a:rPr>
              <a:t>him not</a:t>
            </a:r>
          </a:p>
          <a:p>
            <a:r>
              <a:rPr lang="en-US" sz="2400" i="1" dirty="0" smtClean="0">
                <a:solidFill>
                  <a:srgbClr val="000000"/>
                </a:solidFill>
                <a:latin typeface="Arial" charset="0"/>
                <a:ea typeface="ＭＳ Ｐゴシック" charset="0"/>
              </a:rPr>
              <a:t> </a:t>
            </a:r>
            <a:r>
              <a:rPr lang="en-US" sz="2400" i="1" dirty="0">
                <a:solidFill>
                  <a:srgbClr val="000000"/>
                </a:solidFill>
                <a:latin typeface="Arial" charset="0"/>
                <a:ea typeface="ＭＳ Ｐゴシック" charset="0"/>
              </a:rPr>
              <a:t>that he learnt how to do it.</a:t>
            </a:r>
            <a:endParaRPr lang="en-US" sz="2400" dirty="0"/>
          </a:p>
        </p:txBody>
      </p:sp>
      <p:pic>
        <p:nvPicPr>
          <p:cNvPr id="7" name="two_boys2.gif" descr="/Users/CSC/Desktop/UOWCourses/EDGD801/2012/images/two_boys2.gif"/>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304819" y="3048692"/>
            <a:ext cx="5207272" cy="4021000"/>
          </a:xfrm>
          <a:prstGeom prst="rect">
            <a:avLst/>
          </a:prstGeom>
        </p:spPr>
      </p:pic>
    </p:spTree>
    <p:extLst>
      <p:ext uri="{BB962C8B-B14F-4D97-AF65-F5344CB8AC3E}">
        <p14:creationId xmlns:p14="http://schemas.microsoft.com/office/powerpoint/2010/main" val="23564333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0" y="0"/>
            <a:ext cx="2438400" cy="152400"/>
          </a:xfrm>
        </p:spPr>
        <p:txBody>
          <a:bodyPr>
            <a:normAutofit fontScale="90000"/>
          </a:bodyPr>
          <a:lstStyle/>
          <a:p>
            <a:pPr eaLnBrk="1" hangingPunct="1"/>
            <a:r>
              <a:rPr lang="en-AU" sz="1000" dirty="0">
                <a:solidFill>
                  <a:schemeClr val="bg1"/>
                </a:solidFill>
                <a:latin typeface="Arial" charset="0"/>
                <a:ea typeface="ＭＳ Ｐゴシック" charset="0"/>
                <a:cs typeface="ＭＳ Ｐゴシック" charset="0"/>
              </a:rPr>
              <a:t>Where do they come from </a:t>
            </a:r>
            <a:endParaRPr lang="en-AU" dirty="0">
              <a:latin typeface="Arial" charset="0"/>
              <a:ea typeface="ＭＳ Ｐゴシック" charset="0"/>
              <a:cs typeface="ＭＳ Ｐゴシック" charset="0"/>
            </a:endParaRPr>
          </a:p>
        </p:txBody>
      </p:sp>
      <p:sp>
        <p:nvSpPr>
          <p:cNvPr id="3077" name="Text Box 5"/>
          <p:cNvSpPr txBox="1">
            <a:spLocks noChangeArrowheads="1"/>
          </p:cNvSpPr>
          <p:nvPr/>
        </p:nvSpPr>
        <p:spPr bwMode="auto">
          <a:xfrm>
            <a:off x="4597400" y="2886075"/>
            <a:ext cx="1447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dirty="0"/>
              <a:t>Students</a:t>
            </a:r>
          </a:p>
        </p:txBody>
      </p:sp>
      <p:sp>
        <p:nvSpPr>
          <p:cNvPr id="3078" name="Text Box 6"/>
          <p:cNvSpPr txBox="1">
            <a:spLocks noChangeArrowheads="1"/>
          </p:cNvSpPr>
          <p:nvPr/>
        </p:nvSpPr>
        <p:spPr bwMode="auto">
          <a:xfrm>
            <a:off x="4800600" y="838200"/>
            <a:ext cx="16764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a:t>Teachers</a:t>
            </a:r>
          </a:p>
        </p:txBody>
      </p:sp>
      <p:sp>
        <p:nvSpPr>
          <p:cNvPr id="3079" name="Text Box 7"/>
          <p:cNvSpPr txBox="1">
            <a:spLocks noChangeArrowheads="1"/>
          </p:cNvSpPr>
          <p:nvPr/>
        </p:nvSpPr>
        <p:spPr bwMode="auto">
          <a:xfrm>
            <a:off x="7467600" y="20574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a:t>Content</a:t>
            </a:r>
          </a:p>
        </p:txBody>
      </p:sp>
      <p:sp>
        <p:nvSpPr>
          <p:cNvPr id="3080" name="Rectangle 8"/>
          <p:cNvSpPr>
            <a:spLocks noChangeArrowheads="1"/>
          </p:cNvSpPr>
          <p:nvPr/>
        </p:nvSpPr>
        <p:spPr bwMode="auto">
          <a:xfrm>
            <a:off x="2254250" y="5181600"/>
            <a:ext cx="2317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AU" sz="2400" b="0" dirty="0"/>
              <a:t>School systems</a:t>
            </a:r>
          </a:p>
        </p:txBody>
      </p:sp>
      <p:sp>
        <p:nvSpPr>
          <p:cNvPr id="3081" name="Text Box 9"/>
          <p:cNvSpPr txBox="1">
            <a:spLocks noChangeArrowheads="1"/>
          </p:cNvSpPr>
          <p:nvPr/>
        </p:nvSpPr>
        <p:spPr bwMode="auto">
          <a:xfrm>
            <a:off x="6096000" y="4841875"/>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a:t>Outside influences</a:t>
            </a:r>
          </a:p>
        </p:txBody>
      </p:sp>
      <p:sp>
        <p:nvSpPr>
          <p:cNvPr id="3083" name="Text Box 11"/>
          <p:cNvSpPr txBox="1">
            <a:spLocks noChangeArrowheads="1"/>
          </p:cNvSpPr>
          <p:nvPr/>
        </p:nvSpPr>
        <p:spPr bwMode="auto">
          <a:xfrm>
            <a:off x="990600" y="2209800"/>
            <a:ext cx="2743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dirty="0"/>
              <a:t>Past experiences</a:t>
            </a:r>
          </a:p>
        </p:txBody>
      </p:sp>
      <p:sp>
        <p:nvSpPr>
          <p:cNvPr id="3084" name="Text Box 12"/>
          <p:cNvSpPr txBox="1">
            <a:spLocks noChangeArrowheads="1"/>
          </p:cNvSpPr>
          <p:nvPr/>
        </p:nvSpPr>
        <p:spPr bwMode="auto">
          <a:xfrm>
            <a:off x="304800" y="228600"/>
            <a:ext cx="7391400" cy="57943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200" b="0" dirty="0"/>
              <a:t>Where do behaviour issues come from?</a:t>
            </a:r>
          </a:p>
        </p:txBody>
      </p:sp>
      <p:sp>
        <p:nvSpPr>
          <p:cNvPr id="3086" name="Text Box 14"/>
          <p:cNvSpPr txBox="1">
            <a:spLocks noChangeArrowheads="1"/>
          </p:cNvSpPr>
          <p:nvPr/>
        </p:nvSpPr>
        <p:spPr bwMode="auto">
          <a:xfrm>
            <a:off x="1600200" y="5638800"/>
            <a:ext cx="3124200"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65163" indent="-665163">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spcBef>
                <a:spcPct val="50000"/>
              </a:spcBef>
              <a:buFontTx/>
              <a:buBlip>
                <a:blip r:embed="rId3"/>
              </a:buBlip>
            </a:pPr>
            <a:r>
              <a:rPr lang="en-AU" sz="1800" b="0"/>
              <a:t>environment</a:t>
            </a:r>
          </a:p>
          <a:p>
            <a:pPr>
              <a:lnSpc>
                <a:spcPct val="50000"/>
              </a:lnSpc>
              <a:spcBef>
                <a:spcPct val="50000"/>
              </a:spcBef>
              <a:buFontTx/>
              <a:buBlip>
                <a:blip r:embed="rId3"/>
              </a:buBlip>
            </a:pPr>
            <a:r>
              <a:rPr lang="en-AU" sz="1800" b="0"/>
              <a:t>assessment</a:t>
            </a:r>
          </a:p>
          <a:p>
            <a:pPr>
              <a:lnSpc>
                <a:spcPct val="50000"/>
              </a:lnSpc>
              <a:spcBef>
                <a:spcPct val="50000"/>
              </a:spcBef>
              <a:buFontTx/>
              <a:buBlip>
                <a:blip r:embed="rId3"/>
              </a:buBlip>
            </a:pPr>
            <a:r>
              <a:rPr lang="en-AU" sz="1800" b="0"/>
              <a:t>discipline systems</a:t>
            </a:r>
            <a:endParaRPr lang="en-AU" b="0"/>
          </a:p>
        </p:txBody>
      </p:sp>
      <p:sp>
        <p:nvSpPr>
          <p:cNvPr id="3088" name="Text Box 16"/>
          <p:cNvSpPr txBox="1">
            <a:spLocks noChangeArrowheads="1"/>
          </p:cNvSpPr>
          <p:nvPr/>
        </p:nvSpPr>
        <p:spPr bwMode="auto">
          <a:xfrm>
            <a:off x="5486400" y="5299075"/>
            <a:ext cx="3124200" cy="89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65163" indent="-665163">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spcBef>
                <a:spcPct val="50000"/>
              </a:spcBef>
              <a:buFontTx/>
              <a:buBlip>
                <a:blip r:embed="rId3"/>
              </a:buBlip>
            </a:pPr>
            <a:r>
              <a:rPr lang="en-AU" sz="1800" b="0" dirty="0"/>
              <a:t>socio-economics</a:t>
            </a:r>
          </a:p>
          <a:p>
            <a:pPr>
              <a:lnSpc>
                <a:spcPct val="50000"/>
              </a:lnSpc>
              <a:spcBef>
                <a:spcPct val="50000"/>
              </a:spcBef>
              <a:buFontTx/>
              <a:buBlip>
                <a:blip r:embed="rId3"/>
              </a:buBlip>
            </a:pPr>
            <a:r>
              <a:rPr lang="en-AU" sz="1800" b="0" dirty="0"/>
              <a:t>peers</a:t>
            </a:r>
          </a:p>
          <a:p>
            <a:pPr>
              <a:lnSpc>
                <a:spcPct val="50000"/>
              </a:lnSpc>
              <a:spcBef>
                <a:spcPct val="50000"/>
              </a:spcBef>
              <a:buFontTx/>
              <a:buBlip>
                <a:blip r:embed="rId3"/>
              </a:buBlip>
            </a:pPr>
            <a:r>
              <a:rPr lang="en-AU" sz="1800" b="0" dirty="0"/>
              <a:t>family</a:t>
            </a:r>
          </a:p>
        </p:txBody>
      </p:sp>
      <p:sp>
        <p:nvSpPr>
          <p:cNvPr id="3089" name="Text Box 17"/>
          <p:cNvSpPr txBox="1">
            <a:spLocks noChangeArrowheads="1"/>
          </p:cNvSpPr>
          <p:nvPr/>
        </p:nvSpPr>
        <p:spPr bwMode="auto">
          <a:xfrm>
            <a:off x="304800" y="2743200"/>
            <a:ext cx="3124200" cy="61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65163" indent="-665163">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spcBef>
                <a:spcPct val="50000"/>
              </a:spcBef>
              <a:buFontTx/>
              <a:buBlip>
                <a:blip r:embed="rId3"/>
              </a:buBlip>
            </a:pPr>
            <a:r>
              <a:rPr lang="en-AU" sz="1800" b="0"/>
              <a:t>learning issues</a:t>
            </a:r>
          </a:p>
          <a:p>
            <a:pPr>
              <a:lnSpc>
                <a:spcPct val="50000"/>
              </a:lnSpc>
              <a:spcBef>
                <a:spcPct val="50000"/>
              </a:spcBef>
              <a:buFontTx/>
              <a:buBlip>
                <a:blip r:embed="rId3"/>
              </a:buBlip>
            </a:pPr>
            <a:r>
              <a:rPr lang="en-AU" sz="1800" b="0"/>
              <a:t>motivation</a:t>
            </a:r>
          </a:p>
        </p:txBody>
      </p:sp>
      <p:sp>
        <p:nvSpPr>
          <p:cNvPr id="3090" name="Text Box 18"/>
          <p:cNvSpPr txBox="1">
            <a:spLocks noChangeArrowheads="1"/>
          </p:cNvSpPr>
          <p:nvPr/>
        </p:nvSpPr>
        <p:spPr bwMode="auto">
          <a:xfrm>
            <a:off x="4191000" y="1219200"/>
            <a:ext cx="3124200" cy="116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65163" indent="-665163">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spcBef>
                <a:spcPct val="50000"/>
              </a:spcBef>
              <a:buFontTx/>
              <a:buBlip>
                <a:blip r:embed="rId3"/>
              </a:buBlip>
            </a:pPr>
            <a:r>
              <a:rPr lang="en-AU" sz="1800" b="0"/>
              <a:t>expectations</a:t>
            </a:r>
          </a:p>
          <a:p>
            <a:pPr>
              <a:lnSpc>
                <a:spcPct val="50000"/>
              </a:lnSpc>
              <a:spcBef>
                <a:spcPct val="50000"/>
              </a:spcBef>
              <a:buFontTx/>
              <a:buBlip>
                <a:blip r:embed="rId3"/>
              </a:buBlip>
            </a:pPr>
            <a:r>
              <a:rPr lang="en-AU" sz="1800" b="0"/>
              <a:t>skills</a:t>
            </a:r>
          </a:p>
          <a:p>
            <a:pPr>
              <a:lnSpc>
                <a:spcPct val="50000"/>
              </a:lnSpc>
              <a:spcBef>
                <a:spcPct val="50000"/>
              </a:spcBef>
              <a:buFontTx/>
              <a:buBlip>
                <a:blip r:embed="rId3"/>
              </a:buBlip>
            </a:pPr>
            <a:r>
              <a:rPr lang="en-AU" sz="1800" b="0"/>
              <a:t>personality</a:t>
            </a:r>
          </a:p>
          <a:p>
            <a:pPr>
              <a:lnSpc>
                <a:spcPct val="50000"/>
              </a:lnSpc>
              <a:spcBef>
                <a:spcPct val="50000"/>
              </a:spcBef>
              <a:buFontTx/>
              <a:buBlip>
                <a:blip r:embed="rId3"/>
              </a:buBlip>
            </a:pPr>
            <a:endParaRPr lang="en-AU" sz="1800" b="0"/>
          </a:p>
        </p:txBody>
      </p:sp>
      <p:sp>
        <p:nvSpPr>
          <p:cNvPr id="3091" name="Text Box 19"/>
          <p:cNvSpPr txBox="1">
            <a:spLocks noChangeArrowheads="1"/>
          </p:cNvSpPr>
          <p:nvPr/>
        </p:nvSpPr>
        <p:spPr bwMode="auto">
          <a:xfrm>
            <a:off x="6781800" y="2590800"/>
            <a:ext cx="3124200" cy="113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65163" indent="-665163">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spcBef>
                <a:spcPct val="50000"/>
              </a:spcBef>
              <a:buFontTx/>
              <a:buBlip>
                <a:blip r:embed="rId3"/>
              </a:buBlip>
            </a:pPr>
            <a:r>
              <a:rPr lang="en-AU" sz="1800" b="0"/>
              <a:t>curriculum</a:t>
            </a:r>
          </a:p>
          <a:p>
            <a:pPr>
              <a:lnSpc>
                <a:spcPct val="50000"/>
              </a:lnSpc>
              <a:spcBef>
                <a:spcPct val="50000"/>
              </a:spcBef>
              <a:buFontTx/>
              <a:buBlip>
                <a:blip r:embed="rId3"/>
              </a:buBlip>
            </a:pPr>
            <a:r>
              <a:rPr lang="en-AU" sz="1800" b="0"/>
              <a:t>accessibility</a:t>
            </a:r>
          </a:p>
          <a:p>
            <a:pPr>
              <a:lnSpc>
                <a:spcPct val="50000"/>
              </a:lnSpc>
              <a:spcBef>
                <a:spcPct val="50000"/>
              </a:spcBef>
              <a:buFontTx/>
              <a:buBlip>
                <a:blip r:embed="rId3"/>
              </a:buBlip>
            </a:pPr>
            <a:r>
              <a:rPr lang="en-AU" sz="1800" b="0"/>
              <a:t>relevance</a:t>
            </a:r>
          </a:p>
          <a:p>
            <a:pPr>
              <a:lnSpc>
                <a:spcPct val="50000"/>
              </a:lnSpc>
              <a:spcBef>
                <a:spcPct val="50000"/>
              </a:spcBef>
            </a:pPr>
            <a:endParaRPr lang="en-AU" sz="1800" b="0"/>
          </a:p>
        </p:txBody>
      </p:sp>
      <p:sp>
        <p:nvSpPr>
          <p:cNvPr id="3092" name="Text Box 20"/>
          <p:cNvSpPr txBox="1">
            <a:spLocks noChangeArrowheads="1"/>
          </p:cNvSpPr>
          <p:nvPr/>
        </p:nvSpPr>
        <p:spPr bwMode="auto">
          <a:xfrm>
            <a:off x="3959225" y="3343275"/>
            <a:ext cx="3124200"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665163" indent="-665163">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90000"/>
              </a:lnSpc>
              <a:spcBef>
                <a:spcPct val="50000"/>
              </a:spcBef>
              <a:buFontTx/>
              <a:buBlip>
                <a:blip r:embed="rId3"/>
              </a:buBlip>
            </a:pPr>
            <a:r>
              <a:rPr lang="en-AU" sz="1800" b="0" dirty="0"/>
              <a:t>needs</a:t>
            </a:r>
          </a:p>
          <a:p>
            <a:pPr>
              <a:lnSpc>
                <a:spcPct val="50000"/>
              </a:lnSpc>
              <a:spcBef>
                <a:spcPct val="50000"/>
              </a:spcBef>
              <a:buFontTx/>
              <a:buBlip>
                <a:blip r:embed="rId3"/>
              </a:buBlip>
            </a:pPr>
            <a:r>
              <a:rPr lang="en-AU" sz="1800" b="0" dirty="0"/>
              <a:t>goals</a:t>
            </a:r>
          </a:p>
          <a:p>
            <a:pPr>
              <a:lnSpc>
                <a:spcPct val="60000"/>
              </a:lnSpc>
              <a:spcBef>
                <a:spcPct val="50000"/>
              </a:spcBef>
              <a:buFontTx/>
              <a:buBlip>
                <a:blip r:embed="rId3"/>
              </a:buBlip>
            </a:pPr>
            <a:r>
              <a:rPr lang="en-AU" sz="1800" b="0" dirty="0"/>
              <a:t>attitudes</a:t>
            </a:r>
          </a:p>
          <a:p>
            <a:pPr>
              <a:lnSpc>
                <a:spcPct val="50000"/>
              </a:lnSpc>
              <a:spcBef>
                <a:spcPct val="50000"/>
              </a:spcBef>
              <a:buFontTx/>
              <a:buBlip>
                <a:blip r:embed="rId3"/>
              </a:buBlip>
            </a:pPr>
            <a:endParaRPr lang="en-AU" sz="1800" b="0" dirty="0"/>
          </a:p>
        </p:txBody>
      </p:sp>
      <p:pic>
        <p:nvPicPr>
          <p:cNvPr id="2" name="Picture 1" descr="spider_anim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68538">
            <a:off x="-1685917" y="657768"/>
            <a:ext cx="2149777" cy="1838325"/>
          </a:xfrm>
          <a:prstGeom prst="rect">
            <a:avLst/>
          </a:prstGeom>
        </p:spPr>
      </p:pic>
      <p:pic>
        <p:nvPicPr>
          <p:cNvPr id="3" name="web_faint.png" descr="/Users/CSC/Desktop/UOWCourses/EDGD801/2011/images801/web_faint.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64351" y="2480"/>
            <a:ext cx="7321378" cy="6858000"/>
          </a:xfrm>
          <a:prstGeom prst="rect">
            <a:avLst/>
          </a:prstGeom>
        </p:spPr>
      </p:pic>
      <p:pic>
        <p:nvPicPr>
          <p:cNvPr id="22" name="Picture 21" descr="spider_anim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70893">
            <a:off x="2344738" y="5316475"/>
            <a:ext cx="2149777" cy="1838325"/>
          </a:xfrm>
          <a:prstGeom prst="rect">
            <a:avLst/>
          </a:prstGeom>
        </p:spPr>
      </p:pic>
      <p:pic>
        <p:nvPicPr>
          <p:cNvPr id="23" name="Picture 22" descr="spider_anim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9583">
            <a:off x="5706911" y="4262438"/>
            <a:ext cx="2149777" cy="1838325"/>
          </a:xfrm>
          <a:prstGeom prst="rect">
            <a:avLst/>
          </a:prstGeom>
        </p:spPr>
      </p:pic>
      <p:pic>
        <p:nvPicPr>
          <p:cNvPr id="24" name="Picture 23" descr="spider_animation.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2688">
            <a:off x="6488932" y="1516079"/>
            <a:ext cx="2149777" cy="1838325"/>
          </a:xfrm>
          <a:prstGeom prst="rect">
            <a:avLst/>
          </a:prstGeom>
        </p:spPr>
      </p:pic>
      <p:sp>
        <p:nvSpPr>
          <p:cNvPr id="4" name="TextBox 3"/>
          <p:cNvSpPr txBox="1"/>
          <p:nvPr/>
        </p:nvSpPr>
        <p:spPr>
          <a:xfrm>
            <a:off x="-917266" y="59450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04845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fade">
                                      <p:cBhvr>
                                        <p:cTn id="12" dur="1010"/>
                                        <p:tgtEl>
                                          <p:spTgt spid="308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89"/>
                                        </p:tgtEl>
                                        <p:attrNameLst>
                                          <p:attrName>style.visibility</p:attrName>
                                        </p:attrNameLst>
                                      </p:cBhvr>
                                      <p:to>
                                        <p:strVal val="visible"/>
                                      </p:to>
                                    </p:set>
                                    <p:animEffect transition="in" filter="fade">
                                      <p:cBhvr>
                                        <p:cTn id="15" dur="1000"/>
                                        <p:tgtEl>
                                          <p:spTgt spid="30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fade">
                                      <p:cBhvr>
                                        <p:cTn id="20" dur="1010"/>
                                        <p:tgtEl>
                                          <p:spTgt spid="30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86"/>
                                        </p:tgtEl>
                                        <p:attrNameLst>
                                          <p:attrName>style.visibility</p:attrName>
                                        </p:attrNameLst>
                                      </p:cBhvr>
                                      <p:to>
                                        <p:strVal val="visible"/>
                                      </p:to>
                                    </p:set>
                                    <p:animEffect transition="in" filter="fade">
                                      <p:cBhvr>
                                        <p:cTn id="23" dur="1000"/>
                                        <p:tgtEl>
                                          <p:spTgt spid="308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81"/>
                                        </p:tgtEl>
                                        <p:attrNameLst>
                                          <p:attrName>style.visibility</p:attrName>
                                        </p:attrNameLst>
                                      </p:cBhvr>
                                      <p:to>
                                        <p:strVal val="visible"/>
                                      </p:to>
                                    </p:set>
                                    <p:animEffect transition="in" filter="fade">
                                      <p:cBhvr>
                                        <p:cTn id="28" dur="1010"/>
                                        <p:tgtEl>
                                          <p:spTgt spid="30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88"/>
                                        </p:tgtEl>
                                        <p:attrNameLst>
                                          <p:attrName>style.visibility</p:attrName>
                                        </p:attrNameLst>
                                      </p:cBhvr>
                                      <p:to>
                                        <p:strVal val="visible"/>
                                      </p:to>
                                    </p:set>
                                    <p:animEffect transition="in" filter="fade">
                                      <p:cBhvr>
                                        <p:cTn id="31" dur="1000"/>
                                        <p:tgtEl>
                                          <p:spTgt spid="30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79"/>
                                        </p:tgtEl>
                                        <p:attrNameLst>
                                          <p:attrName>style.visibility</p:attrName>
                                        </p:attrNameLst>
                                      </p:cBhvr>
                                      <p:to>
                                        <p:strVal val="visible"/>
                                      </p:to>
                                    </p:set>
                                    <p:animEffect transition="in" filter="fade">
                                      <p:cBhvr>
                                        <p:cTn id="36" dur="1010"/>
                                        <p:tgtEl>
                                          <p:spTgt spid="307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91"/>
                                        </p:tgtEl>
                                        <p:attrNameLst>
                                          <p:attrName>style.visibility</p:attrName>
                                        </p:attrNameLst>
                                      </p:cBhvr>
                                      <p:to>
                                        <p:strVal val="visible"/>
                                      </p:to>
                                    </p:set>
                                    <p:animEffect transition="in" filter="fade">
                                      <p:cBhvr>
                                        <p:cTn id="39" dur="1000"/>
                                        <p:tgtEl>
                                          <p:spTgt spid="309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78"/>
                                        </p:tgtEl>
                                        <p:attrNameLst>
                                          <p:attrName>style.visibility</p:attrName>
                                        </p:attrNameLst>
                                      </p:cBhvr>
                                      <p:to>
                                        <p:strVal val="visible"/>
                                      </p:to>
                                    </p:set>
                                    <p:animEffect transition="in" filter="fade">
                                      <p:cBhvr>
                                        <p:cTn id="44" dur="1010"/>
                                        <p:tgtEl>
                                          <p:spTgt spid="307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90"/>
                                        </p:tgtEl>
                                        <p:attrNameLst>
                                          <p:attrName>style.visibility</p:attrName>
                                        </p:attrNameLst>
                                      </p:cBhvr>
                                      <p:to>
                                        <p:strVal val="visible"/>
                                      </p:to>
                                    </p:set>
                                    <p:animEffect transition="in" filter="fade">
                                      <p:cBhvr>
                                        <p:cTn id="47" dur="1000"/>
                                        <p:tgtEl>
                                          <p:spTgt spid="309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77"/>
                                        </p:tgtEl>
                                        <p:attrNameLst>
                                          <p:attrName>style.visibility</p:attrName>
                                        </p:attrNameLst>
                                      </p:cBhvr>
                                      <p:to>
                                        <p:strVal val="visible"/>
                                      </p:to>
                                    </p:set>
                                    <p:animEffect transition="in" filter="fade">
                                      <p:cBhvr>
                                        <p:cTn id="52" dur="1010"/>
                                        <p:tgtEl>
                                          <p:spTgt spid="307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92"/>
                                        </p:tgtEl>
                                        <p:attrNameLst>
                                          <p:attrName>style.visibility</p:attrName>
                                        </p:attrNameLst>
                                      </p:cBhvr>
                                      <p:to>
                                        <p:strVal val="visible"/>
                                      </p:to>
                                    </p:set>
                                    <p:animEffect transition="in" filter="fade">
                                      <p:cBhvr>
                                        <p:cTn id="55" dur="1000"/>
                                        <p:tgtEl>
                                          <p:spTgt spid="309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par>
                                <p:cTn id="61" presetID="0" presetClass="path" presetSubtype="0" accel="50000" decel="50000" fill="hold" nodeType="withEffect">
                                  <p:stCondLst>
                                    <p:cond delay="0"/>
                                  </p:stCondLst>
                                  <p:childTnLst>
                                    <p:animMotion origin="layout" path="M 7.05351E-6 -1.12885E-6 C 0.00539 0.0044 0.01217 0.00555 0.01738 0.01018 C 0.02676 0.01805 0.03475 0.02614 0.04448 0.03331 C 0.05213 0.03863 0.06099 0.04164 0.06776 0.04881 C 0.0768 0.0583 0.0834 0.06963 0.09469 0.07449 C 0.09851 0.07773 0.10181 0.08258 0.10616 0.08467 C 0.10807 0.08559 0.11015 0.08605 0.11206 0.08744 C 0.11606 0.09022 0.11884 0.09669 0.12353 0.09762 C 0.12857 0.09831 0.13378 0.09924 0.13899 0.10016 C 0.14803 0.10595 0.15028 0.10849 0.16019 0.10525 C 0.16974 0.10734 0.18086 0.10572 0.1892 0.11312 C 0.20327 0.12561 0.18694 0.11728 0.20084 0.1233 C 0.20275 0.12492 0.20466 0.1263 0.20657 0.12839 C 0.20935 0.13139 0.21074 0.13718 0.21439 0.1388 C 0.22065 0.14157 0.22534 0.1462 0.23176 0.14897 C 0.24184 0.15799 0.254 0.16031 0.26443 0.16956 C 0.2686 0.17766 0.27172 0.18205 0.27798 0.1876 C 0.28284 0.20703 0.27554 0.18344 0.28579 0.20033 C 0.29674 0.21837 0.27659 0.19824 0.29344 0.21328 C 0.29518 0.22091 0.29552 0.2297 0.29935 0.23641 C 0.30195 0.24104 0.3089 0.24937 0.3089 0.24937 C 0.31463 0.27227 0.30577 0.23803 0.31463 0.26718 C 0.32141 0.28985 0.32349 0.30928 0.33983 0.32385 C 0.35042 0.34375 0.34538 0.33681 0.35338 0.34698 C 0.35807 0.36595 0.36363 0.39926 0.37075 0.41638 C 0.37283 0.4217 0.37683 0.42586 0.37839 0.43188 C 0.38135 0.44391 0.38274 0.45247 0.38812 0.46264 C 0.38864 0.46519 0.38899 0.46773 0.39003 0.47028 C 0.3909 0.47305 0.39281 0.47514 0.39386 0.47814 C 0.3975 0.48971 0.39803 0.50081 0.40359 0.51145 C 0.40567 0.52579 0.4088 0.54014 0.41505 0.55263 C 0.41609 0.57298 0.41488 0.60051 0.42669 0.61694 C 0.42878 0.62873 0.43051 0.63313 0.43833 0.64007 C 0.4465 0.67292 0.44406 0.64146 0.44406 0.70946 " pathEditMode="relative" ptsTypes="fffffffffffffffffffffffffffffffffA">
                                      <p:cBhvr>
                                        <p:cTn id="62" dur="3000" fill="hold"/>
                                        <p:tgtEl>
                                          <p:spTgt spid="2"/>
                                        </p:tgtEl>
                                        <p:attrNameLst>
                                          <p:attrName>ppt_x</p:attrName>
                                          <p:attrName>ppt_y</p:attrName>
                                        </p:attrNameLst>
                                      </p:cBhvr>
                                    </p:animMotion>
                                  </p:childTnLst>
                                </p:cTn>
                              </p:par>
                              <p:par>
                                <p:cTn id="63" presetID="1" presetClass="exit" presetSubtype="0" fill="hold" nodeType="withEffect">
                                  <p:stCondLst>
                                    <p:cond delay="3000"/>
                                  </p:stCondLst>
                                  <p:childTnLst>
                                    <p:set>
                                      <p:cBhvr>
                                        <p:cTn id="64" dur="1" fill="hold">
                                          <p:stCondLst>
                                            <p:cond delay="0"/>
                                          </p:stCondLst>
                                        </p:cTn>
                                        <p:tgtEl>
                                          <p:spTgt spid="2"/>
                                        </p:tgtEl>
                                        <p:attrNameLst>
                                          <p:attrName>style.visibility</p:attrName>
                                        </p:attrNameLst>
                                      </p:cBhvr>
                                      <p:to>
                                        <p:strVal val="hidden"/>
                                      </p:to>
                                    </p:set>
                                  </p:childTnLst>
                                </p:cTn>
                              </p:par>
                              <p:par>
                                <p:cTn id="65" presetID="1" presetClass="entr" presetSubtype="0" fill="hold" nodeType="withEffect">
                                  <p:stCondLst>
                                    <p:cond delay="3000"/>
                                  </p:stCondLst>
                                  <p:childTnLst>
                                    <p:set>
                                      <p:cBhvr>
                                        <p:cTn id="66" dur="1" fill="hold">
                                          <p:stCondLst>
                                            <p:cond delay="0"/>
                                          </p:stCondLst>
                                        </p:cTn>
                                        <p:tgtEl>
                                          <p:spTgt spid="22"/>
                                        </p:tgtEl>
                                        <p:attrNameLst>
                                          <p:attrName>style.visibility</p:attrName>
                                        </p:attrNameLst>
                                      </p:cBhvr>
                                      <p:to>
                                        <p:strVal val="visible"/>
                                      </p:to>
                                    </p:set>
                                  </p:childTnLst>
                                </p:cTn>
                              </p:par>
                              <p:par>
                                <p:cTn id="67" presetID="0" presetClass="path" presetSubtype="0" accel="50000" decel="50000" fill="hold" nodeType="withEffect">
                                  <p:stCondLst>
                                    <p:cond delay="3000"/>
                                  </p:stCondLst>
                                  <p:childTnLst>
                                    <p:animMotion origin="layout" path="M 4.37804E-7 -1.51284E-6 C 0.02154 -0.00972 0.03648 -0.03516 0.05785 -0.04626 C 0.07262 -0.05436 0.08704 -0.06037 0.10233 -0.06685 C 0.10354 -0.0694 0.10389 -0.07356 0.10615 -0.07449 C 0.11327 -0.07819 0.13985 -0.08073 0.14854 -0.08212 C 0.17112 -0.09114 0.19458 -0.10086 0.21803 -0.10525 C 0.23523 -0.11705 0.22793 -0.11335 0.2394 -0.11821 C 0.25434 -0.13162 0.23454 -0.1152 0.25295 -0.12584 C 0.25504 -0.12723 0.2566 -0.12977 0.25868 -0.13116 C 0.2698 -0.13902 0.28092 -0.13972 0.29343 -0.14134 C 0.31254 -0.15429 0.33791 -0.15128 0.35719 -0.13879 " pathEditMode="relative" ptsTypes="ffffffffffA">
                                      <p:cBhvr>
                                        <p:cTn id="68" dur="2000" fill="hold"/>
                                        <p:tgtEl>
                                          <p:spTgt spid="22"/>
                                        </p:tgtEl>
                                        <p:attrNameLst>
                                          <p:attrName>ppt_x</p:attrName>
                                          <p:attrName>ppt_y</p:attrName>
                                        </p:attrNameLst>
                                      </p:cBhvr>
                                    </p:animMotion>
                                  </p:childTnLst>
                                </p:cTn>
                              </p:par>
                              <p:par>
                                <p:cTn id="69" presetID="1" presetClass="exit" presetSubtype="0" fill="hold" nodeType="withEffect">
                                  <p:stCondLst>
                                    <p:cond delay="5000"/>
                                  </p:stCondLst>
                                  <p:childTnLst>
                                    <p:set>
                                      <p:cBhvr>
                                        <p:cTn id="70" dur="1" fill="hold">
                                          <p:stCondLst>
                                            <p:cond delay="0"/>
                                          </p:stCondLst>
                                        </p:cTn>
                                        <p:tgtEl>
                                          <p:spTgt spid="22"/>
                                        </p:tgtEl>
                                        <p:attrNameLst>
                                          <p:attrName>style.visibility</p:attrName>
                                        </p:attrNameLst>
                                      </p:cBhvr>
                                      <p:to>
                                        <p:strVal val="hidden"/>
                                      </p:to>
                                    </p:set>
                                  </p:childTnLst>
                                </p:cTn>
                              </p:par>
                              <p:par>
                                <p:cTn id="71" presetID="1" presetClass="entr" presetSubtype="0" fill="hold" nodeType="withEffect">
                                  <p:stCondLst>
                                    <p:cond delay="5000"/>
                                  </p:stCondLst>
                                  <p:childTnLst>
                                    <p:set>
                                      <p:cBhvr>
                                        <p:cTn id="72" dur="1" fill="hold">
                                          <p:stCondLst>
                                            <p:cond delay="0"/>
                                          </p:stCondLst>
                                        </p:cTn>
                                        <p:tgtEl>
                                          <p:spTgt spid="23"/>
                                        </p:tgtEl>
                                        <p:attrNameLst>
                                          <p:attrName>style.visibility</p:attrName>
                                        </p:attrNameLst>
                                      </p:cBhvr>
                                      <p:to>
                                        <p:strVal val="visible"/>
                                      </p:to>
                                    </p:set>
                                  </p:childTnLst>
                                </p:cTn>
                              </p:par>
                              <p:par>
                                <p:cTn id="73" presetID="0" presetClass="path" presetSubtype="0" accel="50000" decel="50000" fill="hold" nodeType="withEffect">
                                  <p:stCondLst>
                                    <p:cond delay="5000"/>
                                  </p:stCondLst>
                                  <p:childTnLst>
                                    <p:animMotion origin="layout" path="M -2.64072E-7 -2.45894E-6 C 0.00313 -0.0303 0.00643 -0.05644 0.01355 -0.08489 C 0.01407 -0.0953 0.01442 -0.10548 0.01546 -0.11566 C 0.01564 -0.11843 0.01703 -0.12098 0.01738 -0.12352 C 0.01929 -0.14804 0.01668 -0.16794 0.0271 -0.1876 C 0.02763 -0.19454 0.02745 -0.20171 0.02902 -0.20819 C 0.02936 -0.21073 0.0318 -0.21165 0.03284 -0.21351 C 0.0344 -0.21674 0.03544 -0.22021 0.03666 -0.22368 C 0.03735 -0.22623 0.03701 -0.22947 0.03857 -0.23132 C 0.03996 -0.2334 0.04239 -0.23317 0.04448 -0.23386 C 0.05768 -0.2526 0.04691 -0.23525 0.05021 -0.29308 C 0.05125 -0.3132 0.0549 -0.32824 0.06758 -0.33934 C 0.0688 -0.34628 0.0695 -0.35345 0.07141 -0.35993 C 0.0728 -0.36525 0.07818 -0.36757 0.07922 -0.37289 C 0.08009 -0.37797 0.07922 -0.38306 0.07922 -0.38815 " pathEditMode="relative" ptsTypes="ffffffffffffffA">
                                      <p:cBhvr>
                                        <p:cTn id="74" dur="2000" fill="hold"/>
                                        <p:tgtEl>
                                          <p:spTgt spid="23"/>
                                        </p:tgtEl>
                                        <p:attrNameLst>
                                          <p:attrName>ppt_x</p:attrName>
                                          <p:attrName>ppt_y</p:attrName>
                                        </p:attrNameLst>
                                      </p:cBhvr>
                                    </p:animMotion>
                                  </p:childTnLst>
                                </p:cTn>
                              </p:par>
                              <p:par>
                                <p:cTn id="75" presetID="1" presetClass="exit" presetSubtype="0" fill="hold" nodeType="withEffect">
                                  <p:stCondLst>
                                    <p:cond delay="700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ntr" presetSubtype="0" fill="hold" nodeType="withEffect">
                                  <p:stCondLst>
                                    <p:cond delay="7000"/>
                                  </p:stCondLst>
                                  <p:childTnLst>
                                    <p:set>
                                      <p:cBhvr>
                                        <p:cTn id="78" dur="1" fill="hold">
                                          <p:stCondLst>
                                            <p:cond delay="0"/>
                                          </p:stCondLst>
                                        </p:cTn>
                                        <p:tgtEl>
                                          <p:spTgt spid="24"/>
                                        </p:tgtEl>
                                        <p:attrNameLst>
                                          <p:attrName>style.visibility</p:attrName>
                                        </p:attrNameLst>
                                      </p:cBhvr>
                                      <p:to>
                                        <p:strVal val="visible"/>
                                      </p:to>
                                    </p:set>
                                  </p:childTnLst>
                                </p:cTn>
                              </p:par>
                              <p:par>
                                <p:cTn id="79" presetID="0" presetClass="path" presetSubtype="0" accel="50000" decel="50000" fill="hold" nodeType="withEffect">
                                  <p:stCondLst>
                                    <p:cond delay="7000"/>
                                  </p:stCondLst>
                                  <p:childTnLst>
                                    <p:animMotion origin="layout" path="M 1.51494E-6 -1.14272E-6 C 0.00191 -0.00093 0.004 -0.00139 0.00591 -0.00255 C 0.0099 -0.00579 0.01303 -0.01087 0.01737 -0.01296 C 0.0238 -0.01643 0.02988 -0.02082 0.03666 -0.02313 C 0.04117 -0.02499 0.04569 -0.02614 0.05021 -0.02822 C 0.05924 -0.03308 0.06776 -0.04025 0.07731 -0.04372 C 0.09677 -0.05112 0.11675 -0.06061 0.13516 -0.07194 C 0.14159 -0.07611 0.1475 -0.08212 0.15445 -0.0849 C 0.17199 -0.09276 0.18711 -0.10826 0.20466 -0.11566 C 0.21108 -0.11867 0.21612 -0.12098 0.22203 -0.12607 C 0.22915 -0.14065 0.24253 -0.14227 0.25486 -0.14666 C 0.25869 -0.14828 0.2665 -0.15175 0.2665 -0.15175 C 0.26842 -0.1536 0.27067 -0.15453 0.27224 -0.15684 C 0.27345 -0.15915 0.27241 -0.16308 0.27415 -0.16447 C 0.27745 -0.16771 0.28579 -0.16979 0.28579 -0.16979 " pathEditMode="relative" ptsTypes="ffffffffffffffA">
                                      <p:cBhvr>
                                        <p:cTn id="80" dur="1000" fill="hold"/>
                                        <p:tgtEl>
                                          <p:spTgt spid="24"/>
                                        </p:tgtEl>
                                        <p:attrNameLst>
                                          <p:attrName>ppt_x</p:attrName>
                                          <p:attrName>ppt_y</p:attrName>
                                        </p:attrNameLst>
                                      </p:cBhvr>
                                    </p:animMotion>
                                  </p:childTnLst>
                                </p:cTn>
                              </p:par>
                              <p:par>
                                <p:cTn id="81" presetID="10" presetClass="exit" presetSubtype="0" fill="hold" nodeType="withEffect">
                                  <p:stCondLst>
                                    <p:cond delay="9000"/>
                                  </p:stCondLst>
                                  <p:childTnLst>
                                    <p:animEffect transition="out" filter="fade">
                                      <p:cBhvr>
                                        <p:cTn id="82" dur="500"/>
                                        <p:tgtEl>
                                          <p:spTgt spid="24"/>
                                        </p:tgtEl>
                                      </p:cBhvr>
                                    </p:animEffect>
                                    <p:set>
                                      <p:cBhvr>
                                        <p:cTn id="8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0" grpId="0"/>
      <p:bldP spid="3081" grpId="0"/>
      <p:bldP spid="3083" grpId="0"/>
      <p:bldP spid="3086" grpId="0"/>
      <p:bldP spid="3088" grpId="0"/>
      <p:bldP spid="3089" grpId="0"/>
      <p:bldP spid="3090" grpId="0"/>
      <p:bldP spid="3091" grpId="0"/>
      <p:bldP spid="30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p:cNvSpPr>
            <a:spLocks noChangeArrowheads="1"/>
          </p:cNvSpPr>
          <p:nvPr/>
        </p:nvSpPr>
        <p:spPr bwMode="auto">
          <a:xfrm>
            <a:off x="2514052" y="125925"/>
            <a:ext cx="4876800" cy="2209800"/>
          </a:xfrm>
          <a:prstGeom prst="wedgeEllipseCallout">
            <a:avLst>
              <a:gd name="adj1" fmla="val 37500"/>
              <a:gd name="adj2" fmla="val 102514"/>
            </a:avLst>
          </a:prstGeom>
          <a:noFill/>
          <a:ln w="28575">
            <a:solidFill>
              <a:schemeClr val="bg1"/>
            </a:solidFill>
            <a:miter lim="800000"/>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Lst>
        </p:spPr>
        <p:txBody>
          <a:bodyPr wrap="none" anchor="ctr"/>
          <a:lstStyle/>
          <a:p>
            <a:pPr algn="ctr">
              <a:defRPr/>
            </a:pPr>
            <a:endParaRPr lang="en-US" i="1"/>
          </a:p>
        </p:txBody>
      </p:sp>
      <p:sp>
        <p:nvSpPr>
          <p:cNvPr id="22530" name="Text Box 2"/>
          <p:cNvSpPr txBox="1">
            <a:spLocks noChangeArrowheads="1"/>
          </p:cNvSpPr>
          <p:nvPr/>
        </p:nvSpPr>
        <p:spPr bwMode="auto">
          <a:xfrm>
            <a:off x="1042988" y="3860800"/>
            <a:ext cx="6553200" cy="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4800" i="1"/>
              <a:t>Let</a:t>
            </a:r>
            <a:r>
              <a:rPr lang="ja-JP" altLang="en-AU" sz="4800" i="1"/>
              <a:t>’</a:t>
            </a:r>
            <a:r>
              <a:rPr lang="en-AU" altLang="ja-JP" sz="4800" i="1"/>
              <a:t>s talk </a:t>
            </a:r>
            <a:r>
              <a:rPr lang="ja-JP" altLang="en-AU" sz="4800" i="1"/>
              <a:t>‘</a:t>
            </a:r>
            <a:r>
              <a:rPr lang="en-AU" altLang="ja-JP" sz="4800" i="1"/>
              <a:t>pedagogy</a:t>
            </a:r>
            <a:r>
              <a:rPr lang="ja-JP" altLang="en-AU" sz="4800" i="1"/>
              <a:t>’</a:t>
            </a:r>
            <a:endParaRPr lang="en-AU" i="1"/>
          </a:p>
        </p:txBody>
      </p:sp>
      <p:sp>
        <p:nvSpPr>
          <p:cNvPr id="15364" name="Text Box 4"/>
          <p:cNvSpPr txBox="1">
            <a:spLocks noChangeArrowheads="1"/>
          </p:cNvSpPr>
          <p:nvPr/>
        </p:nvSpPr>
        <p:spPr bwMode="auto">
          <a:xfrm>
            <a:off x="3475186" y="1061614"/>
            <a:ext cx="3200400" cy="81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spcBef>
                <a:spcPct val="50000"/>
              </a:spcBef>
            </a:pPr>
            <a:r>
              <a:rPr lang="en-AU" sz="2800" b="0"/>
              <a:t>the art of teaching</a:t>
            </a:r>
            <a:endParaRPr lang="en-AU" b="0"/>
          </a:p>
          <a:p>
            <a:pPr algn="ctr">
              <a:lnSpc>
                <a:spcPct val="60000"/>
              </a:lnSpc>
              <a:spcBef>
                <a:spcPct val="50000"/>
              </a:spcBef>
            </a:pPr>
            <a:r>
              <a:rPr lang="en-AU" sz="2000" b="0"/>
              <a:t>(Qld DET)</a:t>
            </a:r>
            <a:endParaRPr lang="en-AU" i="1"/>
          </a:p>
        </p:txBody>
      </p:sp>
      <p:sp>
        <p:nvSpPr>
          <p:cNvPr id="15365" name="Text Box 5"/>
          <p:cNvSpPr txBox="1">
            <a:spLocks noChangeArrowheads="1"/>
          </p:cNvSpPr>
          <p:nvPr/>
        </p:nvSpPr>
        <p:spPr bwMode="auto">
          <a:xfrm>
            <a:off x="3330232" y="585722"/>
            <a:ext cx="3581400" cy="1303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lnSpc>
                <a:spcPct val="90000"/>
              </a:lnSpc>
              <a:spcBef>
                <a:spcPct val="50000"/>
              </a:spcBef>
            </a:pPr>
            <a:r>
              <a:rPr lang="en-AU" sz="2800" b="0" dirty="0"/>
              <a:t>the quality skills of teaching</a:t>
            </a:r>
          </a:p>
          <a:p>
            <a:pPr algn="ctr">
              <a:lnSpc>
                <a:spcPct val="90000"/>
              </a:lnSpc>
              <a:spcBef>
                <a:spcPct val="50000"/>
              </a:spcBef>
            </a:pPr>
            <a:r>
              <a:rPr lang="en-AU" sz="2000" b="0" dirty="0"/>
              <a:t>(NSW </a:t>
            </a:r>
            <a:r>
              <a:rPr lang="en-AU" sz="2000" b="0" dirty="0" smtClean="0"/>
              <a:t>DEC)</a:t>
            </a:r>
            <a:endParaRPr lang="en-AU" i="1" dirty="0"/>
          </a:p>
        </p:txBody>
      </p:sp>
      <p:sp>
        <p:nvSpPr>
          <p:cNvPr id="15366" name="Text Box 6"/>
          <p:cNvSpPr txBox="1">
            <a:spLocks noChangeArrowheads="1"/>
          </p:cNvSpPr>
          <p:nvPr/>
        </p:nvSpPr>
        <p:spPr bwMode="auto">
          <a:xfrm>
            <a:off x="3474044" y="592506"/>
            <a:ext cx="3200400" cy="125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AU" sz="2800" b="0" dirty="0"/>
              <a:t>activities that impart knowledge</a:t>
            </a:r>
            <a:endParaRPr lang="en-AU" b="0" dirty="0"/>
          </a:p>
          <a:p>
            <a:pPr algn="ctr"/>
            <a:r>
              <a:rPr lang="en-AU" sz="2000" b="0" dirty="0"/>
              <a:t>(University of Tasmania)</a:t>
            </a:r>
            <a:endParaRPr lang="en-AU" i="1" dirty="0"/>
          </a:p>
        </p:txBody>
      </p:sp>
      <p:sp>
        <p:nvSpPr>
          <p:cNvPr id="22534" name="Rectangle 7"/>
          <p:cNvSpPr>
            <a:spLocks noChangeArrowheads="1"/>
          </p:cNvSpPr>
          <p:nvPr/>
        </p:nvSpPr>
        <p:spPr bwMode="auto">
          <a:xfrm>
            <a:off x="7062936" y="1301327"/>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b="0"/>
          </a:p>
        </p:txBody>
      </p:sp>
      <p:pic>
        <p:nvPicPr>
          <p:cNvPr id="22536" name="Picture 11" descr="ProfessorF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400" y="2692400"/>
            <a:ext cx="4165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12"/>
          <p:cNvSpPr txBox="1">
            <a:spLocks noChangeArrowheads="1"/>
          </p:cNvSpPr>
          <p:nvPr/>
        </p:nvSpPr>
        <p:spPr bwMode="auto">
          <a:xfrm>
            <a:off x="2759966" y="624143"/>
            <a:ext cx="4724400" cy="112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b="0" dirty="0"/>
              <a:t>the art or science of teaching; education; instructional methods. </a:t>
            </a:r>
          </a:p>
          <a:p>
            <a:pPr algn="ctr">
              <a:lnSpc>
                <a:spcPct val="50000"/>
              </a:lnSpc>
              <a:spcBef>
                <a:spcPct val="50000"/>
              </a:spcBef>
            </a:pPr>
            <a:r>
              <a:rPr lang="en-AU" sz="2000" b="0" dirty="0"/>
              <a:t>(</a:t>
            </a:r>
            <a:r>
              <a:rPr lang="en-AU" sz="2000" b="0" dirty="0" err="1"/>
              <a:t>Dictionary.com</a:t>
            </a:r>
            <a:r>
              <a:rPr lang="en-AU" sz="2000" b="0" dirty="0"/>
              <a:t>)</a:t>
            </a:r>
            <a:endParaRPr lang="en-AU" b="0" dirty="0"/>
          </a:p>
        </p:txBody>
      </p:sp>
      <p:sp>
        <p:nvSpPr>
          <p:cNvPr id="2" name="TextBox 1"/>
          <p:cNvSpPr txBox="1"/>
          <p:nvPr/>
        </p:nvSpPr>
        <p:spPr>
          <a:xfrm>
            <a:off x="430905" y="592506"/>
            <a:ext cx="5284271" cy="2585323"/>
          </a:xfrm>
          <a:prstGeom prst="rect">
            <a:avLst/>
          </a:prstGeom>
          <a:noFill/>
        </p:spPr>
        <p:txBody>
          <a:bodyPr wrap="square" rtlCol="0">
            <a:spAutoFit/>
          </a:bodyPr>
          <a:lstStyle/>
          <a:p>
            <a:r>
              <a:rPr lang="en-US" dirty="0" smtClean="0"/>
              <a:t>The </a:t>
            </a:r>
            <a:r>
              <a:rPr lang="en-US" dirty="0"/>
              <a:t>word ‘pedagogy’ originated from the Greeks, to mean “child” and “lead”, then put them together to get a literal meaning – “to lead the child”.  </a:t>
            </a:r>
            <a:endParaRPr lang="en-US" dirty="0" smtClean="0"/>
          </a:p>
          <a:p>
            <a:endParaRPr lang="en-US" dirty="0"/>
          </a:p>
          <a:p>
            <a:r>
              <a:rPr lang="en-US" dirty="0" smtClean="0"/>
              <a:t>In </a:t>
            </a:r>
            <a:r>
              <a:rPr lang="en-US" dirty="0"/>
              <a:t>Ancient Greece, a slave (</a:t>
            </a:r>
            <a:r>
              <a:rPr lang="en-US" dirty="0" err="1"/>
              <a:t>paidagogos</a:t>
            </a:r>
            <a:r>
              <a:rPr lang="en-US" dirty="0"/>
              <a:t>) was assigned to a wealthy master’s son, to take him to school, supervise him while in school, and carrying his equipment such as musical instruments.</a:t>
            </a:r>
          </a:p>
        </p:txBody>
      </p:sp>
    </p:spTree>
    <p:extLst>
      <p:ext uri="{BB962C8B-B14F-4D97-AF65-F5344CB8AC3E}">
        <p14:creationId xmlns:p14="http://schemas.microsoft.com/office/powerpoint/2010/main" val="26065535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363"/>
                                        </p:tgtEl>
                                        <p:attrNameLst>
                                          <p:attrName>style.visibility</p:attrName>
                                        </p:attrNameLst>
                                      </p:cBhvr>
                                      <p:to>
                                        <p:strVal val="visible"/>
                                      </p:to>
                                    </p:set>
                                    <p:animEffect transition="in" filter="fade">
                                      <p:cBhvr>
                                        <p:cTn id="15" dur="1000"/>
                                        <p:tgtEl>
                                          <p:spTgt spid="1536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364"/>
                                        </p:tgtEl>
                                        <p:attrNameLst>
                                          <p:attrName>style.visibility</p:attrName>
                                        </p:attrNameLst>
                                      </p:cBhvr>
                                      <p:to>
                                        <p:strVal val="visible"/>
                                      </p:to>
                                    </p:set>
                                    <p:animEffect transition="in" filter="fade">
                                      <p:cBhvr>
                                        <p:cTn id="20" dur="1000"/>
                                        <p:tgtEl>
                                          <p:spTgt spid="153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5"/>
                                        </p:tgtEl>
                                        <p:attrNameLst>
                                          <p:attrName>style.visibility</p:attrName>
                                        </p:attrNameLst>
                                      </p:cBhvr>
                                      <p:to>
                                        <p:strVal val="visible"/>
                                      </p:to>
                                    </p:set>
                                    <p:animEffect transition="in" filter="fade">
                                      <p:cBhvr>
                                        <p:cTn id="25" dur="1000"/>
                                        <p:tgtEl>
                                          <p:spTgt spid="15365"/>
                                        </p:tgtEl>
                                      </p:cBhvr>
                                    </p:animEffect>
                                  </p:childTnLst>
                                </p:cTn>
                              </p:par>
                              <p:par>
                                <p:cTn id="26" presetID="10" presetClass="exit" presetSubtype="0" fill="hold" nodeType="withEffect">
                                  <p:stCondLst>
                                    <p:cond delay="0"/>
                                  </p:stCondLst>
                                  <p:childTnLst>
                                    <p:animEffect transition="out" filter="fade">
                                      <p:cBhvr>
                                        <p:cTn id="27" dur="1000"/>
                                        <p:tgtEl>
                                          <p:spTgt spid="15364"/>
                                        </p:tgtEl>
                                      </p:cBhvr>
                                    </p:animEffect>
                                    <p:set>
                                      <p:cBhvr>
                                        <p:cTn id="28" dur="1" fill="hold">
                                          <p:stCondLst>
                                            <p:cond delay="999"/>
                                          </p:stCondLst>
                                        </p:cTn>
                                        <p:tgtEl>
                                          <p:spTgt spid="1536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fade">
                                      <p:cBhvr>
                                        <p:cTn id="33" dur="1000"/>
                                        <p:tgtEl>
                                          <p:spTgt spid="15366"/>
                                        </p:tgtEl>
                                      </p:cBhvr>
                                    </p:animEffect>
                                  </p:childTnLst>
                                </p:cTn>
                              </p:par>
                              <p:par>
                                <p:cTn id="34" presetID="10" presetClass="exit" presetSubtype="0" fill="hold" nodeType="withEffect">
                                  <p:stCondLst>
                                    <p:cond delay="0"/>
                                  </p:stCondLst>
                                  <p:childTnLst>
                                    <p:animEffect transition="out" filter="fade">
                                      <p:cBhvr>
                                        <p:cTn id="35" dur="1000"/>
                                        <p:tgtEl>
                                          <p:spTgt spid="15365"/>
                                        </p:tgtEl>
                                      </p:cBhvr>
                                    </p:animEffect>
                                    <p:set>
                                      <p:cBhvr>
                                        <p:cTn id="36" dur="1" fill="hold">
                                          <p:stCondLst>
                                            <p:cond delay="999"/>
                                          </p:stCondLst>
                                        </p:cTn>
                                        <p:tgtEl>
                                          <p:spTgt spid="1536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000"/>
                                        <p:tgtEl>
                                          <p:spTgt spid="15366"/>
                                        </p:tgtEl>
                                      </p:cBhvr>
                                    </p:animEffect>
                                    <p:set>
                                      <p:cBhvr>
                                        <p:cTn id="41" dur="1" fill="hold">
                                          <p:stCondLst>
                                            <p:cond delay="999"/>
                                          </p:stCondLst>
                                        </p:cTn>
                                        <p:tgtEl>
                                          <p:spTgt spid="15366"/>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5372"/>
                                        </p:tgtEl>
                                        <p:attrNameLst>
                                          <p:attrName>style.visibility</p:attrName>
                                        </p:attrNameLst>
                                      </p:cBhvr>
                                      <p:to>
                                        <p:strVal val="visible"/>
                                      </p:to>
                                    </p:set>
                                    <p:animEffect transition="in" filter="fade">
                                      <p:cBhvr>
                                        <p:cTn id="44" dur="10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p:bldP spid="15372" grpId="0"/>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xu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1168">
            <a:off x="1010047" y="2694588"/>
            <a:ext cx="3056872" cy="2516188"/>
          </a:xfrm>
          <a:prstGeom prst="rect">
            <a:avLst/>
          </a:prstGeom>
          <a:effectLst>
            <a:outerShdw blurRad="76200" dir="13500000" sy="23000" kx="1200000" algn="br" rotWithShape="0">
              <a:prstClr val="black">
                <a:alpha val="20000"/>
              </a:prstClr>
            </a:outerShdw>
          </a:effectLst>
        </p:spPr>
      </p:pic>
      <p:sp>
        <p:nvSpPr>
          <p:cNvPr id="17410" name="Text Box 2"/>
          <p:cNvSpPr txBox="1">
            <a:spLocks noChangeArrowheads="1"/>
          </p:cNvSpPr>
          <p:nvPr/>
        </p:nvSpPr>
        <p:spPr bwMode="auto">
          <a:xfrm>
            <a:off x="5629275" y="1731963"/>
            <a:ext cx="2514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i="1"/>
              <a:t>Information</a:t>
            </a:r>
          </a:p>
        </p:txBody>
      </p:sp>
      <p:sp>
        <p:nvSpPr>
          <p:cNvPr id="17411" name="Text Box 3"/>
          <p:cNvSpPr txBox="1">
            <a:spLocks noChangeArrowheads="1"/>
          </p:cNvSpPr>
          <p:nvPr/>
        </p:nvSpPr>
        <p:spPr bwMode="auto">
          <a:xfrm>
            <a:off x="5934075" y="3179763"/>
            <a:ext cx="2514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i="1"/>
              <a:t>Philosophy</a:t>
            </a:r>
          </a:p>
        </p:txBody>
      </p:sp>
      <p:sp>
        <p:nvSpPr>
          <p:cNvPr id="17412" name="Text Box 4"/>
          <p:cNvSpPr txBox="1">
            <a:spLocks noChangeArrowheads="1"/>
          </p:cNvSpPr>
          <p:nvPr/>
        </p:nvSpPr>
        <p:spPr bwMode="auto">
          <a:xfrm>
            <a:off x="6162675" y="4703763"/>
            <a:ext cx="2514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i="1"/>
              <a:t>Skills</a:t>
            </a:r>
          </a:p>
        </p:txBody>
      </p:sp>
      <p:sp>
        <p:nvSpPr>
          <p:cNvPr id="17413" name="Text Box 5"/>
          <p:cNvSpPr txBox="1">
            <a:spLocks noChangeArrowheads="1"/>
          </p:cNvSpPr>
          <p:nvPr/>
        </p:nvSpPr>
        <p:spPr bwMode="auto">
          <a:xfrm>
            <a:off x="5248275" y="5999163"/>
            <a:ext cx="2514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i="1"/>
              <a:t>Personality</a:t>
            </a:r>
          </a:p>
        </p:txBody>
      </p:sp>
      <p:sp>
        <p:nvSpPr>
          <p:cNvPr id="17414" name="AutoShape 6"/>
          <p:cNvSpPr>
            <a:spLocks noChangeArrowheads="1"/>
          </p:cNvSpPr>
          <p:nvPr/>
        </p:nvSpPr>
        <p:spPr bwMode="auto">
          <a:xfrm rot="8777310">
            <a:off x="4105275" y="2341563"/>
            <a:ext cx="1524000" cy="457200"/>
          </a:xfrm>
          <a:prstGeom prst="notchedRightArrow">
            <a:avLst>
              <a:gd name="adj1" fmla="val 50000"/>
              <a:gd name="adj2" fmla="val 83333"/>
            </a:avLst>
          </a:prstGeom>
          <a:solidFill>
            <a:srgbClr val="FF0000"/>
          </a:solidFill>
          <a:ln w="9525">
            <a:solidFill>
              <a:schemeClr val="tx1"/>
            </a:solidFill>
            <a:miter lim="800000"/>
            <a:headEnd/>
            <a:tailEnd/>
          </a:ln>
        </p:spPr>
        <p:txBody>
          <a:bodyPr wrap="none" anchor="ctr"/>
          <a:lstStyle/>
          <a:p>
            <a:endParaRPr lang="en-US"/>
          </a:p>
        </p:txBody>
      </p:sp>
      <p:sp>
        <p:nvSpPr>
          <p:cNvPr id="17415" name="AutoShape 7"/>
          <p:cNvSpPr>
            <a:spLocks noChangeArrowheads="1"/>
          </p:cNvSpPr>
          <p:nvPr/>
        </p:nvSpPr>
        <p:spPr bwMode="auto">
          <a:xfrm rot="9433536">
            <a:off x="4333875" y="3408363"/>
            <a:ext cx="1524000" cy="457200"/>
          </a:xfrm>
          <a:prstGeom prst="notchedRightArrow">
            <a:avLst>
              <a:gd name="adj1" fmla="val 50000"/>
              <a:gd name="adj2" fmla="val 83333"/>
            </a:avLst>
          </a:prstGeom>
          <a:solidFill>
            <a:srgbClr val="FF0000"/>
          </a:solidFill>
          <a:ln w="9525">
            <a:solidFill>
              <a:schemeClr val="tx1"/>
            </a:solidFill>
            <a:miter lim="800000"/>
            <a:headEnd/>
            <a:tailEnd/>
          </a:ln>
        </p:spPr>
        <p:txBody>
          <a:bodyPr wrap="none" anchor="ctr"/>
          <a:lstStyle/>
          <a:p>
            <a:endParaRPr lang="en-US"/>
          </a:p>
        </p:txBody>
      </p:sp>
      <p:sp>
        <p:nvSpPr>
          <p:cNvPr id="17416" name="AutoShape 8"/>
          <p:cNvSpPr>
            <a:spLocks noChangeArrowheads="1"/>
          </p:cNvSpPr>
          <p:nvPr/>
        </p:nvSpPr>
        <p:spPr bwMode="auto">
          <a:xfrm rot="-9984846">
            <a:off x="4486275" y="4551363"/>
            <a:ext cx="1524000" cy="457200"/>
          </a:xfrm>
          <a:prstGeom prst="notchedRightArrow">
            <a:avLst>
              <a:gd name="adj1" fmla="val 50000"/>
              <a:gd name="adj2" fmla="val 83333"/>
            </a:avLst>
          </a:prstGeom>
          <a:solidFill>
            <a:srgbClr val="FF0000"/>
          </a:solidFill>
          <a:ln w="9525">
            <a:solidFill>
              <a:schemeClr val="tx1"/>
            </a:solidFill>
            <a:miter lim="800000"/>
            <a:headEnd/>
            <a:tailEnd/>
          </a:ln>
        </p:spPr>
        <p:txBody>
          <a:bodyPr wrap="none" anchor="ctr"/>
          <a:lstStyle/>
          <a:p>
            <a:endParaRPr lang="en-US"/>
          </a:p>
        </p:txBody>
      </p:sp>
      <p:sp>
        <p:nvSpPr>
          <p:cNvPr id="17417" name="AutoShape 9"/>
          <p:cNvSpPr>
            <a:spLocks noChangeArrowheads="1"/>
          </p:cNvSpPr>
          <p:nvPr/>
        </p:nvSpPr>
        <p:spPr bwMode="auto">
          <a:xfrm rot="-9220254">
            <a:off x="3724275" y="5465763"/>
            <a:ext cx="1524000" cy="457200"/>
          </a:xfrm>
          <a:prstGeom prst="notchedRightArrow">
            <a:avLst>
              <a:gd name="adj1" fmla="val 50000"/>
              <a:gd name="adj2" fmla="val 83333"/>
            </a:avLst>
          </a:prstGeom>
          <a:solidFill>
            <a:srgbClr val="FF0000"/>
          </a:solidFill>
          <a:ln w="9525">
            <a:solidFill>
              <a:schemeClr val="tx1"/>
            </a:solidFill>
            <a:miter lim="800000"/>
            <a:headEnd/>
            <a:tailEnd/>
          </a:ln>
        </p:spPr>
        <p:txBody>
          <a:bodyPr wrap="none" anchor="ctr"/>
          <a:lstStyle/>
          <a:p>
            <a:endParaRPr lang="en-US"/>
          </a:p>
        </p:txBody>
      </p:sp>
      <p:sp>
        <p:nvSpPr>
          <p:cNvPr id="17418" name="Text Box 10"/>
          <p:cNvSpPr txBox="1">
            <a:spLocks noChangeArrowheads="1"/>
          </p:cNvSpPr>
          <p:nvPr/>
        </p:nvSpPr>
        <p:spPr bwMode="auto">
          <a:xfrm>
            <a:off x="380999" y="304800"/>
            <a:ext cx="7953375" cy="769441"/>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defRPr/>
            </a:pPr>
            <a:r>
              <a:rPr lang="en-AU" sz="4400" dirty="0">
                <a:effectLst>
                  <a:outerShdw blurRad="60007" dist="200025" dir="15000000" sy="30000" kx="-1800000" algn="bl" rotWithShape="0">
                    <a:prstClr val="black">
                      <a:alpha val="32000"/>
                    </a:prstClr>
                  </a:outerShdw>
                </a:effectLst>
              </a:rPr>
              <a:t>PEDAGOGY</a:t>
            </a:r>
            <a:r>
              <a:rPr lang="en-AU" sz="4400" i="1" dirty="0">
                <a:effectLst>
                  <a:outerShdw blurRad="60007" dist="200025" dir="15000000" sy="30000" kx="-1800000" algn="bl" rotWithShape="0">
                    <a:prstClr val="black">
                      <a:alpha val="32000"/>
                    </a:prstClr>
                  </a:outerShdw>
                </a:effectLst>
              </a:rPr>
              <a:t> - getting the right mix</a:t>
            </a:r>
          </a:p>
        </p:txBody>
      </p:sp>
      <p:sp>
        <p:nvSpPr>
          <p:cNvPr id="17419" name="Text Box 11"/>
          <p:cNvSpPr txBox="1">
            <a:spLocks noChangeArrowheads="1"/>
          </p:cNvSpPr>
          <p:nvPr/>
        </p:nvSpPr>
        <p:spPr bwMode="auto">
          <a:xfrm>
            <a:off x="4346575" y="1219200"/>
            <a:ext cx="5410200"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6600" i="1" dirty="0"/>
              <a:t>Information</a:t>
            </a:r>
          </a:p>
        </p:txBody>
      </p:sp>
      <p:sp>
        <p:nvSpPr>
          <p:cNvPr id="17420" name="Text Box 12"/>
          <p:cNvSpPr txBox="1">
            <a:spLocks noChangeArrowheads="1"/>
          </p:cNvSpPr>
          <p:nvPr/>
        </p:nvSpPr>
        <p:spPr bwMode="auto">
          <a:xfrm>
            <a:off x="5934075" y="3027363"/>
            <a:ext cx="27432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3600" i="1"/>
              <a:t>Philosophy</a:t>
            </a:r>
          </a:p>
        </p:txBody>
      </p:sp>
      <p:sp>
        <p:nvSpPr>
          <p:cNvPr id="17421" name="Text Box 13"/>
          <p:cNvSpPr txBox="1">
            <a:spLocks noChangeArrowheads="1"/>
          </p:cNvSpPr>
          <p:nvPr/>
        </p:nvSpPr>
        <p:spPr bwMode="auto">
          <a:xfrm>
            <a:off x="6162675" y="4779963"/>
            <a:ext cx="2514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1600" i="1"/>
              <a:t>Skills</a:t>
            </a:r>
          </a:p>
        </p:txBody>
      </p:sp>
      <p:sp>
        <p:nvSpPr>
          <p:cNvPr id="17422" name="Text Box 14"/>
          <p:cNvSpPr txBox="1">
            <a:spLocks noChangeArrowheads="1"/>
          </p:cNvSpPr>
          <p:nvPr/>
        </p:nvSpPr>
        <p:spPr bwMode="auto">
          <a:xfrm>
            <a:off x="5248275" y="6075363"/>
            <a:ext cx="2514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1600" i="1"/>
              <a:t>Personality</a:t>
            </a:r>
          </a:p>
        </p:txBody>
      </p:sp>
      <p:sp>
        <p:nvSpPr>
          <p:cNvPr id="17423" name="Text Box 15"/>
          <p:cNvSpPr txBox="1">
            <a:spLocks noChangeArrowheads="1"/>
          </p:cNvSpPr>
          <p:nvPr/>
        </p:nvSpPr>
        <p:spPr bwMode="auto">
          <a:xfrm>
            <a:off x="5629275" y="1808163"/>
            <a:ext cx="25908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1600" i="1"/>
              <a:t>Information</a:t>
            </a:r>
          </a:p>
        </p:txBody>
      </p:sp>
      <p:sp>
        <p:nvSpPr>
          <p:cNvPr id="17424" name="Text Box 16"/>
          <p:cNvSpPr txBox="1">
            <a:spLocks noChangeArrowheads="1"/>
          </p:cNvSpPr>
          <p:nvPr/>
        </p:nvSpPr>
        <p:spPr bwMode="auto">
          <a:xfrm>
            <a:off x="5946775" y="3281363"/>
            <a:ext cx="27432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1400" i="1"/>
              <a:t>Philosophy</a:t>
            </a:r>
          </a:p>
        </p:txBody>
      </p:sp>
      <p:sp>
        <p:nvSpPr>
          <p:cNvPr id="17425" name="Text Box 17"/>
          <p:cNvSpPr txBox="1">
            <a:spLocks noChangeArrowheads="1"/>
          </p:cNvSpPr>
          <p:nvPr/>
        </p:nvSpPr>
        <p:spPr bwMode="auto">
          <a:xfrm>
            <a:off x="6086475" y="4535488"/>
            <a:ext cx="2514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4000" i="1"/>
              <a:t>Skills</a:t>
            </a:r>
          </a:p>
        </p:txBody>
      </p:sp>
      <p:sp>
        <p:nvSpPr>
          <p:cNvPr id="17426" name="Text Box 18"/>
          <p:cNvSpPr txBox="1">
            <a:spLocks noChangeArrowheads="1"/>
          </p:cNvSpPr>
          <p:nvPr/>
        </p:nvSpPr>
        <p:spPr bwMode="auto">
          <a:xfrm>
            <a:off x="5248275" y="5897563"/>
            <a:ext cx="251460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3200" i="1"/>
              <a:t>Personality</a:t>
            </a:r>
          </a:p>
        </p:txBody>
      </p:sp>
      <p:sp>
        <p:nvSpPr>
          <p:cNvPr id="17427" name="Text Box 19"/>
          <p:cNvSpPr txBox="1">
            <a:spLocks noChangeArrowheads="1"/>
          </p:cNvSpPr>
          <p:nvPr/>
        </p:nvSpPr>
        <p:spPr bwMode="auto">
          <a:xfrm>
            <a:off x="373918" y="1371421"/>
            <a:ext cx="2667000" cy="1200329"/>
          </a:xfrm>
          <a:prstGeom prst="rect">
            <a:avLst/>
          </a:prstGeom>
          <a:noFill/>
          <a:ln>
            <a:noFill/>
          </a:ln>
          <a:effectLst>
            <a:outerShdw blurRad="63500" dist="38099" dir="2700000" algn="ctr" rotWithShape="0">
              <a:srgbClr val="408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AU" sz="3600" i="1" dirty="0" smtClean="0">
                <a:solidFill>
                  <a:srgbClr val="80FF00"/>
                </a:solidFill>
              </a:rPr>
              <a:t>TEACHERPRACTICE</a:t>
            </a:r>
            <a:endParaRPr lang="en-AU" sz="3600" i="1" dirty="0">
              <a:solidFill>
                <a:srgbClr val="80FF00"/>
              </a:solidFill>
            </a:endParaRPr>
          </a:p>
        </p:txBody>
      </p:sp>
      <p:sp>
        <p:nvSpPr>
          <p:cNvPr id="17428" name="Text Box 20"/>
          <p:cNvSpPr txBox="1">
            <a:spLocks noChangeArrowheads="1"/>
          </p:cNvSpPr>
          <p:nvPr/>
        </p:nvSpPr>
        <p:spPr bwMode="auto">
          <a:xfrm>
            <a:off x="373918" y="1364754"/>
            <a:ext cx="2547082" cy="1200329"/>
          </a:xfrm>
          <a:prstGeom prst="rect">
            <a:avLst/>
          </a:prstGeom>
          <a:noFill/>
          <a:ln>
            <a:noFill/>
          </a:ln>
          <a:effectLst>
            <a:outerShdw blurRad="63500" dist="38099" dir="2700000" algn="ctr" rotWithShape="0">
              <a:srgbClr val="408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AU" sz="3600" i="1" dirty="0" smtClean="0">
                <a:solidFill>
                  <a:srgbClr val="80FF00"/>
                </a:solidFill>
              </a:rPr>
              <a:t>TEACHERTRAINING</a:t>
            </a:r>
            <a:endParaRPr lang="en-AU" sz="3600" i="1" dirty="0">
              <a:solidFill>
                <a:srgbClr val="80FF00"/>
              </a:solidFill>
            </a:endParaRPr>
          </a:p>
        </p:txBody>
      </p:sp>
      <p:sp>
        <p:nvSpPr>
          <p:cNvPr id="24597" name="Rectangle 22"/>
          <p:cNvSpPr>
            <a:spLocks noGrp="1" noChangeArrowheads="1"/>
          </p:cNvSpPr>
          <p:nvPr>
            <p:ph type="title" idx="4294967295"/>
          </p:nvPr>
        </p:nvSpPr>
        <p:spPr>
          <a:xfrm>
            <a:off x="8153400" y="0"/>
            <a:ext cx="990600" cy="304800"/>
          </a:xfrm>
        </p:spPr>
        <p:txBody>
          <a:bodyPr/>
          <a:lstStyle/>
          <a:p>
            <a:pPr eaLnBrk="1" hangingPunct="1"/>
            <a:r>
              <a:rPr lang="en-AU" sz="900" dirty="0">
                <a:solidFill>
                  <a:schemeClr val="bg1"/>
                </a:solidFill>
                <a:latin typeface="Arial" charset="0"/>
                <a:ea typeface="ＭＳ Ｐゴシック" charset="0"/>
                <a:cs typeface="ＭＳ Ｐゴシック" charset="0"/>
              </a:rPr>
              <a:t>Palate</a:t>
            </a:r>
            <a:endParaRPr lang="en-AU" dirty="0">
              <a:latin typeface="Arial" charset="0"/>
              <a:ea typeface="ＭＳ Ｐゴシック" charset="0"/>
              <a:cs typeface="ＭＳ Ｐゴシック" charset="0"/>
            </a:endParaRPr>
          </a:p>
        </p:txBody>
      </p:sp>
      <p:pic>
        <p:nvPicPr>
          <p:cNvPr id="3" name="sunflowers.png" descr="/Users/CSC/Desktop/sunflowers.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rot="19839337">
            <a:off x="981728" y="2687269"/>
            <a:ext cx="3075502" cy="2529955"/>
          </a:xfrm>
          <a:prstGeom prst="rect">
            <a:avLst/>
          </a:prstGeom>
        </p:spPr>
      </p:pic>
    </p:spTree>
    <p:extLst>
      <p:ext uri="{BB962C8B-B14F-4D97-AF65-F5344CB8AC3E}">
        <p14:creationId xmlns:p14="http://schemas.microsoft.com/office/powerpoint/2010/main" val="5642079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1000"/>
                                        <p:tgtEl>
                                          <p:spTgt spid="174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fade">
                                      <p:cBhvr>
                                        <p:cTn id="15" dur="1000"/>
                                        <p:tgtEl>
                                          <p:spTgt spid="174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fade">
                                      <p:cBhvr>
                                        <p:cTn id="18" dur="1000"/>
                                        <p:tgtEl>
                                          <p:spTgt spid="174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5"/>
                                        </p:tgtEl>
                                        <p:attrNameLst>
                                          <p:attrName>style.visibility</p:attrName>
                                        </p:attrNameLst>
                                      </p:cBhvr>
                                      <p:to>
                                        <p:strVal val="visible"/>
                                      </p:to>
                                    </p:set>
                                    <p:animEffect transition="in" filter="fade">
                                      <p:cBhvr>
                                        <p:cTn id="21" dur="1000"/>
                                        <p:tgtEl>
                                          <p:spTgt spid="174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412"/>
                                        </p:tgtEl>
                                        <p:attrNameLst>
                                          <p:attrName>style.visibility</p:attrName>
                                        </p:attrNameLst>
                                      </p:cBhvr>
                                      <p:to>
                                        <p:strVal val="visible"/>
                                      </p:to>
                                    </p:set>
                                    <p:animEffect transition="in" filter="fade">
                                      <p:cBhvr>
                                        <p:cTn id="24" dur="1000"/>
                                        <p:tgtEl>
                                          <p:spTgt spid="174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416"/>
                                        </p:tgtEl>
                                        <p:attrNameLst>
                                          <p:attrName>style.visibility</p:attrName>
                                        </p:attrNameLst>
                                      </p:cBhvr>
                                      <p:to>
                                        <p:strVal val="visible"/>
                                      </p:to>
                                    </p:set>
                                    <p:animEffect transition="in" filter="fade">
                                      <p:cBhvr>
                                        <p:cTn id="27" dur="1000"/>
                                        <p:tgtEl>
                                          <p:spTgt spid="174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413"/>
                                        </p:tgtEl>
                                        <p:attrNameLst>
                                          <p:attrName>style.visibility</p:attrName>
                                        </p:attrNameLst>
                                      </p:cBhvr>
                                      <p:to>
                                        <p:strVal val="visible"/>
                                      </p:to>
                                    </p:set>
                                    <p:animEffect transition="in" filter="fade">
                                      <p:cBhvr>
                                        <p:cTn id="30" dur="1000"/>
                                        <p:tgtEl>
                                          <p:spTgt spid="174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fade">
                                      <p:cBhvr>
                                        <p:cTn id="33" dur="1000"/>
                                        <p:tgtEl>
                                          <p:spTgt spid="1741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7411"/>
                                        </p:tgtEl>
                                      </p:cBhvr>
                                    </p:animEffect>
                                    <p:set>
                                      <p:cBhvr>
                                        <p:cTn id="38" dur="1" fill="hold">
                                          <p:stCondLst>
                                            <p:cond delay="999"/>
                                          </p:stCondLst>
                                        </p:cTn>
                                        <p:tgtEl>
                                          <p:spTgt spid="17411"/>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17410"/>
                                        </p:tgtEl>
                                      </p:cBhvr>
                                    </p:animEffect>
                                    <p:set>
                                      <p:cBhvr>
                                        <p:cTn id="41" dur="1" fill="hold">
                                          <p:stCondLst>
                                            <p:cond delay="999"/>
                                          </p:stCondLst>
                                        </p:cTn>
                                        <p:tgtEl>
                                          <p:spTgt spid="174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17412"/>
                                        </p:tgtEl>
                                      </p:cBhvr>
                                    </p:animEffect>
                                    <p:set>
                                      <p:cBhvr>
                                        <p:cTn id="44" dur="1" fill="hold">
                                          <p:stCondLst>
                                            <p:cond delay="999"/>
                                          </p:stCondLst>
                                        </p:cTn>
                                        <p:tgtEl>
                                          <p:spTgt spid="1741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1000"/>
                                        <p:tgtEl>
                                          <p:spTgt spid="17413"/>
                                        </p:tgtEl>
                                      </p:cBhvr>
                                    </p:animEffect>
                                    <p:set>
                                      <p:cBhvr>
                                        <p:cTn id="47" dur="1" fill="hold">
                                          <p:stCondLst>
                                            <p:cond delay="999"/>
                                          </p:stCondLst>
                                        </p:cTn>
                                        <p:tgtEl>
                                          <p:spTgt spid="17413"/>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7428"/>
                                        </p:tgtEl>
                                        <p:attrNameLst>
                                          <p:attrName>style.visibility</p:attrName>
                                        </p:attrNameLst>
                                      </p:cBhvr>
                                      <p:to>
                                        <p:strVal val="visible"/>
                                      </p:to>
                                    </p:set>
                                    <p:animEffect transition="in" filter="fade">
                                      <p:cBhvr>
                                        <p:cTn id="50" dur="1000"/>
                                        <p:tgtEl>
                                          <p:spTgt spid="17428"/>
                                        </p:tgtEl>
                                      </p:cBhvr>
                                    </p:animEffect>
                                  </p:childTnLst>
                                </p:cTn>
                              </p:par>
                              <p:par>
                                <p:cTn id="51" presetID="10" presetClass="entr" presetSubtype="0" fill="hold"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422"/>
                                        </p:tgtEl>
                                        <p:attrNameLst>
                                          <p:attrName>style.visibility</p:attrName>
                                        </p:attrNameLst>
                                      </p:cBhvr>
                                      <p:to>
                                        <p:strVal val="visible"/>
                                      </p:to>
                                    </p:set>
                                    <p:animEffect transition="in" filter="fade">
                                      <p:cBhvr>
                                        <p:cTn id="56" dur="1000"/>
                                        <p:tgtEl>
                                          <p:spTgt spid="174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420"/>
                                        </p:tgtEl>
                                        <p:attrNameLst>
                                          <p:attrName>style.visibility</p:attrName>
                                        </p:attrNameLst>
                                      </p:cBhvr>
                                      <p:to>
                                        <p:strVal val="visible"/>
                                      </p:to>
                                    </p:set>
                                    <p:animEffect transition="in" filter="fade">
                                      <p:cBhvr>
                                        <p:cTn id="59" dur="1000"/>
                                        <p:tgtEl>
                                          <p:spTgt spid="174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421"/>
                                        </p:tgtEl>
                                        <p:attrNameLst>
                                          <p:attrName>style.visibility</p:attrName>
                                        </p:attrNameLst>
                                      </p:cBhvr>
                                      <p:to>
                                        <p:strVal val="visible"/>
                                      </p:to>
                                    </p:set>
                                    <p:animEffect transition="in" filter="fade">
                                      <p:cBhvr>
                                        <p:cTn id="62" dur="1000"/>
                                        <p:tgtEl>
                                          <p:spTgt spid="174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419"/>
                                        </p:tgtEl>
                                        <p:attrNameLst>
                                          <p:attrName>style.visibility</p:attrName>
                                        </p:attrNameLst>
                                      </p:cBhvr>
                                      <p:to>
                                        <p:strVal val="visible"/>
                                      </p:to>
                                    </p:set>
                                    <p:animEffect transition="in" filter="fade">
                                      <p:cBhvr>
                                        <p:cTn id="65" dur="1000"/>
                                        <p:tgtEl>
                                          <p:spTgt spid="1741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1" nodeType="clickEffect">
                                  <p:stCondLst>
                                    <p:cond delay="0"/>
                                  </p:stCondLst>
                                  <p:childTnLst>
                                    <p:animEffect transition="out" filter="fade">
                                      <p:cBhvr>
                                        <p:cTn id="69" dur="1000"/>
                                        <p:tgtEl>
                                          <p:spTgt spid="17422"/>
                                        </p:tgtEl>
                                      </p:cBhvr>
                                    </p:animEffect>
                                    <p:set>
                                      <p:cBhvr>
                                        <p:cTn id="70" dur="1" fill="hold">
                                          <p:stCondLst>
                                            <p:cond delay="999"/>
                                          </p:stCondLst>
                                        </p:cTn>
                                        <p:tgtEl>
                                          <p:spTgt spid="1742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1000"/>
                                        <p:tgtEl>
                                          <p:spTgt spid="17420"/>
                                        </p:tgtEl>
                                      </p:cBhvr>
                                    </p:animEffect>
                                    <p:set>
                                      <p:cBhvr>
                                        <p:cTn id="73" dur="1" fill="hold">
                                          <p:stCondLst>
                                            <p:cond delay="999"/>
                                          </p:stCondLst>
                                        </p:cTn>
                                        <p:tgtEl>
                                          <p:spTgt spid="17420"/>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1000"/>
                                        <p:tgtEl>
                                          <p:spTgt spid="17421"/>
                                        </p:tgtEl>
                                      </p:cBhvr>
                                    </p:animEffect>
                                    <p:set>
                                      <p:cBhvr>
                                        <p:cTn id="76" dur="1" fill="hold">
                                          <p:stCondLst>
                                            <p:cond delay="999"/>
                                          </p:stCondLst>
                                        </p:cTn>
                                        <p:tgtEl>
                                          <p:spTgt spid="17421"/>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1000"/>
                                        <p:tgtEl>
                                          <p:spTgt spid="17419"/>
                                        </p:tgtEl>
                                      </p:cBhvr>
                                    </p:animEffect>
                                    <p:set>
                                      <p:cBhvr>
                                        <p:cTn id="79" dur="1" fill="hold">
                                          <p:stCondLst>
                                            <p:cond delay="999"/>
                                          </p:stCondLst>
                                        </p:cTn>
                                        <p:tgtEl>
                                          <p:spTgt spid="17419"/>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7423"/>
                                        </p:tgtEl>
                                        <p:attrNameLst>
                                          <p:attrName>style.visibility</p:attrName>
                                        </p:attrNameLst>
                                      </p:cBhvr>
                                      <p:to>
                                        <p:strVal val="visible"/>
                                      </p:to>
                                    </p:set>
                                    <p:animEffect transition="in" filter="fade">
                                      <p:cBhvr>
                                        <p:cTn id="82" dur="1000"/>
                                        <p:tgtEl>
                                          <p:spTgt spid="17423"/>
                                        </p:tgtEl>
                                      </p:cBhvr>
                                    </p:animEffect>
                                  </p:childTnLst>
                                </p:cTn>
                              </p:par>
                              <p:par>
                                <p:cTn id="83" presetID="10" presetClass="exit" presetSubtype="0" fill="hold" grpId="1" nodeType="withEffect">
                                  <p:stCondLst>
                                    <p:cond delay="0"/>
                                  </p:stCondLst>
                                  <p:childTnLst>
                                    <p:animEffect transition="out" filter="fade">
                                      <p:cBhvr>
                                        <p:cTn id="84" dur="1000"/>
                                        <p:tgtEl>
                                          <p:spTgt spid="17428"/>
                                        </p:tgtEl>
                                      </p:cBhvr>
                                    </p:animEffect>
                                    <p:set>
                                      <p:cBhvr>
                                        <p:cTn id="85" dur="1" fill="hold">
                                          <p:stCondLst>
                                            <p:cond delay="999"/>
                                          </p:stCondLst>
                                        </p:cTn>
                                        <p:tgtEl>
                                          <p:spTgt spid="17428"/>
                                        </p:tgtEl>
                                        <p:attrNameLst>
                                          <p:attrName>style.visibility</p:attrName>
                                        </p:attrNameLst>
                                      </p:cBhvr>
                                      <p:to>
                                        <p:strVal val="hidden"/>
                                      </p:to>
                                    </p:set>
                                  </p:childTnLst>
                                </p:cTn>
                              </p:par>
                              <p:par>
                                <p:cTn id="86" presetID="10" presetClass="entr" presetSubtype="0" fill="hold" grpId="0" nodeType="withEffect">
                                  <p:stCondLst>
                                    <p:cond delay="0"/>
                                  </p:stCondLst>
                                  <p:childTnLst>
                                    <p:set>
                                      <p:cBhvr>
                                        <p:cTn id="87" dur="1" fill="hold">
                                          <p:stCondLst>
                                            <p:cond delay="0"/>
                                          </p:stCondLst>
                                        </p:cTn>
                                        <p:tgtEl>
                                          <p:spTgt spid="17427"/>
                                        </p:tgtEl>
                                        <p:attrNameLst>
                                          <p:attrName>style.visibility</p:attrName>
                                        </p:attrNameLst>
                                      </p:cBhvr>
                                      <p:to>
                                        <p:strVal val="visible"/>
                                      </p:to>
                                    </p:set>
                                    <p:animEffect transition="in" filter="fade">
                                      <p:cBhvr>
                                        <p:cTn id="88" dur="1000"/>
                                        <p:tgtEl>
                                          <p:spTgt spid="17427"/>
                                        </p:tgtEl>
                                      </p:cBhvr>
                                    </p:animEffect>
                                  </p:childTnLst>
                                </p:cTn>
                              </p:par>
                              <p:par>
                                <p:cTn id="89" presetID="10" presetClass="entr" presetSubtype="0" fill="hold" nodeType="with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7424"/>
                                        </p:tgtEl>
                                        <p:attrNameLst>
                                          <p:attrName>style.visibility</p:attrName>
                                        </p:attrNameLst>
                                      </p:cBhvr>
                                      <p:to>
                                        <p:strVal val="visible"/>
                                      </p:to>
                                    </p:set>
                                    <p:animEffect transition="in" filter="fade">
                                      <p:cBhvr>
                                        <p:cTn id="94" dur="1000"/>
                                        <p:tgtEl>
                                          <p:spTgt spid="1742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7425"/>
                                        </p:tgtEl>
                                        <p:attrNameLst>
                                          <p:attrName>style.visibility</p:attrName>
                                        </p:attrNameLst>
                                      </p:cBhvr>
                                      <p:to>
                                        <p:strVal val="visible"/>
                                      </p:to>
                                    </p:set>
                                    <p:animEffect transition="in" filter="fade">
                                      <p:cBhvr>
                                        <p:cTn id="97" dur="1000"/>
                                        <p:tgtEl>
                                          <p:spTgt spid="1742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7426"/>
                                        </p:tgtEl>
                                        <p:attrNameLst>
                                          <p:attrName>style.visibility</p:attrName>
                                        </p:attrNameLst>
                                      </p:cBhvr>
                                      <p:to>
                                        <p:strVal val="visible"/>
                                      </p:to>
                                    </p:set>
                                    <p:animEffect transition="in" filter="fade">
                                      <p:cBhvr>
                                        <p:cTn id="100" dur="1000"/>
                                        <p:tgtEl>
                                          <p:spTgt spid="1742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grpId="1" nodeType="clickEffect">
                                  <p:stCondLst>
                                    <p:cond delay="0"/>
                                  </p:stCondLst>
                                  <p:childTnLst>
                                    <p:animEffect transition="out" filter="fade">
                                      <p:cBhvr>
                                        <p:cTn id="104" dur="1000"/>
                                        <p:tgtEl>
                                          <p:spTgt spid="17423"/>
                                        </p:tgtEl>
                                      </p:cBhvr>
                                    </p:animEffect>
                                    <p:set>
                                      <p:cBhvr>
                                        <p:cTn id="105" dur="1" fill="hold">
                                          <p:stCondLst>
                                            <p:cond delay="999"/>
                                          </p:stCondLst>
                                        </p:cTn>
                                        <p:tgtEl>
                                          <p:spTgt spid="17423"/>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1000"/>
                                        <p:tgtEl>
                                          <p:spTgt spid="17424"/>
                                        </p:tgtEl>
                                      </p:cBhvr>
                                    </p:animEffect>
                                    <p:set>
                                      <p:cBhvr>
                                        <p:cTn id="108" dur="1" fill="hold">
                                          <p:stCondLst>
                                            <p:cond delay="999"/>
                                          </p:stCondLst>
                                        </p:cTn>
                                        <p:tgtEl>
                                          <p:spTgt spid="1742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1000"/>
                                        <p:tgtEl>
                                          <p:spTgt spid="17425"/>
                                        </p:tgtEl>
                                      </p:cBhvr>
                                    </p:animEffect>
                                    <p:set>
                                      <p:cBhvr>
                                        <p:cTn id="111" dur="1" fill="hold">
                                          <p:stCondLst>
                                            <p:cond delay="999"/>
                                          </p:stCondLst>
                                        </p:cTn>
                                        <p:tgtEl>
                                          <p:spTgt spid="17425"/>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1000"/>
                                        <p:tgtEl>
                                          <p:spTgt spid="17426"/>
                                        </p:tgtEl>
                                      </p:cBhvr>
                                    </p:animEffect>
                                    <p:set>
                                      <p:cBhvr>
                                        <p:cTn id="114" dur="1" fill="hold">
                                          <p:stCondLst>
                                            <p:cond delay="999"/>
                                          </p:stCondLst>
                                        </p:cTn>
                                        <p:tgtEl>
                                          <p:spTgt spid="17426"/>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1000"/>
                                        <p:tgtEl>
                                          <p:spTgt spid="17427"/>
                                        </p:tgtEl>
                                      </p:cBhvr>
                                    </p:animEffect>
                                    <p:set>
                                      <p:cBhvr>
                                        <p:cTn id="117" dur="1" fill="hold">
                                          <p:stCondLst>
                                            <p:cond delay="999"/>
                                          </p:stCondLst>
                                        </p:cTn>
                                        <p:tgtEl>
                                          <p:spTgt spid="17427"/>
                                        </p:tgtEl>
                                        <p:attrNameLst>
                                          <p:attrName>style.visibility</p:attrName>
                                        </p:attrNameLst>
                                      </p:cBhvr>
                                      <p:to>
                                        <p:strVal val="hidden"/>
                                      </p:to>
                                    </p:set>
                                  </p:childTnLst>
                                </p:cTn>
                              </p:par>
                              <p:par>
                                <p:cTn id="118" presetID="10" presetClass="entr" presetSubtype="0" fill="hold" grpId="2" nodeType="withEffect">
                                  <p:stCondLst>
                                    <p:cond delay="0"/>
                                  </p:stCondLst>
                                  <p:childTnLst>
                                    <p:set>
                                      <p:cBhvr>
                                        <p:cTn id="119" dur="1" fill="hold">
                                          <p:stCondLst>
                                            <p:cond delay="0"/>
                                          </p:stCondLst>
                                        </p:cTn>
                                        <p:tgtEl>
                                          <p:spTgt spid="17411"/>
                                        </p:tgtEl>
                                        <p:attrNameLst>
                                          <p:attrName>style.visibility</p:attrName>
                                        </p:attrNameLst>
                                      </p:cBhvr>
                                      <p:to>
                                        <p:strVal val="visible"/>
                                      </p:to>
                                    </p:set>
                                    <p:animEffect transition="in" filter="fade">
                                      <p:cBhvr>
                                        <p:cTn id="120" dur="1000"/>
                                        <p:tgtEl>
                                          <p:spTgt spid="17411"/>
                                        </p:tgtEl>
                                      </p:cBhvr>
                                    </p:animEffect>
                                  </p:childTnLst>
                                </p:cTn>
                              </p:par>
                              <p:par>
                                <p:cTn id="121" presetID="10" presetClass="entr" presetSubtype="0" fill="hold" grpId="2" nodeType="withEffect">
                                  <p:stCondLst>
                                    <p:cond delay="0"/>
                                  </p:stCondLst>
                                  <p:childTnLst>
                                    <p:set>
                                      <p:cBhvr>
                                        <p:cTn id="122" dur="1" fill="hold">
                                          <p:stCondLst>
                                            <p:cond delay="0"/>
                                          </p:stCondLst>
                                        </p:cTn>
                                        <p:tgtEl>
                                          <p:spTgt spid="17410"/>
                                        </p:tgtEl>
                                        <p:attrNameLst>
                                          <p:attrName>style.visibility</p:attrName>
                                        </p:attrNameLst>
                                      </p:cBhvr>
                                      <p:to>
                                        <p:strVal val="visible"/>
                                      </p:to>
                                    </p:set>
                                    <p:animEffect transition="in" filter="fade">
                                      <p:cBhvr>
                                        <p:cTn id="123" dur="1000"/>
                                        <p:tgtEl>
                                          <p:spTgt spid="17410"/>
                                        </p:tgtEl>
                                      </p:cBhvr>
                                    </p:animEffect>
                                  </p:childTnLst>
                                </p:cTn>
                              </p:par>
                              <p:par>
                                <p:cTn id="124" presetID="10" presetClass="entr" presetSubtype="0" fill="hold" grpId="2" nodeType="withEffect">
                                  <p:stCondLst>
                                    <p:cond delay="0"/>
                                  </p:stCondLst>
                                  <p:childTnLst>
                                    <p:set>
                                      <p:cBhvr>
                                        <p:cTn id="125" dur="1" fill="hold">
                                          <p:stCondLst>
                                            <p:cond delay="0"/>
                                          </p:stCondLst>
                                        </p:cTn>
                                        <p:tgtEl>
                                          <p:spTgt spid="17412"/>
                                        </p:tgtEl>
                                        <p:attrNameLst>
                                          <p:attrName>style.visibility</p:attrName>
                                        </p:attrNameLst>
                                      </p:cBhvr>
                                      <p:to>
                                        <p:strVal val="visible"/>
                                      </p:to>
                                    </p:set>
                                    <p:animEffect transition="in" filter="fade">
                                      <p:cBhvr>
                                        <p:cTn id="126" dur="1000"/>
                                        <p:tgtEl>
                                          <p:spTgt spid="17412"/>
                                        </p:tgtEl>
                                      </p:cBhvr>
                                    </p:animEffect>
                                  </p:childTnLst>
                                </p:cTn>
                              </p:par>
                              <p:par>
                                <p:cTn id="127" presetID="10" presetClass="entr" presetSubtype="0" fill="hold" grpId="2" nodeType="withEffect">
                                  <p:stCondLst>
                                    <p:cond delay="0"/>
                                  </p:stCondLst>
                                  <p:childTnLst>
                                    <p:set>
                                      <p:cBhvr>
                                        <p:cTn id="128" dur="1" fill="hold">
                                          <p:stCondLst>
                                            <p:cond delay="0"/>
                                          </p:stCondLst>
                                        </p:cTn>
                                        <p:tgtEl>
                                          <p:spTgt spid="17413"/>
                                        </p:tgtEl>
                                        <p:attrNameLst>
                                          <p:attrName>style.visibility</p:attrName>
                                        </p:attrNameLst>
                                      </p:cBhvr>
                                      <p:to>
                                        <p:strVal val="visible"/>
                                      </p:to>
                                    </p:set>
                                    <p:animEffect transition="in" filter="fade">
                                      <p:cBhvr>
                                        <p:cTn id="129" dur="1000"/>
                                        <p:tgtEl>
                                          <p:spTgt spid="17413"/>
                                        </p:tgtEl>
                                      </p:cBhvr>
                                    </p:animEffect>
                                  </p:childTnLst>
                                </p:cTn>
                              </p:par>
                              <p:par>
                                <p:cTn id="130" presetID="10" presetClass="entr" presetSubtype="0" fill="hold" nodeType="withEffect">
                                  <p:stCondLst>
                                    <p:cond delay="0"/>
                                  </p:stCondLst>
                                  <p:childTnLst>
                                    <p:set>
                                      <p:cBhvr>
                                        <p:cTn id="131" dur="1" fill="hold">
                                          <p:stCondLst>
                                            <p:cond delay="0"/>
                                          </p:stCondLst>
                                        </p:cTn>
                                        <p:tgtEl>
                                          <p:spTgt spid="3"/>
                                        </p:tgtEl>
                                        <p:attrNameLst>
                                          <p:attrName>style.visibility</p:attrName>
                                        </p:attrNameLst>
                                      </p:cBhvr>
                                      <p:to>
                                        <p:strVal val="visible"/>
                                      </p:to>
                                    </p:set>
                                    <p:animEffect transition="in" filter="fade">
                                      <p:cBhvr>
                                        <p:cTn id="1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0" grpId="1"/>
      <p:bldP spid="17410" grpId="2"/>
      <p:bldP spid="17411" grpId="0"/>
      <p:bldP spid="17411" grpId="1"/>
      <p:bldP spid="17411" grpId="2"/>
      <p:bldP spid="17412" grpId="0"/>
      <p:bldP spid="17412" grpId="1"/>
      <p:bldP spid="17412" grpId="2"/>
      <p:bldP spid="17413" grpId="0"/>
      <p:bldP spid="17413" grpId="1"/>
      <p:bldP spid="17413" grpId="2"/>
      <p:bldP spid="17414" grpId="0" animBg="1"/>
      <p:bldP spid="17415" grpId="0" animBg="1"/>
      <p:bldP spid="17416" grpId="0" animBg="1"/>
      <p:bldP spid="17417" grpId="0" animBg="1"/>
      <p:bldP spid="17419" grpId="0"/>
      <p:bldP spid="17419" grpId="1"/>
      <p:bldP spid="17420" grpId="0"/>
      <p:bldP spid="17420" grpId="1"/>
      <p:bldP spid="17421" grpId="0"/>
      <p:bldP spid="17421" grpId="1"/>
      <p:bldP spid="17422" grpId="0"/>
      <p:bldP spid="17422" grpId="1"/>
      <p:bldP spid="17423" grpId="0"/>
      <p:bldP spid="17423" grpId="1"/>
      <p:bldP spid="17424" grpId="0"/>
      <p:bldP spid="17424" grpId="1"/>
      <p:bldP spid="17425" grpId="0"/>
      <p:bldP spid="17425" grpId="1"/>
      <p:bldP spid="17426" grpId="0"/>
      <p:bldP spid="17426" grpId="1"/>
      <p:bldP spid="17427" grpId="0"/>
      <p:bldP spid="17427" grpId="1"/>
      <p:bldP spid="17428" grpId="0"/>
      <p:bldP spid="1742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61" name="Picture 17" descr="line_persp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4277" flipH="1">
            <a:off x="1447800" y="3962400"/>
            <a:ext cx="2057400" cy="711200"/>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31760" name="Picture 16" descr="line_persp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2362200" cy="1082675"/>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pic>
        <p:nvPicPr>
          <p:cNvPr id="26627" name="Picture 5" descr="bluepr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09800"/>
            <a:ext cx="2951163"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title" idx="4294967295"/>
          </p:nvPr>
        </p:nvSpPr>
        <p:spPr>
          <a:xfrm>
            <a:off x="0" y="0"/>
            <a:ext cx="533400" cy="228600"/>
          </a:xfrm>
        </p:spPr>
        <p:txBody>
          <a:bodyPr>
            <a:normAutofit fontScale="90000"/>
          </a:bodyPr>
          <a:lstStyle/>
          <a:p>
            <a:pPr eaLnBrk="1" hangingPunct="1"/>
            <a:r>
              <a:rPr lang="en-AU" sz="900" dirty="0">
                <a:solidFill>
                  <a:schemeClr val="bg1"/>
                </a:solidFill>
                <a:latin typeface="Arial" charset="0"/>
                <a:ea typeface="ＭＳ Ｐゴシック" charset="0"/>
                <a:cs typeface="ＭＳ Ｐゴシック" charset="0"/>
              </a:rPr>
              <a:t>Plan</a:t>
            </a:r>
            <a:endParaRPr lang="en-AU" dirty="0">
              <a:latin typeface="Arial" charset="0"/>
              <a:ea typeface="ＭＳ Ｐゴシック" charset="0"/>
              <a:cs typeface="ＭＳ Ｐゴシック" charset="0"/>
            </a:endParaRPr>
          </a:p>
        </p:txBody>
      </p:sp>
      <p:sp>
        <p:nvSpPr>
          <p:cNvPr id="31750" name="Text Box 6"/>
          <p:cNvSpPr txBox="1">
            <a:spLocks noChangeArrowheads="1"/>
          </p:cNvSpPr>
          <p:nvPr/>
        </p:nvSpPr>
        <p:spPr bwMode="auto">
          <a:xfrm>
            <a:off x="6629400" y="13716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Framework</a:t>
            </a:r>
            <a:endParaRPr lang="en-AU" b="0"/>
          </a:p>
        </p:txBody>
      </p:sp>
      <p:sp>
        <p:nvSpPr>
          <p:cNvPr id="31751" name="Text Box 7"/>
          <p:cNvSpPr txBox="1">
            <a:spLocks noChangeArrowheads="1"/>
          </p:cNvSpPr>
          <p:nvPr/>
        </p:nvSpPr>
        <p:spPr bwMode="auto">
          <a:xfrm>
            <a:off x="533400" y="4800600"/>
            <a:ext cx="1447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Models</a:t>
            </a:r>
          </a:p>
        </p:txBody>
      </p:sp>
      <p:sp>
        <p:nvSpPr>
          <p:cNvPr id="31752" name="Text Box 8"/>
          <p:cNvSpPr txBox="1">
            <a:spLocks noChangeArrowheads="1"/>
          </p:cNvSpPr>
          <p:nvPr/>
        </p:nvSpPr>
        <p:spPr bwMode="auto">
          <a:xfrm>
            <a:off x="7010400" y="5105400"/>
            <a:ext cx="1371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a:t>Practice</a:t>
            </a:r>
          </a:p>
        </p:txBody>
      </p:sp>
      <p:pic>
        <p:nvPicPr>
          <p:cNvPr id="31764" name="Picture 20" descr="Line_perspec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257800" y="1981200"/>
            <a:ext cx="1709738" cy="528638"/>
          </a:xfrm>
          <a:prstGeom prst="rect">
            <a:avLst/>
          </a:prstGeom>
          <a:noFill/>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Lst>
        </p:spPr>
      </p:pic>
      <p:sp>
        <p:nvSpPr>
          <p:cNvPr id="31765" name="Text Box 21"/>
          <p:cNvSpPr txBox="1">
            <a:spLocks noChangeArrowheads="1"/>
          </p:cNvSpPr>
          <p:nvPr/>
        </p:nvSpPr>
        <p:spPr bwMode="auto">
          <a:xfrm>
            <a:off x="6019800" y="6096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spcBef>
                <a:spcPct val="50000"/>
              </a:spcBef>
              <a:defRPr/>
            </a:pPr>
            <a:r>
              <a:rPr lang="en-AU" sz="2000" b="0"/>
              <a:t>principles &amp; philosophy</a:t>
            </a:r>
            <a:endParaRPr lang="en-AU"/>
          </a:p>
        </p:txBody>
      </p:sp>
      <p:sp>
        <p:nvSpPr>
          <p:cNvPr id="31766" name="Text Box 22"/>
          <p:cNvSpPr txBox="1">
            <a:spLocks noChangeArrowheads="1"/>
          </p:cNvSpPr>
          <p:nvPr/>
        </p:nvSpPr>
        <p:spPr bwMode="auto">
          <a:xfrm>
            <a:off x="152400" y="3886200"/>
            <a:ext cx="1600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theories &amp; approaches</a:t>
            </a:r>
            <a:endParaRPr lang="en-AU"/>
          </a:p>
        </p:txBody>
      </p:sp>
      <p:sp>
        <p:nvSpPr>
          <p:cNvPr id="31767" name="Text Box 23"/>
          <p:cNvSpPr txBox="1">
            <a:spLocks noChangeArrowheads="1"/>
          </p:cNvSpPr>
          <p:nvPr/>
        </p:nvSpPr>
        <p:spPr bwMode="auto">
          <a:xfrm>
            <a:off x="7391400" y="1981200"/>
            <a:ext cx="1219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personal</a:t>
            </a:r>
            <a:endParaRPr lang="en-AU"/>
          </a:p>
        </p:txBody>
      </p:sp>
      <p:sp>
        <p:nvSpPr>
          <p:cNvPr id="31768" name="Text Box 24"/>
          <p:cNvSpPr txBox="1">
            <a:spLocks noChangeArrowheads="1"/>
          </p:cNvSpPr>
          <p:nvPr/>
        </p:nvSpPr>
        <p:spPr bwMode="auto">
          <a:xfrm>
            <a:off x="990600" y="5334000"/>
            <a:ext cx="1752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researched &amp; understood</a:t>
            </a:r>
            <a:endParaRPr lang="en-AU"/>
          </a:p>
        </p:txBody>
      </p:sp>
      <p:sp>
        <p:nvSpPr>
          <p:cNvPr id="31769" name="Text Box 25"/>
          <p:cNvSpPr txBox="1">
            <a:spLocks noChangeArrowheads="1"/>
          </p:cNvSpPr>
          <p:nvPr/>
        </p:nvSpPr>
        <p:spPr bwMode="auto">
          <a:xfrm>
            <a:off x="6781800" y="5638800"/>
            <a:ext cx="13716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applied &amp; reviewed</a:t>
            </a:r>
            <a:endParaRPr lang="en-AU"/>
          </a:p>
        </p:txBody>
      </p:sp>
      <p:sp>
        <p:nvSpPr>
          <p:cNvPr id="31770" name="Text Box 26"/>
          <p:cNvSpPr txBox="1">
            <a:spLocks noChangeArrowheads="1"/>
          </p:cNvSpPr>
          <p:nvPr/>
        </p:nvSpPr>
        <p:spPr bwMode="auto">
          <a:xfrm>
            <a:off x="7620000" y="4419600"/>
            <a:ext cx="160020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000" b="0"/>
              <a:t>skills &amp; strategies</a:t>
            </a:r>
            <a:endParaRPr lang="en-AU"/>
          </a:p>
        </p:txBody>
      </p:sp>
      <p:sp>
        <p:nvSpPr>
          <p:cNvPr id="31775" name="Freeform 31"/>
          <p:cNvSpPr>
            <a:spLocks/>
          </p:cNvSpPr>
          <p:nvPr/>
        </p:nvSpPr>
        <p:spPr bwMode="auto">
          <a:xfrm>
            <a:off x="1677988" y="1371600"/>
            <a:ext cx="4265612" cy="2147888"/>
          </a:xfrm>
          <a:custGeom>
            <a:avLst/>
            <a:gdLst>
              <a:gd name="T0" fmla="*/ 0 w 2784"/>
              <a:gd name="T1" fmla="*/ 2147483647 h 1344"/>
              <a:gd name="T2" fmla="*/ 2147483647 w 2784"/>
              <a:gd name="T3" fmla="*/ 2147483647 h 1344"/>
              <a:gd name="T4" fmla="*/ 2147483647 w 2784"/>
              <a:gd name="T5" fmla="*/ 2147483647 h 1344"/>
              <a:gd name="T6" fmla="*/ 0 60000 65536"/>
              <a:gd name="T7" fmla="*/ 0 60000 65536"/>
              <a:gd name="T8" fmla="*/ 0 60000 65536"/>
            </a:gdLst>
            <a:ahLst/>
            <a:cxnLst>
              <a:cxn ang="T6">
                <a:pos x="T0" y="T1"/>
              </a:cxn>
              <a:cxn ang="T7">
                <a:pos x="T2" y="T3"/>
              </a:cxn>
              <a:cxn ang="T8">
                <a:pos x="T4" y="T5"/>
              </a:cxn>
            </a:cxnLst>
            <a:rect l="0" t="0" r="r" b="b"/>
            <a:pathLst>
              <a:path w="2784" h="1344">
                <a:moveTo>
                  <a:pt x="0" y="1344"/>
                </a:moveTo>
                <a:cubicBezTo>
                  <a:pt x="248" y="864"/>
                  <a:pt x="496" y="384"/>
                  <a:pt x="960" y="192"/>
                </a:cubicBezTo>
                <a:cubicBezTo>
                  <a:pt x="1424" y="0"/>
                  <a:pt x="2480" y="192"/>
                  <a:pt x="2784" y="192"/>
                </a:cubicBezTo>
              </a:path>
            </a:pathLst>
          </a:custGeom>
          <a:noFill/>
          <a:ln w="171450">
            <a:solidFill>
              <a:srgbClr val="80FF00"/>
            </a:solidFill>
            <a:round/>
            <a:headEnd type="stealth" w="med" len="med"/>
            <a:tailEnd type="stealth" w="med" len="med"/>
          </a:ln>
          <a:extLst>
            <a:ext uri="{909E8E84-426E-40dd-AFC4-6F175D3DCCD1}">
              <a14:hiddenFill xmlns:a14="http://schemas.microsoft.com/office/drawing/2010/main">
                <a:solidFill>
                  <a:srgbClr val="80FF00"/>
                </a:solidFill>
              </a14:hiddenFill>
            </a:ext>
          </a:extLst>
        </p:spPr>
        <p:txBody>
          <a:bodyPr wrap="none" anchor="ctr"/>
          <a:lstStyle/>
          <a:p>
            <a:endParaRPr lang="en-US"/>
          </a:p>
        </p:txBody>
      </p:sp>
      <p:sp>
        <p:nvSpPr>
          <p:cNvPr id="31776" name="Freeform 32"/>
          <p:cNvSpPr>
            <a:spLocks/>
          </p:cNvSpPr>
          <p:nvPr/>
        </p:nvSpPr>
        <p:spPr bwMode="auto">
          <a:xfrm>
            <a:off x="3311525" y="5715000"/>
            <a:ext cx="3089275" cy="460375"/>
          </a:xfrm>
          <a:custGeom>
            <a:avLst/>
            <a:gdLst>
              <a:gd name="T0" fmla="*/ 0 w 1632"/>
              <a:gd name="T1" fmla="*/ 0 h 288"/>
              <a:gd name="T2" fmla="*/ 2147483647 w 1632"/>
              <a:gd name="T3" fmla="*/ 2147483647 h 288"/>
              <a:gd name="T4" fmla="*/ 2147483647 w 1632"/>
              <a:gd name="T5" fmla="*/ 0 h 288"/>
              <a:gd name="T6" fmla="*/ 0 60000 65536"/>
              <a:gd name="T7" fmla="*/ 0 60000 65536"/>
              <a:gd name="T8" fmla="*/ 0 60000 65536"/>
            </a:gdLst>
            <a:ahLst/>
            <a:cxnLst>
              <a:cxn ang="T6">
                <a:pos x="T0" y="T1"/>
              </a:cxn>
              <a:cxn ang="T7">
                <a:pos x="T2" y="T3"/>
              </a:cxn>
              <a:cxn ang="T8">
                <a:pos x="T4" y="T5"/>
              </a:cxn>
            </a:cxnLst>
            <a:rect l="0" t="0" r="r" b="b"/>
            <a:pathLst>
              <a:path w="1632" h="288">
                <a:moveTo>
                  <a:pt x="0" y="0"/>
                </a:moveTo>
                <a:cubicBezTo>
                  <a:pt x="296" y="144"/>
                  <a:pt x="592" y="288"/>
                  <a:pt x="864" y="288"/>
                </a:cubicBezTo>
                <a:cubicBezTo>
                  <a:pt x="1136" y="288"/>
                  <a:pt x="1504" y="48"/>
                  <a:pt x="1632" y="0"/>
                </a:cubicBezTo>
              </a:path>
            </a:pathLst>
          </a:custGeom>
          <a:noFill/>
          <a:ln w="171450">
            <a:solidFill>
              <a:srgbClr val="80FF00"/>
            </a:solidFill>
            <a:round/>
            <a:headEnd type="stealth" w="med" len="me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31777" name="Freeform 33"/>
          <p:cNvSpPr>
            <a:spLocks/>
          </p:cNvSpPr>
          <p:nvPr/>
        </p:nvSpPr>
        <p:spPr bwMode="auto">
          <a:xfrm rot="-1225484">
            <a:off x="7843838" y="2452688"/>
            <a:ext cx="457200" cy="1828800"/>
          </a:xfrm>
          <a:custGeom>
            <a:avLst/>
            <a:gdLst>
              <a:gd name="T0" fmla="*/ 0 w 288"/>
              <a:gd name="T1" fmla="*/ 2147483647 h 768"/>
              <a:gd name="T2" fmla="*/ 2147483647 w 288"/>
              <a:gd name="T3" fmla="*/ 2147483647 h 768"/>
              <a:gd name="T4" fmla="*/ 2147483647 w 288"/>
              <a:gd name="T5" fmla="*/ 0 h 768"/>
              <a:gd name="T6" fmla="*/ 0 60000 65536"/>
              <a:gd name="T7" fmla="*/ 0 60000 65536"/>
              <a:gd name="T8" fmla="*/ 0 60000 65536"/>
            </a:gdLst>
            <a:ahLst/>
            <a:cxnLst>
              <a:cxn ang="T6">
                <a:pos x="T0" y="T1"/>
              </a:cxn>
              <a:cxn ang="T7">
                <a:pos x="T2" y="T3"/>
              </a:cxn>
              <a:cxn ang="T8">
                <a:pos x="T4" y="T5"/>
              </a:cxn>
            </a:cxnLst>
            <a:rect l="0" t="0" r="r" b="b"/>
            <a:pathLst>
              <a:path w="288" h="768">
                <a:moveTo>
                  <a:pt x="0" y="768"/>
                </a:moveTo>
                <a:cubicBezTo>
                  <a:pt x="96" y="688"/>
                  <a:pt x="192" y="608"/>
                  <a:pt x="240" y="480"/>
                </a:cubicBezTo>
                <a:cubicBezTo>
                  <a:pt x="288" y="352"/>
                  <a:pt x="280" y="80"/>
                  <a:pt x="288" y="0"/>
                </a:cubicBezTo>
              </a:path>
            </a:pathLst>
          </a:custGeom>
          <a:noFill/>
          <a:ln w="171450">
            <a:solidFill>
              <a:srgbClr val="80FF00"/>
            </a:solidFill>
            <a:round/>
            <a:headEnd type="stealth" w="med" len="med"/>
            <a:tailEnd type="stealth" w="med" len="me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pic>
        <p:nvPicPr>
          <p:cNvPr id="26642" name="Picture 35" descr="pl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5410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728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fade">
                                      <p:cBhvr>
                                        <p:cTn id="7" dur="1000"/>
                                        <p:tgtEl>
                                          <p:spTgt spid="31750"/>
                                        </p:tgtEl>
                                      </p:cBhvr>
                                    </p:animEffect>
                                  </p:childTnLst>
                                </p:cTn>
                              </p:par>
                              <p:par>
                                <p:cTn id="8" presetID="10" presetClass="entr" presetSubtype="0" fill="hold" nodeType="withEffect">
                                  <p:stCondLst>
                                    <p:cond delay="0"/>
                                  </p:stCondLst>
                                  <p:childTnLst>
                                    <p:set>
                                      <p:cBhvr>
                                        <p:cTn id="9" dur="1" fill="hold">
                                          <p:stCondLst>
                                            <p:cond delay="0"/>
                                          </p:stCondLst>
                                        </p:cTn>
                                        <p:tgtEl>
                                          <p:spTgt spid="31764"/>
                                        </p:tgtEl>
                                        <p:attrNameLst>
                                          <p:attrName>style.visibility</p:attrName>
                                        </p:attrNameLst>
                                      </p:cBhvr>
                                      <p:to>
                                        <p:strVal val="visible"/>
                                      </p:to>
                                    </p:set>
                                    <p:animEffect transition="in" filter="fade">
                                      <p:cBhvr>
                                        <p:cTn id="10" dur="1000"/>
                                        <p:tgtEl>
                                          <p:spTgt spid="317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765"/>
                                        </p:tgtEl>
                                        <p:attrNameLst>
                                          <p:attrName>style.visibility</p:attrName>
                                        </p:attrNameLst>
                                      </p:cBhvr>
                                      <p:to>
                                        <p:strVal val="visible"/>
                                      </p:to>
                                    </p:set>
                                    <p:animEffect transition="in" filter="fade">
                                      <p:cBhvr>
                                        <p:cTn id="15" dur="1000"/>
                                        <p:tgtEl>
                                          <p:spTgt spid="3176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767"/>
                                        </p:tgtEl>
                                        <p:attrNameLst>
                                          <p:attrName>style.visibility</p:attrName>
                                        </p:attrNameLst>
                                      </p:cBhvr>
                                      <p:to>
                                        <p:strVal val="visible"/>
                                      </p:to>
                                    </p:set>
                                    <p:animEffect transition="in" filter="fade">
                                      <p:cBhvr>
                                        <p:cTn id="18" dur="1000"/>
                                        <p:tgtEl>
                                          <p:spTgt spid="317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fade">
                                      <p:cBhvr>
                                        <p:cTn id="23" dur="1000"/>
                                        <p:tgtEl>
                                          <p:spTgt spid="31751"/>
                                        </p:tgtEl>
                                      </p:cBhvr>
                                    </p:animEffect>
                                  </p:childTnLst>
                                </p:cTn>
                              </p:par>
                              <p:par>
                                <p:cTn id="24" presetID="10" presetClass="entr" presetSubtype="0" fill="hold" nodeType="withEffect">
                                  <p:stCondLst>
                                    <p:cond delay="0"/>
                                  </p:stCondLst>
                                  <p:childTnLst>
                                    <p:set>
                                      <p:cBhvr>
                                        <p:cTn id="25" dur="1" fill="hold">
                                          <p:stCondLst>
                                            <p:cond delay="0"/>
                                          </p:stCondLst>
                                        </p:cTn>
                                        <p:tgtEl>
                                          <p:spTgt spid="31761"/>
                                        </p:tgtEl>
                                        <p:attrNameLst>
                                          <p:attrName>style.visibility</p:attrName>
                                        </p:attrNameLst>
                                      </p:cBhvr>
                                      <p:to>
                                        <p:strVal val="visible"/>
                                      </p:to>
                                    </p:set>
                                    <p:animEffect transition="in" filter="fade">
                                      <p:cBhvr>
                                        <p:cTn id="26" dur="1000"/>
                                        <p:tgtEl>
                                          <p:spTgt spid="3176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1766"/>
                                        </p:tgtEl>
                                        <p:attrNameLst>
                                          <p:attrName>style.visibility</p:attrName>
                                        </p:attrNameLst>
                                      </p:cBhvr>
                                      <p:to>
                                        <p:strVal val="visible"/>
                                      </p:to>
                                    </p:set>
                                    <p:animEffect transition="in" filter="fade">
                                      <p:cBhvr>
                                        <p:cTn id="31" dur="1000"/>
                                        <p:tgtEl>
                                          <p:spTgt spid="3176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768"/>
                                        </p:tgtEl>
                                        <p:attrNameLst>
                                          <p:attrName>style.visibility</p:attrName>
                                        </p:attrNameLst>
                                      </p:cBhvr>
                                      <p:to>
                                        <p:strVal val="visible"/>
                                      </p:to>
                                    </p:set>
                                    <p:animEffect transition="in" filter="fade">
                                      <p:cBhvr>
                                        <p:cTn id="34" dur="1000"/>
                                        <p:tgtEl>
                                          <p:spTgt spid="3176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752"/>
                                        </p:tgtEl>
                                        <p:attrNameLst>
                                          <p:attrName>style.visibility</p:attrName>
                                        </p:attrNameLst>
                                      </p:cBhvr>
                                      <p:to>
                                        <p:strVal val="visible"/>
                                      </p:to>
                                    </p:set>
                                    <p:animEffect transition="in" filter="fade">
                                      <p:cBhvr>
                                        <p:cTn id="39" dur="1000"/>
                                        <p:tgtEl>
                                          <p:spTgt spid="31752"/>
                                        </p:tgtEl>
                                      </p:cBhvr>
                                    </p:animEffect>
                                  </p:childTnLst>
                                </p:cTn>
                              </p:par>
                              <p:par>
                                <p:cTn id="40" presetID="10" presetClass="entr" presetSubtype="0" fill="hold" nodeType="withEffect">
                                  <p:stCondLst>
                                    <p:cond delay="0"/>
                                  </p:stCondLst>
                                  <p:childTnLst>
                                    <p:set>
                                      <p:cBhvr>
                                        <p:cTn id="41" dur="1" fill="hold">
                                          <p:stCondLst>
                                            <p:cond delay="0"/>
                                          </p:stCondLst>
                                        </p:cTn>
                                        <p:tgtEl>
                                          <p:spTgt spid="31760"/>
                                        </p:tgtEl>
                                        <p:attrNameLst>
                                          <p:attrName>style.visibility</p:attrName>
                                        </p:attrNameLst>
                                      </p:cBhvr>
                                      <p:to>
                                        <p:strVal val="visible"/>
                                      </p:to>
                                    </p:set>
                                    <p:animEffect transition="in" filter="fade">
                                      <p:cBhvr>
                                        <p:cTn id="42" dur="1000"/>
                                        <p:tgtEl>
                                          <p:spTgt spid="317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770"/>
                                        </p:tgtEl>
                                        <p:attrNameLst>
                                          <p:attrName>style.visibility</p:attrName>
                                        </p:attrNameLst>
                                      </p:cBhvr>
                                      <p:to>
                                        <p:strVal val="visible"/>
                                      </p:to>
                                    </p:set>
                                    <p:animEffect transition="in" filter="fade">
                                      <p:cBhvr>
                                        <p:cTn id="47" dur="1000"/>
                                        <p:tgtEl>
                                          <p:spTgt spid="317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769"/>
                                        </p:tgtEl>
                                        <p:attrNameLst>
                                          <p:attrName>style.visibility</p:attrName>
                                        </p:attrNameLst>
                                      </p:cBhvr>
                                      <p:to>
                                        <p:strVal val="visible"/>
                                      </p:to>
                                    </p:set>
                                    <p:animEffect transition="in" filter="fade">
                                      <p:cBhvr>
                                        <p:cTn id="50" dur="1000"/>
                                        <p:tgtEl>
                                          <p:spTgt spid="3176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31776"/>
                                        </p:tgtEl>
                                        <p:attrNameLst>
                                          <p:attrName>style.visibility</p:attrName>
                                        </p:attrNameLst>
                                      </p:cBhvr>
                                      <p:to>
                                        <p:strVal val="visible"/>
                                      </p:to>
                                    </p:set>
                                    <p:animEffect transition="in" filter="dissolve">
                                      <p:cBhvr>
                                        <p:cTn id="55" dur="2000"/>
                                        <p:tgtEl>
                                          <p:spTgt spid="3177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1775"/>
                                        </p:tgtEl>
                                        <p:attrNameLst>
                                          <p:attrName>style.visibility</p:attrName>
                                        </p:attrNameLst>
                                      </p:cBhvr>
                                      <p:to>
                                        <p:strVal val="visible"/>
                                      </p:to>
                                    </p:set>
                                    <p:animEffect transition="in" filter="dissolve">
                                      <p:cBhvr>
                                        <p:cTn id="58" dur="2000"/>
                                        <p:tgtEl>
                                          <p:spTgt spid="3177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1777"/>
                                        </p:tgtEl>
                                        <p:attrNameLst>
                                          <p:attrName>style.visibility</p:attrName>
                                        </p:attrNameLst>
                                      </p:cBhvr>
                                      <p:to>
                                        <p:strVal val="visible"/>
                                      </p:to>
                                    </p:set>
                                    <p:animEffect transition="in" filter="dissolve">
                                      <p:cBhvr>
                                        <p:cTn id="61" dur="2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P spid="31752" grpId="0"/>
      <p:bldP spid="31765" grpId="0"/>
      <p:bldP spid="31766" grpId="0"/>
      <p:bldP spid="31767" grpId="0"/>
      <p:bldP spid="31768" grpId="0"/>
      <p:bldP spid="31769" grpId="0"/>
      <p:bldP spid="31770" grpId="0"/>
      <p:bldP spid="31775" grpId="0" animBg="1"/>
      <p:bldP spid="31776" grpId="0" animBg="1"/>
      <p:bldP spid="317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4" descr="crowd2"/>
          <p:cNvPicPr>
            <a:picLocks noChangeAspect="1" noChangeArrowheads="1"/>
          </p:cNvPicPr>
          <p:nvPr/>
        </p:nvPicPr>
        <p:blipFill>
          <a:blip r:embed="rId3">
            <a:alphaModFix amt="45000"/>
            <a:extLst>
              <a:ext uri="{28A0092B-C50C-407E-A947-70E740481C1C}">
                <a14:useLocalDpi xmlns:a14="http://schemas.microsoft.com/office/drawing/2010/main" val="0"/>
              </a:ext>
            </a:extLst>
          </a:blip>
          <a:srcRect/>
          <a:stretch>
            <a:fillRect/>
          </a:stretch>
        </p:blipFill>
        <p:spPr bwMode="auto">
          <a:xfrm>
            <a:off x="838200" y="533400"/>
            <a:ext cx="7239000" cy="6453188"/>
          </a:xfrm>
          <a:prstGeom prst="rect">
            <a:avLst/>
          </a:prstGeom>
          <a:noFill/>
          <a:ln>
            <a:noFill/>
          </a:ln>
          <a:extLst>
            <a:ext uri="{909E8E84-426E-40dd-AFC4-6F175D3DCCD1}">
              <a14:hiddenFill xmlns:a14="http://schemas.microsoft.com/office/drawing/2010/main">
                <a:solidFill>
                  <a:srgbClr val="FFFFFF">
                    <a:alpha val="45097"/>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p:cNvSpPr txBox="1">
            <a:spLocks noChangeArrowheads="1"/>
          </p:cNvSpPr>
          <p:nvPr/>
        </p:nvSpPr>
        <p:spPr bwMode="auto">
          <a:xfrm>
            <a:off x="1598613" y="2019300"/>
            <a:ext cx="5715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AU" sz="2800" b="0"/>
              <a:t>A </a:t>
            </a:r>
            <a:r>
              <a:rPr lang="en-AU" sz="2800" b="0">
                <a:solidFill>
                  <a:schemeClr val="tx2"/>
                </a:solidFill>
              </a:rPr>
              <a:t>                  </a:t>
            </a:r>
            <a:r>
              <a:rPr lang="en-AU" sz="2800" b="0"/>
              <a:t>approach with sound, well communicated principles,</a:t>
            </a:r>
          </a:p>
        </p:txBody>
      </p:sp>
      <p:sp>
        <p:nvSpPr>
          <p:cNvPr id="19460" name="Text Box 4"/>
          <p:cNvSpPr txBox="1">
            <a:spLocks noChangeArrowheads="1"/>
          </p:cNvSpPr>
          <p:nvPr/>
        </p:nvSpPr>
        <p:spPr bwMode="auto">
          <a:xfrm>
            <a:off x="1143000" y="3505200"/>
            <a:ext cx="6629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AU" sz="2800" b="0"/>
              <a:t>that allows              actions </a:t>
            </a:r>
          </a:p>
          <a:p>
            <a:pPr algn="ctr"/>
            <a:r>
              <a:rPr lang="en-AU" sz="2800" b="0"/>
              <a:t>in response to individual circumstances,</a:t>
            </a:r>
          </a:p>
        </p:txBody>
      </p:sp>
      <p:sp>
        <p:nvSpPr>
          <p:cNvPr id="19461" name="Text Box 5"/>
          <p:cNvSpPr txBox="1">
            <a:spLocks noChangeArrowheads="1"/>
          </p:cNvSpPr>
          <p:nvPr/>
        </p:nvSpPr>
        <p:spPr bwMode="auto">
          <a:xfrm>
            <a:off x="1141413" y="4991100"/>
            <a:ext cx="6629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AU" sz="2800" b="0"/>
              <a:t>and reflects an                belief</a:t>
            </a:r>
          </a:p>
          <a:p>
            <a:pPr algn="ctr"/>
            <a:r>
              <a:rPr lang="en-AU" sz="2800" b="0"/>
              <a:t>in the inevitability of change</a:t>
            </a:r>
          </a:p>
          <a:p>
            <a:endParaRPr lang="en-AU" b="0">
              <a:latin typeface="Times New Roman" charset="0"/>
            </a:endParaRPr>
          </a:p>
        </p:txBody>
      </p:sp>
      <p:sp>
        <p:nvSpPr>
          <p:cNvPr id="28677" name="Text Box 6"/>
          <p:cNvSpPr txBox="1">
            <a:spLocks noChangeArrowheads="1"/>
          </p:cNvSpPr>
          <p:nvPr/>
        </p:nvSpPr>
        <p:spPr bwMode="auto">
          <a:xfrm>
            <a:off x="1981200" y="838200"/>
            <a:ext cx="6172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AU" sz="3600" b="0"/>
              <a:t>Framework for Teaching</a:t>
            </a:r>
          </a:p>
        </p:txBody>
      </p:sp>
      <p:sp>
        <p:nvSpPr>
          <p:cNvPr id="19463" name="Line 7"/>
          <p:cNvSpPr>
            <a:spLocks noChangeShapeType="1"/>
          </p:cNvSpPr>
          <p:nvPr/>
        </p:nvSpPr>
        <p:spPr bwMode="auto">
          <a:xfrm>
            <a:off x="2363788" y="1524000"/>
            <a:ext cx="5410200" cy="0"/>
          </a:xfrm>
          <a:prstGeom prst="line">
            <a:avLst/>
          </a:prstGeom>
          <a:noFill/>
          <a:ln w="50800">
            <a:solidFill>
              <a:srgbClr val="FF0000"/>
            </a:solidFill>
            <a:round/>
            <a:headEnd/>
            <a:tailEnd/>
          </a:ln>
          <a:effectLst>
            <a:outerShdw blurRad="63500" dist="38099" dir="2700000" algn="ctr" rotWithShape="0">
              <a:srgbClr val="000000">
                <a:alpha val="74998"/>
              </a:srgb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19464" name="Text Box 8"/>
          <p:cNvSpPr txBox="1">
            <a:spLocks noChangeArrowheads="1"/>
          </p:cNvSpPr>
          <p:nvPr/>
        </p:nvSpPr>
        <p:spPr bwMode="auto">
          <a:xfrm>
            <a:off x="1905000" y="2016125"/>
            <a:ext cx="20034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AU" sz="2900" b="0" dirty="0"/>
              <a:t>consistent</a:t>
            </a:r>
            <a:endParaRPr lang="en-AU" sz="2900" dirty="0"/>
          </a:p>
        </p:txBody>
      </p:sp>
      <p:sp>
        <p:nvSpPr>
          <p:cNvPr id="19465" name="Text Box 9"/>
          <p:cNvSpPr txBox="1">
            <a:spLocks noChangeArrowheads="1"/>
          </p:cNvSpPr>
          <p:nvPr/>
        </p:nvSpPr>
        <p:spPr bwMode="auto">
          <a:xfrm>
            <a:off x="4094163" y="3505200"/>
            <a:ext cx="12954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800" b="0">
                <a:solidFill>
                  <a:srgbClr val="000000"/>
                </a:solidFill>
              </a:rPr>
              <a:t>flexible</a:t>
            </a:r>
          </a:p>
        </p:txBody>
      </p:sp>
      <p:sp>
        <p:nvSpPr>
          <p:cNvPr id="19466" name="Text Box 10"/>
          <p:cNvSpPr txBox="1">
            <a:spLocks noChangeArrowheads="1"/>
          </p:cNvSpPr>
          <p:nvPr/>
        </p:nvSpPr>
        <p:spPr bwMode="auto">
          <a:xfrm>
            <a:off x="4419600" y="4984750"/>
            <a:ext cx="16002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AU" sz="2800" b="0" dirty="0">
                <a:solidFill>
                  <a:srgbClr val="000000"/>
                </a:solidFill>
              </a:rPr>
              <a:t>ongoing</a:t>
            </a:r>
          </a:p>
        </p:txBody>
      </p:sp>
      <p:sp>
        <p:nvSpPr>
          <p:cNvPr id="28682" name="Rectangle 15"/>
          <p:cNvSpPr>
            <a:spLocks noGrp="1" noChangeArrowheads="1"/>
          </p:cNvSpPr>
          <p:nvPr>
            <p:ph type="title" idx="4294967295"/>
          </p:nvPr>
        </p:nvSpPr>
        <p:spPr>
          <a:xfrm>
            <a:off x="8305800" y="0"/>
            <a:ext cx="838200" cy="152400"/>
          </a:xfrm>
        </p:spPr>
        <p:txBody>
          <a:bodyPr>
            <a:normAutofit fontScale="90000"/>
          </a:bodyPr>
          <a:lstStyle/>
          <a:p>
            <a:pPr eaLnBrk="1" hangingPunct="1"/>
            <a:r>
              <a:rPr lang="en-AU" sz="900" dirty="0">
                <a:solidFill>
                  <a:schemeClr val="bg1"/>
                </a:solidFill>
                <a:latin typeface="Arial" charset="0"/>
                <a:ea typeface="ＭＳ Ｐゴシック" charset="0"/>
                <a:cs typeface="ＭＳ Ｐゴシック" charset="0"/>
              </a:rPr>
              <a:t>Framework</a:t>
            </a:r>
            <a:endParaRPr lang="en-AU"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309817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64"/>
                                        </p:tgtEl>
                                        <p:attrNameLst>
                                          <p:attrName>style.visibility</p:attrName>
                                        </p:attrNameLst>
                                      </p:cBhvr>
                                      <p:to>
                                        <p:strVal val="visible"/>
                                      </p:to>
                                    </p:set>
                                    <p:animEffect transition="in" filter="fade">
                                      <p:cBhvr>
                                        <p:cTn id="10" dur="1000"/>
                                        <p:tgtEl>
                                          <p:spTgt spid="194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1000"/>
                                        <p:tgtEl>
                                          <p:spTgt spid="1946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465"/>
                                        </p:tgtEl>
                                        <p:attrNameLst>
                                          <p:attrName>style.visibility</p:attrName>
                                        </p:attrNameLst>
                                      </p:cBhvr>
                                      <p:to>
                                        <p:strVal val="visible"/>
                                      </p:to>
                                    </p:set>
                                    <p:animEffect transition="in" filter="fade">
                                      <p:cBhvr>
                                        <p:cTn id="18" dur="1000"/>
                                        <p:tgtEl>
                                          <p:spTgt spid="1946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461"/>
                                        </p:tgtEl>
                                        <p:attrNameLst>
                                          <p:attrName>style.visibility</p:attrName>
                                        </p:attrNameLst>
                                      </p:cBhvr>
                                      <p:to>
                                        <p:strVal val="visible"/>
                                      </p:to>
                                    </p:set>
                                    <p:animEffect transition="in" filter="fade">
                                      <p:cBhvr>
                                        <p:cTn id="23" dur="1000"/>
                                        <p:tgtEl>
                                          <p:spTgt spid="1946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466"/>
                                        </p:tgtEl>
                                        <p:attrNameLst>
                                          <p:attrName>style.visibility</p:attrName>
                                        </p:attrNameLst>
                                      </p:cBhvr>
                                      <p:to>
                                        <p:strVal val="visible"/>
                                      </p:to>
                                    </p:set>
                                    <p:animEffect transition="in" filter="fade">
                                      <p:cBhvr>
                                        <p:cTn id="26" dur="1000"/>
                                        <p:tgtEl>
                                          <p:spTgt spid="194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mph" presetSubtype="2" fill="hold" grpId="1" nodeType="clickEffect">
                                  <p:stCondLst>
                                    <p:cond delay="0"/>
                                  </p:stCondLst>
                                  <p:childTnLst>
                                    <p:animClr clrSpc="rgb" dir="cw">
                                      <p:cBhvr override="childStyle">
                                        <p:cTn id="30" dur="1000" fill="hold"/>
                                        <p:tgtEl>
                                          <p:spTgt spid="19464"/>
                                        </p:tgtEl>
                                        <p:attrNameLst>
                                          <p:attrName>style.color</p:attrName>
                                        </p:attrNameLst>
                                      </p:cBhvr>
                                      <p:to>
                                        <a:srgbClr val="FF0000"/>
                                      </p:to>
                                    </p:animClr>
                                  </p:childTnLst>
                                </p:cTn>
                              </p:par>
                              <p:par>
                                <p:cTn id="31" presetID="3" presetClass="emph" presetSubtype="2" fill="hold" grpId="1" nodeType="withEffect">
                                  <p:stCondLst>
                                    <p:cond delay="0"/>
                                  </p:stCondLst>
                                  <p:childTnLst>
                                    <p:animClr clrSpc="rgb" dir="cw">
                                      <p:cBhvr override="childStyle">
                                        <p:cTn id="32" dur="1000" fill="hold"/>
                                        <p:tgtEl>
                                          <p:spTgt spid="19465"/>
                                        </p:tgtEl>
                                        <p:attrNameLst>
                                          <p:attrName>style.color</p:attrName>
                                        </p:attrNameLst>
                                      </p:cBhvr>
                                      <p:to>
                                        <a:srgbClr val="FF0000"/>
                                      </p:to>
                                    </p:animClr>
                                  </p:childTnLst>
                                </p:cTn>
                              </p:par>
                              <p:par>
                                <p:cTn id="33" presetID="3" presetClass="emph" presetSubtype="2" fill="hold" grpId="1" nodeType="withEffect">
                                  <p:stCondLst>
                                    <p:cond delay="0"/>
                                  </p:stCondLst>
                                  <p:childTnLst>
                                    <p:animClr clrSpc="rgb" dir="cw">
                                      <p:cBhvr override="childStyle">
                                        <p:cTn id="34" dur="1000" fill="hold"/>
                                        <p:tgtEl>
                                          <p:spTgt spid="1946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61" grpId="0"/>
      <p:bldP spid="19464" grpId="0"/>
      <p:bldP spid="19464" grpId="1"/>
      <p:bldP spid="19465" grpId="0"/>
      <p:bldP spid="19465" grpId="1"/>
      <p:bldP spid="19466" grpId="0"/>
      <p:bldP spid="1946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1562</TotalTime>
  <Words>1252</Words>
  <Application>Microsoft Macintosh PowerPoint</Application>
  <PresentationFormat>On-screen Show (4:3)</PresentationFormat>
  <Paragraphs>250</Paragraphs>
  <Slides>22</Slides>
  <Notes>20</Notes>
  <HiddenSlides>0</HiddenSlides>
  <MMClips>3</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Where do they come from </vt:lpstr>
      <vt:lpstr>PowerPoint Presentation</vt:lpstr>
      <vt:lpstr>Palate</vt:lpstr>
      <vt:lpstr>Plan</vt:lpstr>
      <vt:lpstr>Framework</vt:lpstr>
      <vt:lpstr>Models</vt:lpstr>
      <vt:lpstr>Student qualities</vt:lpstr>
      <vt:lpstr>Jonah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NSW DET</dc:creator>
  <cp:lastModifiedBy>NSW DET</cp:lastModifiedBy>
  <cp:revision>46</cp:revision>
  <dcterms:created xsi:type="dcterms:W3CDTF">2012-02-13T10:04:28Z</dcterms:created>
  <dcterms:modified xsi:type="dcterms:W3CDTF">2014-03-02T10:37:47Z</dcterms:modified>
</cp:coreProperties>
</file>