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Lst>
  <p:notesMasterIdLst>
    <p:notesMasterId r:id="rId50"/>
  </p:notesMasterIdLst>
  <p:handoutMasterIdLst>
    <p:handoutMasterId r:id="rId51"/>
  </p:handoutMasterIdLst>
  <p:sldIdLst>
    <p:sldId id="277" r:id="rId4"/>
    <p:sldId id="278" r:id="rId5"/>
    <p:sldId id="267" r:id="rId6"/>
    <p:sldId id="288" r:id="rId7"/>
    <p:sldId id="289" r:id="rId8"/>
    <p:sldId id="297" r:id="rId9"/>
    <p:sldId id="258" r:id="rId10"/>
    <p:sldId id="279" r:id="rId11"/>
    <p:sldId id="290" r:id="rId12"/>
    <p:sldId id="280" r:id="rId13"/>
    <p:sldId id="281" r:id="rId14"/>
    <p:sldId id="282" r:id="rId15"/>
    <p:sldId id="283" r:id="rId16"/>
    <p:sldId id="260" r:id="rId17"/>
    <p:sldId id="261" r:id="rId18"/>
    <p:sldId id="285" r:id="rId19"/>
    <p:sldId id="286" r:id="rId20"/>
    <p:sldId id="262" r:id="rId21"/>
    <p:sldId id="291" r:id="rId22"/>
    <p:sldId id="292" r:id="rId23"/>
    <p:sldId id="293" r:id="rId24"/>
    <p:sldId id="294" r:id="rId25"/>
    <p:sldId id="295" r:id="rId26"/>
    <p:sldId id="296" r:id="rId27"/>
    <p:sldId id="268" r:id="rId28"/>
    <p:sldId id="284" r:id="rId29"/>
    <p:sldId id="269" r:id="rId30"/>
    <p:sldId id="270" r:id="rId31"/>
    <p:sldId id="276" r:id="rId32"/>
    <p:sldId id="311" r:id="rId33"/>
    <p:sldId id="312" r:id="rId34"/>
    <p:sldId id="313"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4" r:id="rId48"/>
    <p:sldId id="310" r:id="rId49"/>
  </p:sldIdLst>
  <p:sldSz cx="9144000" cy="6858000" type="screen4x3"/>
  <p:notesSz cx="6858000" cy="9144000"/>
  <p:defaultTextStyle>
    <a:defPPr>
      <a:defRPr lang="en-AU"/>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00"/>
    <a:srgbClr val="6699CC"/>
    <a:srgbClr val="0099CC"/>
    <a:srgbClr val="3399CC"/>
    <a:srgbClr val="336699"/>
    <a:srgbClr val="FFFFFF"/>
    <a:srgbClr val="33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4" d="100"/>
          <a:sy n="94" d="100"/>
        </p:scale>
        <p:origin x="208" y="18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CCDAE94-602A-9748-B8F6-36F288A63699}" type="datetimeFigureOut">
              <a:rPr lang="en-US"/>
              <a:pPr>
                <a:defRPr/>
              </a:pPr>
              <a:t>3/03/2014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4F1FDB0-2FEC-6741-A376-E74985D763AF}" type="slidenum">
              <a:rPr lang="en-US"/>
              <a:pPr>
                <a:defRPr/>
              </a:pPr>
              <a:t>‹#›</a:t>
            </a:fld>
            <a:endParaRPr lang="en-US"/>
          </a:p>
        </p:txBody>
      </p:sp>
    </p:spTree>
    <p:extLst>
      <p:ext uri="{BB962C8B-B14F-4D97-AF65-F5344CB8AC3E}">
        <p14:creationId xmlns:p14="http://schemas.microsoft.com/office/powerpoint/2010/main" val="332971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AU"/>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AU"/>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AU"/>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9AF76E25-E91D-DC4D-B968-DD613FED219B}" type="slidenum">
              <a:rPr lang="en-AU"/>
              <a:pPr>
                <a:defRPr/>
              </a:pPr>
              <a:t>‹#›</a:t>
            </a:fld>
            <a:endParaRPr lang="en-AU"/>
          </a:p>
        </p:txBody>
      </p:sp>
    </p:spTree>
    <p:extLst>
      <p:ext uri="{BB962C8B-B14F-4D97-AF65-F5344CB8AC3E}">
        <p14:creationId xmlns:p14="http://schemas.microsoft.com/office/powerpoint/2010/main" val="671622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7A58F2-FBEF-E645-B367-3CC6095A74EC}" type="slidenum">
              <a:rPr lang="en-AU" sz="1200"/>
              <a:pPr eaLnBrk="1" hangingPunct="1"/>
              <a:t>1</a:t>
            </a:fld>
            <a:endParaRPr lang="en-AU" sz="1200"/>
          </a:p>
        </p:txBody>
      </p:sp>
      <p:sp>
        <p:nvSpPr>
          <p:cNvPr id="16386" name="Rectangle 2"/>
          <p:cNvSpPr>
            <a:spLocks noGrp="1" noRot="1" noChangeAspect="1" noChangeArrowheads="1" noTextEdi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D947EA-00DD-874C-8966-445E670C55B2}" type="slidenum">
              <a:rPr lang="en-AU" sz="1200"/>
              <a:pPr/>
              <a:t>11</a:t>
            </a:fld>
            <a:endParaRPr lang="en-AU" sz="1200"/>
          </a:p>
        </p:txBody>
      </p:sp>
      <p:sp>
        <p:nvSpPr>
          <p:cNvPr id="9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2A853B-E6F3-3241-92C7-F0B92CE4F032}" type="slidenum">
              <a:rPr lang="en-AU" sz="1200"/>
              <a:pPr/>
              <a:t>12</a:t>
            </a:fld>
            <a:endParaRPr lang="en-AU" sz="1200"/>
          </a:p>
        </p:txBody>
      </p:sp>
      <p:sp>
        <p:nvSpPr>
          <p:cNvPr id="9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673CEA-1F62-C843-ACAC-EA592139ED17}" type="slidenum">
              <a:rPr lang="en-AU" sz="1200"/>
              <a:pPr/>
              <a:t>13</a:t>
            </a:fld>
            <a:endParaRPr lang="en-AU" sz="1200"/>
          </a:p>
        </p:txBody>
      </p:sp>
      <p:sp>
        <p:nvSpPr>
          <p:cNvPr id="9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00FDE76-F1A5-A14F-AFDD-603906F729ED}" type="slidenum">
              <a:rPr lang="en-AU" sz="1200"/>
              <a:pPr/>
              <a:t>14</a:t>
            </a:fld>
            <a:endParaRPr lang="en-AU" sz="1200"/>
          </a:p>
        </p:txBody>
      </p:sp>
      <p:sp>
        <p:nvSpPr>
          <p:cNvPr id="112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AC2D44-CA64-514D-9986-ECBFFCF9111F}" type="slidenum">
              <a:rPr lang="en-AU" sz="1200"/>
              <a:pPr/>
              <a:t>15</a:t>
            </a:fld>
            <a:endParaRPr lang="en-AU" sz="1200"/>
          </a:p>
        </p:txBody>
      </p:sp>
      <p:sp>
        <p:nvSpPr>
          <p:cNvPr id="133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06E0EC-D369-0546-BC03-CF04440021C7}" type="slidenum">
              <a:rPr lang="en-AU" sz="1200"/>
              <a:pPr/>
              <a:t>16</a:t>
            </a:fld>
            <a:endParaRPr lang="en-AU" sz="1200"/>
          </a:p>
        </p:txBody>
      </p:sp>
      <p:sp>
        <p:nvSpPr>
          <p:cNvPr id="133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7E6603-1DB5-AD4F-AB43-920633B18978}" type="slidenum">
              <a:rPr lang="en-AU" sz="1200"/>
              <a:pPr/>
              <a:t>17</a:t>
            </a:fld>
            <a:endParaRPr lang="en-AU" sz="1200"/>
          </a:p>
        </p:txBody>
      </p:sp>
      <p:sp>
        <p:nvSpPr>
          <p:cNvPr id="133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7C3A61-BFB9-D249-9A87-EF97A1AF006E}" type="slidenum">
              <a:rPr lang="en-AU" sz="1200"/>
              <a:pPr/>
              <a:t>18</a:t>
            </a:fld>
            <a:endParaRPr lang="en-AU" sz="1200"/>
          </a:p>
        </p:txBody>
      </p:sp>
      <p:sp>
        <p:nvSpPr>
          <p:cNvPr id="15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01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1FFC1F-A643-E944-A106-3EDCAFA8ED7B}" type="slidenum">
              <a:rPr lang="en-AU" sz="1200"/>
              <a:pPr/>
              <a:t>19</a:t>
            </a:fld>
            <a:endParaRPr lang="en-AU" sz="1200"/>
          </a:p>
        </p:txBody>
      </p:sp>
      <p:sp>
        <p:nvSpPr>
          <p:cNvPr id="15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B712F0-DFC7-FD45-AB4A-46DBC42EC2CE}" type="slidenum">
              <a:rPr lang="en-AU" sz="1200"/>
              <a:pPr/>
              <a:t>20</a:t>
            </a:fld>
            <a:endParaRPr lang="en-AU" sz="1200"/>
          </a:p>
        </p:txBody>
      </p:sp>
      <p:sp>
        <p:nvSpPr>
          <p:cNvPr id="15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382253-0379-5C4A-9CD5-FE0461EDB2CB}" type="slidenum">
              <a:rPr lang="en-AU" sz="1200"/>
              <a:pPr eaLnBrk="1" hangingPunct="1"/>
              <a:t>2</a:t>
            </a:fld>
            <a:endParaRPr lang="en-AU" sz="1200"/>
          </a:p>
        </p:txBody>
      </p:sp>
      <p:sp>
        <p:nvSpPr>
          <p:cNvPr id="16386" name="Rectangle 2"/>
          <p:cNvSpPr>
            <a:spLocks noGrp="1" noRot="1" noChangeAspect="1" noChangeArrowheads="1" noTextEdi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6B3680-94F0-0243-B3A0-63E2DB7FC325}" type="slidenum">
              <a:rPr lang="en-AU" sz="1200"/>
              <a:pPr/>
              <a:t>21</a:t>
            </a:fld>
            <a:endParaRPr lang="en-AU" sz="1200"/>
          </a:p>
        </p:txBody>
      </p:sp>
      <p:sp>
        <p:nvSpPr>
          <p:cNvPr id="15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9BF49C-5089-FC40-9257-D91FE92E2ED6}" type="slidenum">
              <a:rPr lang="en-AU" sz="1200"/>
              <a:pPr/>
              <a:t>22</a:t>
            </a:fld>
            <a:endParaRPr lang="en-AU" sz="1200"/>
          </a:p>
        </p:txBody>
      </p:sp>
      <p:sp>
        <p:nvSpPr>
          <p:cNvPr id="15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83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9BEAF1-B70A-2648-8502-8BFCB6D8CBF6}" type="slidenum">
              <a:rPr lang="en-AU" sz="1200"/>
              <a:pPr/>
              <a:t>23</a:t>
            </a:fld>
            <a:endParaRPr lang="en-AU" sz="1200"/>
          </a:p>
        </p:txBody>
      </p:sp>
      <p:sp>
        <p:nvSpPr>
          <p:cNvPr id="15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04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699DC7-63ED-204D-B0F8-AC778CBA5875}" type="slidenum">
              <a:rPr lang="en-AU" sz="1200"/>
              <a:pPr/>
              <a:t>24</a:t>
            </a:fld>
            <a:endParaRPr lang="en-AU" sz="1200"/>
          </a:p>
        </p:txBody>
      </p:sp>
      <p:sp>
        <p:nvSpPr>
          <p:cNvPr id="15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3B1F49-053F-2047-9D69-74C6C27C2B71}" type="slidenum">
              <a:rPr lang="en-AU" sz="1200"/>
              <a:pPr/>
              <a:t>25</a:t>
            </a:fld>
            <a:endParaRPr lang="en-AU" sz="1200"/>
          </a:p>
        </p:txBody>
      </p:sp>
      <p:sp>
        <p:nvSpPr>
          <p:cNvPr id="225282" name="Rectangle 2"/>
          <p:cNvSpPr>
            <a:spLocks noGrp="1" noRot="1" noChangeAspect="1" noChangeArrowheads="1"/>
          </p:cNvSpPr>
          <p:nvPr>
            <p:ph type="sldImg"/>
          </p:nvPr>
        </p:nvSpPr>
        <p:spPr>
          <a:xfrm>
            <a:off x="1144588" y="685800"/>
            <a:ext cx="4572000" cy="3429000"/>
          </a:xfrm>
          <a:solidFill>
            <a:srgbClr val="FFFFFF"/>
          </a:solidFill>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1184FD-E976-C944-8A61-6BE43455D05E}" type="slidenum">
              <a:rPr lang="en-AU" sz="1200"/>
              <a:pPr/>
              <a:t>26</a:t>
            </a:fld>
            <a:endParaRPr lang="en-AU" sz="1200"/>
          </a:p>
        </p:txBody>
      </p:sp>
      <p:sp>
        <p:nvSpPr>
          <p:cNvPr id="225282" name="Rectangle 2"/>
          <p:cNvSpPr>
            <a:spLocks noGrp="1" noRot="1" noChangeAspect="1" noChangeArrowheads="1"/>
          </p:cNvSpPr>
          <p:nvPr>
            <p:ph type="sldImg"/>
          </p:nvPr>
        </p:nvSpPr>
        <p:spPr>
          <a:xfrm>
            <a:off x="1144588" y="685800"/>
            <a:ext cx="4572000" cy="3429000"/>
          </a:xfrm>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5B628C-4BB7-ED49-B250-2504630E36E6}" type="slidenum">
              <a:rPr lang="en-AU" sz="1200"/>
              <a:pPr/>
              <a:t>27</a:t>
            </a:fld>
            <a:endParaRPr lang="en-AU" sz="1200"/>
          </a:p>
        </p:txBody>
      </p:sp>
      <p:sp>
        <p:nvSpPr>
          <p:cNvPr id="227330" name="Rectangle 2"/>
          <p:cNvSpPr>
            <a:spLocks noGrp="1" noRot="1" noChangeAspect="1" noChangeArrowheads="1"/>
          </p:cNvSpPr>
          <p:nvPr>
            <p:ph type="sldImg"/>
          </p:nvPr>
        </p:nvSpPr>
        <p:spPr>
          <a:xfrm>
            <a:off x="1144588" y="685800"/>
            <a:ext cx="4572000" cy="3429000"/>
          </a:xfrm>
          <a:solidFill>
            <a:srgbClr val="FFFFFF"/>
          </a:solidFill>
          <a:ln/>
          <a:extLs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787984-F6F1-5648-AF69-F16CF652295D}" type="slidenum">
              <a:rPr lang="en-AU" sz="1200"/>
              <a:pPr/>
              <a:t>28</a:t>
            </a:fld>
            <a:endParaRPr lang="en-AU" sz="1200"/>
          </a:p>
        </p:txBody>
      </p:sp>
      <p:sp>
        <p:nvSpPr>
          <p:cNvPr id="229378" name="Rectangle 2"/>
          <p:cNvSpPr>
            <a:spLocks noGrp="1" noRot="1" noChangeAspect="1" noChangeArrowheads="1"/>
          </p:cNvSpPr>
          <p:nvPr>
            <p:ph type="sldImg"/>
          </p:nvPr>
        </p:nvSpPr>
        <p:spPr>
          <a:xfrm>
            <a:off x="1144588" y="685800"/>
            <a:ext cx="4572000" cy="3429000"/>
          </a:xfrm>
          <a:solidFill>
            <a:srgbClr val="FFFFFF"/>
          </a:solidFill>
          <a:ln/>
          <a:extLs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99218F-748E-824B-BD1D-738631394A79}" type="slidenum">
              <a:rPr lang="en-AU" sz="1200"/>
              <a:pPr/>
              <a:t>29</a:t>
            </a:fld>
            <a:endParaRPr lang="en-AU" sz="1200"/>
          </a:p>
        </p:txBody>
      </p:sp>
      <p:sp>
        <p:nvSpPr>
          <p:cNvPr id="241666" name="Rectangle 2"/>
          <p:cNvSpPr>
            <a:spLocks noGrp="1" noRot="1" noChangeAspect="1" noChangeArrowheads="1"/>
          </p:cNvSpPr>
          <p:nvPr>
            <p:ph type="sldImg"/>
          </p:nvPr>
        </p:nvSpPr>
        <p:spPr>
          <a:xfrm>
            <a:off x="1144588" y="685800"/>
            <a:ext cx="4572000" cy="3429000"/>
          </a:xfrm>
          <a:solidFill>
            <a:srgbClr val="FFFFFF"/>
          </a:solidFill>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73C837-BDB4-B746-97E0-B5C8FB8FF26F}" type="slidenum">
              <a:rPr lang="en-AU" sz="1200">
                <a:solidFill>
                  <a:prstClr val="black"/>
                </a:solidFill>
              </a:rPr>
              <a:pPr/>
              <a:t>33</a:t>
            </a:fld>
            <a:endParaRPr lang="en-AU" sz="1200">
              <a:solidFill>
                <a:prstClr val="black"/>
              </a:solidFill>
            </a:endParaRPr>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99DB063-A2A2-0741-BC95-DF0AB0184C1C}" type="slidenum">
              <a:rPr lang="en-AU" sz="1200"/>
              <a:pPr/>
              <a:t>4</a:t>
            </a:fld>
            <a:endParaRPr lang="en-AU" sz="1200"/>
          </a:p>
        </p:txBody>
      </p:sp>
      <p:sp>
        <p:nvSpPr>
          <p:cNvPr id="11981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150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55FD6C-9460-3A4D-8842-4E296A5E7EDE}" type="slidenum">
              <a:rPr lang="en-AU" sz="1200">
                <a:solidFill>
                  <a:prstClr val="black"/>
                </a:solidFill>
              </a:rPr>
              <a:pPr/>
              <a:t>34</a:t>
            </a:fld>
            <a:endParaRPr lang="en-AU" sz="1200">
              <a:solidFill>
                <a:prstClr val="black"/>
              </a:solidFill>
            </a:endParaRPr>
          </a:p>
        </p:txBody>
      </p:sp>
      <p:sp>
        <p:nvSpPr>
          <p:cNvPr id="28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2D8199-7416-A74B-8B6F-1903B2572320}" type="slidenum">
              <a:rPr lang="en-AU" sz="1200">
                <a:solidFill>
                  <a:prstClr val="black"/>
                </a:solidFill>
              </a:rPr>
              <a:pPr/>
              <a:t>35</a:t>
            </a:fld>
            <a:endParaRPr lang="en-AU" sz="1200">
              <a:solidFill>
                <a:prstClr val="black"/>
              </a:solidFill>
            </a:endParaRPr>
          </a:p>
        </p:txBody>
      </p:sp>
      <p:sp>
        <p:nvSpPr>
          <p:cNvPr id="2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9C161C-B3B0-7C42-B489-38974EF116F2}" type="slidenum">
              <a:rPr lang="en-AU" sz="1200">
                <a:solidFill>
                  <a:prstClr val="black"/>
                </a:solidFill>
              </a:rPr>
              <a:pPr/>
              <a:t>36</a:t>
            </a:fld>
            <a:endParaRPr lang="en-AU" sz="1200">
              <a:solidFill>
                <a:prstClr val="black"/>
              </a:solidFill>
            </a:endParaRPr>
          </a:p>
        </p:txBody>
      </p:sp>
      <p:sp>
        <p:nvSpPr>
          <p:cNvPr id="30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39C5FD-1BAC-1849-9FB9-F2D02A204624}" type="slidenum">
              <a:rPr lang="en-AU" sz="1200">
                <a:solidFill>
                  <a:prstClr val="black"/>
                </a:solidFill>
              </a:rPr>
              <a:pPr/>
              <a:t>37</a:t>
            </a:fld>
            <a:endParaRPr lang="en-AU" sz="1200">
              <a:solidFill>
                <a:prstClr val="black"/>
              </a:solidFill>
            </a:endParaRPr>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F55B9A-F865-A04A-A420-A3FB8FBD8386}" type="slidenum">
              <a:rPr lang="en-AU" sz="1200">
                <a:solidFill>
                  <a:prstClr val="black"/>
                </a:solidFill>
              </a:rPr>
              <a:pPr/>
              <a:t>38</a:t>
            </a:fld>
            <a:endParaRPr lang="en-AU" sz="1200">
              <a:solidFill>
                <a:prstClr val="black"/>
              </a:solidFill>
            </a:endParaRPr>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0FF1C9-742F-5D4A-B670-DDEA84A6FDE7}" type="slidenum">
              <a:rPr lang="en-AU" sz="1200">
                <a:solidFill>
                  <a:prstClr val="black"/>
                </a:solidFill>
              </a:rPr>
              <a:pPr/>
              <a:t>39</a:t>
            </a:fld>
            <a:endParaRPr lang="en-AU" sz="1200">
              <a:solidFill>
                <a:prstClr val="black"/>
              </a:solidFill>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7CAD21-C471-9F4C-8CB8-5832EB685730}" type="slidenum">
              <a:rPr lang="en-AU" sz="1200">
                <a:solidFill>
                  <a:prstClr val="black"/>
                </a:solidFill>
              </a:rPr>
              <a:pPr/>
              <a:t>40</a:t>
            </a:fld>
            <a:endParaRPr lang="en-AU" sz="1200">
              <a:solidFill>
                <a:prstClr val="black"/>
              </a:solidFill>
            </a:endParaRPr>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6C14A5-7698-0B4A-AD26-F6A65D8EFD81}" type="slidenum">
              <a:rPr lang="en-AU" sz="1200">
                <a:solidFill>
                  <a:prstClr val="black"/>
                </a:solidFill>
              </a:rPr>
              <a:pPr/>
              <a:t>41</a:t>
            </a:fld>
            <a:endParaRPr lang="en-AU" sz="1200">
              <a:solidFill>
                <a:prstClr val="black"/>
              </a:solidFill>
            </a:endParaRPr>
          </a:p>
        </p:txBody>
      </p:sp>
      <p:sp>
        <p:nvSpPr>
          <p:cNvPr id="3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8196128-05D8-6A41-9872-0E33436C2498}" type="slidenum">
              <a:rPr lang="en-AU" sz="1200">
                <a:solidFill>
                  <a:prstClr val="black"/>
                </a:solidFill>
              </a:rPr>
              <a:pPr/>
              <a:t>42</a:t>
            </a:fld>
            <a:endParaRPr lang="en-AU" sz="1200">
              <a:solidFill>
                <a:prstClr val="black"/>
              </a:solidFill>
            </a:endParaRPr>
          </a:p>
        </p:txBody>
      </p:sp>
      <p:sp>
        <p:nvSpPr>
          <p:cNvPr id="36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AC66AE-7E79-6B4B-B153-680C27EEAAE6}" type="slidenum">
              <a:rPr lang="en-AU" sz="1200">
                <a:solidFill>
                  <a:prstClr val="black"/>
                </a:solidFill>
              </a:rPr>
              <a:pPr/>
              <a:t>43</a:t>
            </a:fld>
            <a:endParaRPr lang="en-AU" sz="1200">
              <a:solidFill>
                <a:prstClr val="black"/>
              </a:solidFill>
            </a:endParaRPr>
          </a:p>
        </p:txBody>
      </p:sp>
      <p:sp>
        <p:nvSpPr>
          <p:cNvPr id="37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75FC39-22B5-9A4B-8A60-8D16EE6071D1}" type="slidenum">
              <a:rPr lang="en-AU" sz="1200"/>
              <a:pPr/>
              <a:t>5</a:t>
            </a:fld>
            <a:endParaRPr lang="en-AU" sz="1200"/>
          </a:p>
        </p:txBody>
      </p:sp>
      <p:sp>
        <p:nvSpPr>
          <p:cNvPr id="143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DAE034-F01F-D140-A0E4-E34F33395BBB}" type="slidenum">
              <a:rPr lang="en-AU" sz="1200">
                <a:solidFill>
                  <a:prstClr val="black"/>
                </a:solidFill>
              </a:rPr>
              <a:pPr/>
              <a:t>44</a:t>
            </a:fld>
            <a:endParaRPr lang="en-AU" sz="1200">
              <a:solidFill>
                <a:prstClr val="black"/>
              </a:solidFill>
            </a:endParaRPr>
          </a:p>
        </p:txBody>
      </p:sp>
      <p:sp>
        <p:nvSpPr>
          <p:cNvPr id="3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01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7C49F8-36ED-0C43-B463-3D39B35E9EED}" type="slidenum">
              <a:rPr lang="en-US"/>
              <a:pPr/>
              <a:t>45</a:t>
            </a:fld>
            <a:endParaRPr lang="en-US"/>
          </a:p>
        </p:txBody>
      </p:sp>
      <p:sp>
        <p:nvSpPr>
          <p:cNvPr id="1157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57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A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D1022C-45F5-A440-B867-3B71E8CFE844}" type="slidenum">
              <a:rPr lang="en-AU" sz="1200">
                <a:solidFill>
                  <a:prstClr val="black"/>
                </a:solidFill>
              </a:rPr>
              <a:pPr/>
              <a:t>46</a:t>
            </a:fld>
            <a:endParaRPr lang="en-AU" sz="1200">
              <a:solidFill>
                <a:prstClr val="black"/>
              </a:solidFill>
            </a:endParaRPr>
          </a:p>
        </p:txBody>
      </p:sp>
      <p:sp>
        <p:nvSpPr>
          <p:cNvPr id="39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68C313-2230-7B40-8B93-5D40A5D2AE3B}" type="slidenum">
              <a:rPr lang="en-AU" sz="1200"/>
              <a:pPr/>
              <a:t>6</a:t>
            </a:fld>
            <a:endParaRPr lang="en-AU" sz="1200"/>
          </a:p>
        </p:txBody>
      </p:sp>
      <p:sp>
        <p:nvSpPr>
          <p:cNvPr id="143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372C22-CA29-2B4C-805B-819AF377CFAF}" type="slidenum">
              <a:rPr lang="en-AU" sz="1200"/>
              <a:pPr/>
              <a:t>7</a:t>
            </a:fld>
            <a:endParaRPr lang="en-AU" sz="1200"/>
          </a:p>
        </p:txBody>
      </p:sp>
      <p:sp>
        <p:nvSpPr>
          <p:cNvPr id="71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5152C3-92F2-384D-88B5-982408264116}" type="slidenum">
              <a:rPr lang="en-AU" sz="1200"/>
              <a:pPr/>
              <a:t>8</a:t>
            </a:fld>
            <a:endParaRPr lang="en-AU" sz="1200"/>
          </a:p>
        </p:txBody>
      </p:sp>
      <p:sp>
        <p:nvSpPr>
          <p:cNvPr id="9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5C407E-5F17-294A-99C4-C2CA4383280B}" type="slidenum">
              <a:rPr lang="en-AU" sz="1200"/>
              <a:pPr/>
              <a:t>9</a:t>
            </a:fld>
            <a:endParaRPr lang="en-AU" sz="1200"/>
          </a:p>
        </p:txBody>
      </p:sp>
      <p:sp>
        <p:nvSpPr>
          <p:cNvPr id="9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06EAD2-5288-ED47-B1B0-CFACD2B1A533}" type="slidenum">
              <a:rPr lang="en-AU" sz="1200"/>
              <a:pPr/>
              <a:t>10</a:t>
            </a:fld>
            <a:endParaRPr lang="en-AU" sz="1200"/>
          </a:p>
        </p:txBody>
      </p:sp>
      <p:sp>
        <p:nvSpPr>
          <p:cNvPr id="9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3A34DA36-384A-8741-8F4F-D7C22F11AADF}" type="slidenum">
              <a:rPr lang="en-AU"/>
              <a:pPr>
                <a:defRPr/>
              </a:pPr>
              <a:t>‹#›</a:t>
            </a:fld>
            <a:endParaRPr lang="en-AU"/>
          </a:p>
        </p:txBody>
      </p:sp>
    </p:spTree>
    <p:extLst>
      <p:ext uri="{BB962C8B-B14F-4D97-AF65-F5344CB8AC3E}">
        <p14:creationId xmlns:p14="http://schemas.microsoft.com/office/powerpoint/2010/main" val="2360222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EE4E489D-CCD5-8C40-ABAA-2D0DD31DD0C2}" type="slidenum">
              <a:rPr lang="en-AU"/>
              <a:pPr>
                <a:defRPr/>
              </a:pPr>
              <a:t>‹#›</a:t>
            </a:fld>
            <a:endParaRPr lang="en-AU"/>
          </a:p>
        </p:txBody>
      </p:sp>
    </p:spTree>
    <p:extLst>
      <p:ext uri="{BB962C8B-B14F-4D97-AF65-F5344CB8AC3E}">
        <p14:creationId xmlns:p14="http://schemas.microsoft.com/office/powerpoint/2010/main" val="3663334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6FFE8CDA-A9CE-2B45-B750-25912DF994B4}" type="slidenum">
              <a:rPr lang="en-AU"/>
              <a:pPr>
                <a:defRPr/>
              </a:pPr>
              <a:t>‹#›</a:t>
            </a:fld>
            <a:endParaRPr lang="en-AU"/>
          </a:p>
        </p:txBody>
      </p:sp>
    </p:spTree>
    <p:extLst>
      <p:ext uri="{BB962C8B-B14F-4D97-AF65-F5344CB8AC3E}">
        <p14:creationId xmlns:p14="http://schemas.microsoft.com/office/powerpoint/2010/main" val="60949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ECA2165-3AE7-0949-B765-45DA942BE426}" type="datetimeFigureOut">
              <a:rPr lang="en-US">
                <a:solidFill>
                  <a:prstClr val="black">
                    <a:tint val="75000"/>
                  </a:prstClr>
                </a:solidFill>
                <a:latin typeface="Calibri"/>
              </a:rPr>
              <a:pPr>
                <a:defRPr/>
              </a:pPr>
              <a:t>3/03/2014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143EE76-E9CE-2749-AB66-A74678BC70C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0225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D88E1BC-F382-7044-B2FE-B44A54DE8405}" type="datetimeFigureOut">
              <a:rPr lang="en-US">
                <a:solidFill>
                  <a:prstClr val="black">
                    <a:tint val="75000"/>
                  </a:prstClr>
                </a:solidFill>
                <a:latin typeface="Calibri"/>
              </a:rPr>
              <a:pPr>
                <a:defRPr/>
              </a:pPr>
              <a:t>3/03/2014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9A6AB65-DDD2-1144-AB20-FCC5B3A6050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7971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1B2C59B-8497-4A4A-B026-A66E6AB035C6}" type="datetimeFigureOut">
              <a:rPr lang="en-US">
                <a:solidFill>
                  <a:prstClr val="black">
                    <a:tint val="75000"/>
                  </a:prstClr>
                </a:solidFill>
                <a:latin typeface="Calibri"/>
              </a:rPr>
              <a:pPr>
                <a:defRPr/>
              </a:pPr>
              <a:t>3/03/2014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0CA1DC7-3A2A-7843-8675-010F00E02C5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4352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45252FE-7B92-AB4B-8A0A-D574B86430A1}" type="datetimeFigureOut">
              <a:rPr lang="en-US">
                <a:solidFill>
                  <a:prstClr val="black">
                    <a:tint val="75000"/>
                  </a:prstClr>
                </a:solidFill>
                <a:latin typeface="Calibri"/>
              </a:rPr>
              <a:pPr>
                <a:defRPr/>
              </a:pPr>
              <a:t>3/03/2014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0BDCEF1-0A82-874C-A42D-A41C4D7007A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3548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7DE1A31-C0FD-D349-BFEB-DE70C0F1A137}" type="datetimeFigureOut">
              <a:rPr lang="en-US">
                <a:solidFill>
                  <a:prstClr val="black">
                    <a:tint val="75000"/>
                  </a:prstClr>
                </a:solidFill>
                <a:latin typeface="Calibri"/>
              </a:rPr>
              <a:pPr>
                <a:defRPr/>
              </a:pPr>
              <a:t>3/03/2014</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686C76F7-6FBB-254A-8D97-0B2FA784D11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1552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4730169-7C28-484D-9B60-5D865800D629}" type="datetimeFigureOut">
              <a:rPr lang="en-US">
                <a:solidFill>
                  <a:prstClr val="black">
                    <a:tint val="75000"/>
                  </a:prstClr>
                </a:solidFill>
                <a:latin typeface="Calibri"/>
              </a:rPr>
              <a:pPr>
                <a:defRPr/>
              </a:pPr>
              <a:t>3/03/2014</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C568C03-AB60-074D-B36E-46E20B7B46F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6760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90209A9-87D7-1B46-BBA7-11F288F8E2DF}" type="datetimeFigureOut">
              <a:rPr lang="en-US">
                <a:solidFill>
                  <a:prstClr val="black">
                    <a:tint val="75000"/>
                  </a:prstClr>
                </a:solidFill>
                <a:latin typeface="Calibri"/>
              </a:rPr>
              <a:pPr>
                <a:defRPr/>
              </a:pPr>
              <a:t>3/03/2014</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897C5068-B2D9-474A-94E4-55C83DAD4B0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6786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17F8D32-0215-2245-90C6-90BEFF14B8E4}" type="datetimeFigureOut">
              <a:rPr lang="en-US">
                <a:solidFill>
                  <a:prstClr val="black">
                    <a:tint val="75000"/>
                  </a:prstClr>
                </a:solidFill>
                <a:latin typeface="Calibri"/>
              </a:rPr>
              <a:pPr>
                <a:defRPr/>
              </a:pPr>
              <a:t>3/03/2014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528F1078-AD81-684D-9EDE-88C380F399C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1959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41B3FA60-1E1C-8A44-9C20-61BE3CE64257}" type="slidenum">
              <a:rPr lang="en-AU"/>
              <a:pPr>
                <a:defRPr/>
              </a:pPr>
              <a:t>‹#›</a:t>
            </a:fld>
            <a:endParaRPr lang="en-AU"/>
          </a:p>
        </p:txBody>
      </p:sp>
    </p:spTree>
    <p:extLst>
      <p:ext uri="{BB962C8B-B14F-4D97-AF65-F5344CB8AC3E}">
        <p14:creationId xmlns:p14="http://schemas.microsoft.com/office/powerpoint/2010/main" val="1020036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E281427-0E44-D243-AEFE-E5FE05B58EDC}" type="datetimeFigureOut">
              <a:rPr lang="en-US">
                <a:solidFill>
                  <a:prstClr val="black">
                    <a:tint val="75000"/>
                  </a:prstClr>
                </a:solidFill>
                <a:latin typeface="Calibri"/>
              </a:rPr>
              <a:pPr>
                <a:defRPr/>
              </a:pPr>
              <a:t>3/03/2014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323E6210-D28A-204D-8BB6-9069D8DCF37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5339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91652B-5473-5A4A-A213-EBAA6030482B}" type="datetimeFigureOut">
              <a:rPr lang="en-US">
                <a:solidFill>
                  <a:prstClr val="black">
                    <a:tint val="75000"/>
                  </a:prstClr>
                </a:solidFill>
                <a:latin typeface="Calibri"/>
              </a:rPr>
              <a:pPr>
                <a:defRPr/>
              </a:pPr>
              <a:t>3/03/2014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72F2BCD-AF05-F54C-8658-293732C8796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0597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050501-CC36-AA4B-933B-E07886EDC4D7}" type="datetimeFigureOut">
              <a:rPr lang="en-US">
                <a:solidFill>
                  <a:prstClr val="black">
                    <a:tint val="75000"/>
                  </a:prstClr>
                </a:solidFill>
                <a:latin typeface="Calibri"/>
              </a:rPr>
              <a:pPr>
                <a:defRPr/>
              </a:pPr>
              <a:t>3/03/2014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270FEEC-32CE-704F-A4F4-A74B1341742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2010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282B9091-BFBF-0F4C-896C-47ADCE6D2814}" type="datetimeFigureOut">
              <a:rPr lang="en-US" smtClean="0">
                <a:solidFill>
                  <a:prstClr val="black">
                    <a:tint val="75000"/>
                  </a:prstClr>
                </a:solidFill>
                <a:latin typeface="Calibri"/>
              </a:rPr>
              <a:pPr/>
              <a:t>3/03/2014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B8C5A45-FA52-8B4D-B257-573318E1A7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8901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82B9091-BFBF-0F4C-896C-47ADCE6D2814}" type="datetimeFigureOut">
              <a:rPr lang="en-US" smtClean="0">
                <a:solidFill>
                  <a:prstClr val="black">
                    <a:tint val="75000"/>
                  </a:prstClr>
                </a:solidFill>
                <a:latin typeface="Calibri"/>
              </a:rPr>
              <a:pPr/>
              <a:t>3/03/2014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B8C5A45-FA52-8B4D-B257-573318E1A7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9900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282B9091-BFBF-0F4C-896C-47ADCE6D2814}" type="datetimeFigureOut">
              <a:rPr lang="en-US" smtClean="0">
                <a:solidFill>
                  <a:prstClr val="black">
                    <a:tint val="75000"/>
                  </a:prstClr>
                </a:solidFill>
                <a:latin typeface="Calibri"/>
              </a:rPr>
              <a:pPr/>
              <a:t>3/03/2014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B8C5A45-FA52-8B4D-B257-573318E1A7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52815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282B9091-BFBF-0F4C-896C-47ADCE6D2814}" type="datetimeFigureOut">
              <a:rPr lang="en-US" smtClean="0">
                <a:solidFill>
                  <a:prstClr val="black">
                    <a:tint val="75000"/>
                  </a:prstClr>
                </a:solidFill>
                <a:latin typeface="Calibri"/>
              </a:rPr>
              <a:pPr/>
              <a:t>3/03/2014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B8C5A45-FA52-8B4D-B257-573318E1A7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2558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282B9091-BFBF-0F4C-896C-47ADCE6D2814}" type="datetimeFigureOut">
              <a:rPr lang="en-US" smtClean="0">
                <a:solidFill>
                  <a:prstClr val="black">
                    <a:tint val="75000"/>
                  </a:prstClr>
                </a:solidFill>
                <a:latin typeface="Calibri"/>
              </a:rPr>
              <a:pPr/>
              <a:t>3/03/2014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B8C5A45-FA52-8B4D-B257-573318E1A7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40540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282B9091-BFBF-0F4C-896C-47ADCE6D2814}" type="datetimeFigureOut">
              <a:rPr lang="en-US" smtClean="0">
                <a:solidFill>
                  <a:prstClr val="black">
                    <a:tint val="75000"/>
                  </a:prstClr>
                </a:solidFill>
                <a:latin typeface="Calibri"/>
              </a:rPr>
              <a:pPr/>
              <a:t>3/03/2014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B8C5A45-FA52-8B4D-B257-573318E1A7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0052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2B9091-BFBF-0F4C-896C-47ADCE6D2814}" type="datetimeFigureOut">
              <a:rPr lang="en-US" smtClean="0">
                <a:solidFill>
                  <a:prstClr val="black">
                    <a:tint val="75000"/>
                  </a:prstClr>
                </a:solidFill>
                <a:latin typeface="Calibri"/>
              </a:rPr>
              <a:pPr/>
              <a:t>3/03/2014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B8C5A45-FA52-8B4D-B257-573318E1A7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4019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7700DC16-CB50-794E-8D11-6B695A4699E6}" type="slidenum">
              <a:rPr lang="en-AU"/>
              <a:pPr>
                <a:defRPr/>
              </a:pPr>
              <a:t>‹#›</a:t>
            </a:fld>
            <a:endParaRPr lang="en-AU"/>
          </a:p>
        </p:txBody>
      </p:sp>
    </p:spTree>
    <p:extLst>
      <p:ext uri="{BB962C8B-B14F-4D97-AF65-F5344CB8AC3E}">
        <p14:creationId xmlns:p14="http://schemas.microsoft.com/office/powerpoint/2010/main" val="8636398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282B9091-BFBF-0F4C-896C-47ADCE6D2814}" type="datetimeFigureOut">
              <a:rPr lang="en-US" smtClean="0">
                <a:solidFill>
                  <a:prstClr val="black">
                    <a:tint val="75000"/>
                  </a:prstClr>
                </a:solidFill>
                <a:latin typeface="Calibri"/>
              </a:rPr>
              <a:pPr/>
              <a:t>3/03/2014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B8C5A45-FA52-8B4D-B257-573318E1A7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1942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282B9091-BFBF-0F4C-896C-47ADCE6D2814}" type="datetimeFigureOut">
              <a:rPr lang="en-US" smtClean="0">
                <a:solidFill>
                  <a:prstClr val="black">
                    <a:tint val="75000"/>
                  </a:prstClr>
                </a:solidFill>
                <a:latin typeface="Calibri"/>
              </a:rPr>
              <a:pPr/>
              <a:t>3/03/2014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B8C5A45-FA52-8B4D-B257-573318E1A7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84620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82B9091-BFBF-0F4C-896C-47ADCE6D2814}" type="datetimeFigureOut">
              <a:rPr lang="en-US" smtClean="0">
                <a:solidFill>
                  <a:prstClr val="black">
                    <a:tint val="75000"/>
                  </a:prstClr>
                </a:solidFill>
                <a:latin typeface="Calibri"/>
              </a:rPr>
              <a:pPr/>
              <a:t>3/03/2014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B8C5A45-FA52-8B4D-B257-573318E1A7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3699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82B9091-BFBF-0F4C-896C-47ADCE6D2814}" type="datetimeFigureOut">
              <a:rPr lang="en-US" smtClean="0">
                <a:solidFill>
                  <a:prstClr val="black">
                    <a:tint val="75000"/>
                  </a:prstClr>
                </a:solidFill>
                <a:latin typeface="Calibri"/>
              </a:rPr>
              <a:pPr/>
              <a:t>3/03/2014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B8C5A45-FA52-8B4D-B257-573318E1A7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2383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C1BD662D-9E0C-334F-B6B9-128C1ECE032B}" type="slidenum">
              <a:rPr lang="en-AU"/>
              <a:pPr>
                <a:defRPr/>
              </a:pPr>
              <a:t>‹#›</a:t>
            </a:fld>
            <a:endParaRPr lang="en-AU"/>
          </a:p>
        </p:txBody>
      </p:sp>
    </p:spTree>
    <p:extLst>
      <p:ext uri="{BB962C8B-B14F-4D97-AF65-F5344CB8AC3E}">
        <p14:creationId xmlns:p14="http://schemas.microsoft.com/office/powerpoint/2010/main" val="630504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pPr>
              <a:defRPr/>
            </a:pPr>
            <a:fld id="{DC99C321-24D4-6347-A038-E21230A8512E}" type="slidenum">
              <a:rPr lang="en-AU"/>
              <a:pPr>
                <a:defRPr/>
              </a:pPr>
              <a:t>‹#›</a:t>
            </a:fld>
            <a:endParaRPr lang="en-AU"/>
          </a:p>
        </p:txBody>
      </p:sp>
    </p:spTree>
    <p:extLst>
      <p:ext uri="{BB962C8B-B14F-4D97-AF65-F5344CB8AC3E}">
        <p14:creationId xmlns:p14="http://schemas.microsoft.com/office/powerpoint/2010/main" val="2316470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AU"/>
          </a:p>
        </p:txBody>
      </p:sp>
      <p:sp>
        <p:nvSpPr>
          <p:cNvPr id="4" name="Rectangle 5"/>
          <p:cNvSpPr>
            <a:spLocks noGrp="1" noChangeArrowheads="1"/>
          </p:cNvSpPr>
          <p:nvPr>
            <p:ph type="ftr" sz="quarter" idx="11"/>
          </p:nvPr>
        </p:nvSpPr>
        <p:spPr>
          <a:ln/>
        </p:spPr>
        <p:txBody>
          <a:bodyPr/>
          <a:lstStyle>
            <a:lvl1pPr>
              <a:defRPr/>
            </a:lvl1pPr>
          </a:lstStyle>
          <a:p>
            <a:pPr>
              <a:defRPr/>
            </a:pPr>
            <a:endParaRPr lang="en-AU"/>
          </a:p>
        </p:txBody>
      </p:sp>
      <p:sp>
        <p:nvSpPr>
          <p:cNvPr id="5" name="Rectangle 6"/>
          <p:cNvSpPr>
            <a:spLocks noGrp="1" noChangeArrowheads="1"/>
          </p:cNvSpPr>
          <p:nvPr>
            <p:ph type="sldNum" sz="quarter" idx="12"/>
          </p:nvPr>
        </p:nvSpPr>
        <p:spPr>
          <a:ln/>
        </p:spPr>
        <p:txBody>
          <a:bodyPr/>
          <a:lstStyle>
            <a:lvl1pPr>
              <a:defRPr/>
            </a:lvl1pPr>
          </a:lstStyle>
          <a:p>
            <a:pPr>
              <a:defRPr/>
            </a:pPr>
            <a:fld id="{5ECBABB1-C8A8-D946-A50B-EAF2D1FBF30E}" type="slidenum">
              <a:rPr lang="en-AU"/>
              <a:pPr>
                <a:defRPr/>
              </a:pPr>
              <a:t>‹#›</a:t>
            </a:fld>
            <a:endParaRPr lang="en-AU"/>
          </a:p>
        </p:txBody>
      </p:sp>
    </p:spTree>
    <p:extLst>
      <p:ext uri="{BB962C8B-B14F-4D97-AF65-F5344CB8AC3E}">
        <p14:creationId xmlns:p14="http://schemas.microsoft.com/office/powerpoint/2010/main" val="4201007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p>
        </p:txBody>
      </p:sp>
      <p:sp>
        <p:nvSpPr>
          <p:cNvPr id="3" name="Rectangle 5"/>
          <p:cNvSpPr>
            <a:spLocks noGrp="1" noChangeArrowheads="1"/>
          </p:cNvSpPr>
          <p:nvPr>
            <p:ph type="ftr" sz="quarter" idx="11"/>
          </p:nvPr>
        </p:nvSpPr>
        <p:spPr>
          <a:ln/>
        </p:spPr>
        <p:txBody>
          <a:bodyPr/>
          <a:lstStyle>
            <a:lvl1pPr>
              <a:defRPr/>
            </a:lvl1pPr>
          </a:lstStyle>
          <a:p>
            <a:pPr>
              <a:defRPr/>
            </a:pPr>
            <a:endParaRPr lang="en-AU"/>
          </a:p>
        </p:txBody>
      </p:sp>
      <p:sp>
        <p:nvSpPr>
          <p:cNvPr id="4" name="Rectangle 6"/>
          <p:cNvSpPr>
            <a:spLocks noGrp="1" noChangeArrowheads="1"/>
          </p:cNvSpPr>
          <p:nvPr>
            <p:ph type="sldNum" sz="quarter" idx="12"/>
          </p:nvPr>
        </p:nvSpPr>
        <p:spPr>
          <a:ln/>
        </p:spPr>
        <p:txBody>
          <a:bodyPr/>
          <a:lstStyle>
            <a:lvl1pPr>
              <a:defRPr/>
            </a:lvl1pPr>
          </a:lstStyle>
          <a:p>
            <a:pPr>
              <a:defRPr/>
            </a:pPr>
            <a:fld id="{DD79866C-CF19-0A45-852E-0E90934C8FA7}" type="slidenum">
              <a:rPr lang="en-AU"/>
              <a:pPr>
                <a:defRPr/>
              </a:pPr>
              <a:t>‹#›</a:t>
            </a:fld>
            <a:endParaRPr lang="en-AU"/>
          </a:p>
        </p:txBody>
      </p:sp>
    </p:spTree>
    <p:extLst>
      <p:ext uri="{BB962C8B-B14F-4D97-AF65-F5344CB8AC3E}">
        <p14:creationId xmlns:p14="http://schemas.microsoft.com/office/powerpoint/2010/main" val="3046605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32A3FD26-CF8C-7A47-883A-E76C7BED0A08}" type="slidenum">
              <a:rPr lang="en-AU"/>
              <a:pPr>
                <a:defRPr/>
              </a:pPr>
              <a:t>‹#›</a:t>
            </a:fld>
            <a:endParaRPr lang="en-AU"/>
          </a:p>
        </p:txBody>
      </p:sp>
    </p:spTree>
    <p:extLst>
      <p:ext uri="{BB962C8B-B14F-4D97-AF65-F5344CB8AC3E}">
        <p14:creationId xmlns:p14="http://schemas.microsoft.com/office/powerpoint/2010/main" val="3416567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EC3FE8D3-0CF6-EB47-B72F-D70A29752595}" type="slidenum">
              <a:rPr lang="en-AU"/>
              <a:pPr>
                <a:defRPr/>
              </a:pPr>
              <a:t>‹#›</a:t>
            </a:fld>
            <a:endParaRPr lang="en-AU"/>
          </a:p>
        </p:txBody>
      </p:sp>
    </p:spTree>
    <p:extLst>
      <p:ext uri="{BB962C8B-B14F-4D97-AF65-F5344CB8AC3E}">
        <p14:creationId xmlns:p14="http://schemas.microsoft.com/office/powerpoint/2010/main" val="37292258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A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A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D5DF04B7-D0D6-D241-8C63-98BBF5809B2D}"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65C8E708-101A-4E49-A331-FDAE200AB5EB}" type="datetimeFigureOut">
              <a:rPr lang="en-US">
                <a:solidFill>
                  <a:prstClr val="black">
                    <a:tint val="75000"/>
                  </a:prstClr>
                </a:solidFill>
                <a:latin typeface="Calibri"/>
              </a:rPr>
              <a:pPr defTabSz="457200" eaLnBrk="1" hangingPunct="1">
                <a:defRPr/>
              </a:pPr>
              <a:t>3/03/2014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eaLnBrk="1" hangingPunct="1">
              <a:defRPr/>
            </a:pPr>
            <a:fld id="{30946625-93CD-7149-95BC-9E4C7680EE92}" type="slidenum">
              <a:rPr lang="en-US">
                <a:solidFill>
                  <a:prstClr val="black">
                    <a:tint val="75000"/>
                  </a:prstClr>
                </a:solidFill>
                <a:latin typeface="Calibri"/>
              </a:rPr>
              <a:pPr defTabSz="457200" eaLnBrk="1" hangingPunct="1">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7238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282B9091-BFBF-0F4C-896C-47ADCE6D2814}"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3/03/2014</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4B8C5A45-FA52-8B4D-B257-573318E1A7A2}"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165147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 Target="slide8.xml"/><Relationship Id="rId4" Type="http://schemas.openxmlformats.org/officeDocument/2006/relationships/slide" Target="slide11.xml"/><Relationship Id="rId5" Type="http://schemas.openxmlformats.org/officeDocument/2006/relationships/slide" Target="slide13.xml"/><Relationship Id="rId6" Type="http://schemas.openxmlformats.org/officeDocument/2006/relationships/slide" Target="slide12.xml"/><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 Target="slide8.xml"/><Relationship Id="rId4" Type="http://schemas.openxmlformats.org/officeDocument/2006/relationships/slide" Target="slide10.xml"/><Relationship Id="rId5" Type="http://schemas.openxmlformats.org/officeDocument/2006/relationships/slide" Target="slide13.xml"/><Relationship Id="rId6" Type="http://schemas.openxmlformats.org/officeDocument/2006/relationships/slide" Target="slide12.xml"/><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 Target="slide8.xml"/><Relationship Id="rId4" Type="http://schemas.openxmlformats.org/officeDocument/2006/relationships/slide" Target="slide11.xml"/><Relationship Id="rId5" Type="http://schemas.openxmlformats.org/officeDocument/2006/relationships/slide" Target="slide10.xml"/><Relationship Id="rId6" Type="http://schemas.openxmlformats.org/officeDocument/2006/relationships/slide" Target="slide13.xml"/><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 Target="slide8.xml"/><Relationship Id="rId4" Type="http://schemas.openxmlformats.org/officeDocument/2006/relationships/slide" Target="slide11.xml"/><Relationship Id="rId5" Type="http://schemas.openxmlformats.org/officeDocument/2006/relationships/slide" Target="slide10.xml"/><Relationship Id="rId6" Type="http://schemas.openxmlformats.org/officeDocument/2006/relationships/slide" Target="slide12.xml"/><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www.fredjones.com/Positive_Discipline/Discipline_Ch18.html" TargetMode="External"/><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www.fredjones.com/Positive_Discipline/Discipline_Ch18.html" TargetMode="External"/><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www.fredjones.com/Positive_Discipline/Discipline_Ch18.html" TargetMode="External"/><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7.gif"/></Relationships>
</file>

<file path=ppt/slides/_rels/slide19.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8.png"/><Relationship Id="rId5" Type="http://schemas.openxmlformats.org/officeDocument/2006/relationships/image" Target="file://localhost/Users/CSC/Desktop/eyes.png" TargetMode="External"/><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file://localhost/Users/CSC/Desktop/eyes.png" TargetMode="External"/><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file://localhost/Users/CSC/Documents/Conferences/AASE%20Darwin%20Conference/Darwin%20Presentation/AASEDarwin_images/footsteps.png" TargetMode="External"/><Relationship Id="rId6" Type="http://schemas.openxmlformats.org/officeDocument/2006/relationships/image" Target="../media/image8.png"/><Relationship Id="rId7" Type="http://schemas.openxmlformats.org/officeDocument/2006/relationships/image" Target="file://localhost/Users/CSC/Desktop/eyes.png" TargetMode="External"/><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file://localhost/Users/CSC/Documents/Conferences/AASE%20Darwin%20Conference/Darwin%20Presentation/AASEDarwin_images/footsteps.png" TargetMode="External"/><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file://localhost/Users/CSC/Documents/Conferences/AASE%20Darwin%20Conference/Darwin%20Presentation/AASEDarwin_images/footsteps.png" TargetMode="External"/><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file://localhost/Users/CSC/Documents/Conferences/AASE%20Darwin%20Conference/Darwin%20Presentation/AASEDarwin_images/footsteps.png" TargetMode="External"/><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1.png"/><Relationship Id="rId1" Type="http://schemas.openxmlformats.org/officeDocument/2006/relationships/slideLayout" Target="../slideLayouts/slideLayout24.xml"/><Relationship Id="rId2"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microsoft.com/office/2007/relationships/media" Target="../media/media2.mp4"/><Relationship Id="rId2" Type="http://schemas.openxmlformats.org/officeDocument/2006/relationships/video" Target="../media/media2.mp4"/></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2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2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6.jpeg"/></Relationships>
</file>

<file path=ppt/slides/_rels/slide4.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27.gif"/></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3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xml"/><Relationship Id="rId5" Type="http://schemas.openxmlformats.org/officeDocument/2006/relationships/image" Target="../media/image5.png"/><Relationship Id="rId1" Type="http://schemas.microsoft.com/office/2007/relationships/media" Target="../media/media1.mov"/><Relationship Id="rId2" Type="http://schemas.openxmlformats.org/officeDocument/2006/relationships/video" Target="../media/media1.mo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 Target="slide11.xml"/><Relationship Id="rId4" Type="http://schemas.openxmlformats.org/officeDocument/2006/relationships/slide" Target="slide10.xml"/><Relationship Id="rId5" Type="http://schemas.openxmlformats.org/officeDocument/2006/relationships/slide" Target="slide13.xml"/><Relationship Id="rId6" Type="http://schemas.openxmlformats.org/officeDocument/2006/relationships/slide" Target="slide12.xml"/><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 Target="slide11.xml"/><Relationship Id="rId4" Type="http://schemas.openxmlformats.org/officeDocument/2006/relationships/slide" Target="slide10.xml"/><Relationship Id="rId5" Type="http://schemas.openxmlformats.org/officeDocument/2006/relationships/slide" Target="slide13.xml"/><Relationship Id="rId6" Type="http://schemas.openxmlformats.org/officeDocument/2006/relationships/slide" Target="slide12.xml"/><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99CC"/>
        </a:solidFill>
        <a:effectLst/>
      </p:bgPr>
    </p:bg>
    <p:spTree>
      <p:nvGrpSpPr>
        <p:cNvPr id="1" name=""/>
        <p:cNvGrpSpPr/>
        <p:nvPr/>
      </p:nvGrpSpPr>
      <p:grpSpPr>
        <a:xfrm>
          <a:off x="0" y="0"/>
          <a:ext cx="0" cy="0"/>
          <a:chOff x="0" y="0"/>
          <a:chExt cx="0" cy="0"/>
        </a:xfrm>
      </p:grpSpPr>
      <p:sp>
        <p:nvSpPr>
          <p:cNvPr id="15362" name="Text Box 11"/>
          <p:cNvSpPr txBox="1">
            <a:spLocks noChangeArrowheads="1"/>
          </p:cNvSpPr>
          <p:nvPr/>
        </p:nvSpPr>
        <p:spPr bwMode="auto">
          <a:xfrm>
            <a:off x="2051050" y="1905000"/>
            <a:ext cx="4876800"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AU" sz="2000">
                <a:solidFill>
                  <a:schemeClr val="bg1"/>
                </a:solidFill>
              </a:rPr>
              <a:t>EDGD801</a:t>
            </a:r>
          </a:p>
          <a:p>
            <a:pPr algn="ctr" eaLnBrk="1" hangingPunct="1">
              <a:lnSpc>
                <a:spcPct val="10000"/>
              </a:lnSpc>
              <a:spcBef>
                <a:spcPct val="50000"/>
              </a:spcBef>
            </a:pPr>
            <a:r>
              <a:rPr lang="en-AU" sz="2000">
                <a:solidFill>
                  <a:schemeClr val="bg1"/>
                </a:solidFill>
              </a:rPr>
              <a:t>Learning and behaviour</a:t>
            </a:r>
            <a:endParaRPr lang="en-AU">
              <a:solidFill>
                <a:schemeClr val="bg1"/>
              </a:solidFill>
            </a:endParaRPr>
          </a:p>
        </p:txBody>
      </p:sp>
      <p:sp>
        <p:nvSpPr>
          <p:cNvPr id="2060" name="Rectangle 12"/>
          <p:cNvSpPr>
            <a:spLocks noChangeArrowheads="1"/>
          </p:cNvSpPr>
          <p:nvPr/>
        </p:nvSpPr>
        <p:spPr bwMode="auto">
          <a:xfrm>
            <a:off x="1068388" y="2924175"/>
            <a:ext cx="7654925"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auto">
              <a:spcBef>
                <a:spcPts val="0"/>
              </a:spcBef>
              <a:spcAft>
                <a:spcPts val="0"/>
              </a:spcAft>
              <a:defRPr/>
            </a:pPr>
            <a:r>
              <a:rPr lang="en-AU" sz="3600" dirty="0">
                <a:solidFill>
                  <a:schemeClr val="bg1"/>
                </a:solidFill>
                <a:latin typeface="+mn-lt"/>
                <a:ea typeface="+mn-ea"/>
                <a:cs typeface="+mn-cs"/>
              </a:rPr>
              <a:t>Behaviour management strategies</a:t>
            </a:r>
            <a:endParaRPr lang="en-AU" sz="3600" dirty="0">
              <a:latin typeface="+mn-lt"/>
              <a:ea typeface="+mn-ea"/>
              <a:cs typeface="+mn-cs"/>
            </a:endParaRPr>
          </a:p>
        </p:txBody>
      </p:sp>
      <p:sp>
        <p:nvSpPr>
          <p:cNvPr id="2061" name="Text Box 13"/>
          <p:cNvSpPr txBox="1">
            <a:spLocks noChangeArrowheads="1"/>
          </p:cNvSpPr>
          <p:nvPr/>
        </p:nvSpPr>
        <p:spPr bwMode="auto">
          <a:xfrm>
            <a:off x="1547813" y="3860800"/>
            <a:ext cx="5818187" cy="212365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auto">
              <a:spcBef>
                <a:spcPct val="50000"/>
              </a:spcBef>
              <a:spcAft>
                <a:spcPts val="0"/>
              </a:spcAft>
              <a:defRPr/>
            </a:pPr>
            <a:r>
              <a:rPr lang="en-AU" dirty="0">
                <a:solidFill>
                  <a:schemeClr val="bg1"/>
                </a:solidFill>
                <a:latin typeface="+mn-lt"/>
                <a:ea typeface="+mn-ea"/>
                <a:cs typeface="+mn-cs"/>
              </a:rPr>
              <a:t>Lecture 3 </a:t>
            </a:r>
          </a:p>
          <a:p>
            <a:pPr algn="ctr" fontAlgn="auto">
              <a:spcBef>
                <a:spcPct val="50000"/>
              </a:spcBef>
              <a:spcAft>
                <a:spcPts val="0"/>
              </a:spcAft>
              <a:defRPr/>
            </a:pPr>
            <a:r>
              <a:rPr lang="en-AU" dirty="0">
                <a:solidFill>
                  <a:schemeClr val="bg1"/>
                </a:solidFill>
                <a:latin typeface="+mn-lt"/>
                <a:ea typeface="+mn-ea"/>
                <a:cs typeface="+mn-cs"/>
              </a:rPr>
              <a:t>Models continuum</a:t>
            </a:r>
          </a:p>
          <a:p>
            <a:pPr algn="ctr" fontAlgn="auto">
              <a:spcBef>
                <a:spcPct val="50000"/>
              </a:spcBef>
              <a:spcAft>
                <a:spcPts val="0"/>
              </a:spcAft>
              <a:defRPr/>
            </a:pPr>
            <a:r>
              <a:rPr lang="en-AU" dirty="0">
                <a:solidFill>
                  <a:schemeClr val="bg1"/>
                </a:solidFill>
                <a:latin typeface="+mn-lt"/>
                <a:ea typeface="+mn-ea"/>
                <a:cs typeface="+mn-cs"/>
              </a:rPr>
              <a:t>Positive behaviour </a:t>
            </a:r>
            <a:r>
              <a:rPr lang="en-AU" dirty="0" smtClean="0">
                <a:solidFill>
                  <a:schemeClr val="bg1"/>
                </a:solidFill>
                <a:latin typeface="+mn-lt"/>
                <a:ea typeface="+mn-ea"/>
                <a:cs typeface="+mn-cs"/>
              </a:rPr>
              <a:t>model</a:t>
            </a:r>
          </a:p>
          <a:p>
            <a:pPr algn="ctr" fontAlgn="auto">
              <a:spcBef>
                <a:spcPct val="50000"/>
              </a:spcBef>
              <a:spcAft>
                <a:spcPts val="0"/>
              </a:spcAft>
              <a:defRPr/>
            </a:pPr>
            <a:r>
              <a:rPr lang="en-AU" dirty="0" smtClean="0">
                <a:solidFill>
                  <a:schemeClr val="bg1"/>
                </a:solidFill>
                <a:latin typeface="+mn-lt"/>
                <a:ea typeface="+mn-ea"/>
                <a:cs typeface="+mn-cs"/>
              </a:rPr>
              <a:t>March </a:t>
            </a:r>
            <a:r>
              <a:rPr lang="en-AU" dirty="0" smtClean="0">
                <a:solidFill>
                  <a:schemeClr val="bg1"/>
                </a:solidFill>
                <a:latin typeface="+mn-lt"/>
                <a:ea typeface="+mn-ea"/>
                <a:cs typeface="+mn-cs"/>
              </a:rPr>
              <a:t>10 – 2:30pm</a:t>
            </a:r>
            <a:endParaRPr lang="en-AU" dirty="0">
              <a:solidFill>
                <a:schemeClr val="bg1"/>
              </a:solidFill>
              <a:latin typeface="+mn-lt"/>
              <a:ea typeface="+mn-ea"/>
              <a:cs typeface="+mn-cs"/>
            </a:endParaRPr>
          </a:p>
        </p:txBody>
      </p:sp>
      <p:sp>
        <p:nvSpPr>
          <p:cNvPr id="15365" name="Text Box 14"/>
          <p:cNvSpPr txBox="1">
            <a:spLocks noChangeArrowheads="1"/>
          </p:cNvSpPr>
          <p:nvPr/>
        </p:nvSpPr>
        <p:spPr bwMode="auto">
          <a:xfrm>
            <a:off x="5638800" y="6324600"/>
            <a:ext cx="33528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AU" sz="2000" i="1">
                <a:solidFill>
                  <a:srgbClr val="66CCFF"/>
                </a:solidFill>
              </a:rPr>
              <a:t>Presented by Ray Handley</a:t>
            </a:r>
            <a:endParaRPr lang="en-AU" b="1"/>
          </a:p>
        </p:txBody>
      </p:sp>
      <p:pic>
        <p:nvPicPr>
          <p:cNvPr id="15366" name="Picture 9" descr="GDE_2013Head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6350"/>
            <a:ext cx="9144001"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ounded Rectangle 22"/>
          <p:cNvSpPr/>
          <p:nvPr/>
        </p:nvSpPr>
        <p:spPr bwMode="auto">
          <a:xfrm>
            <a:off x="3348038" y="1557338"/>
            <a:ext cx="5651500" cy="4319587"/>
          </a:xfrm>
          <a:prstGeom prst="roundRect">
            <a:avLst/>
          </a:prstGeom>
          <a:ln>
            <a:headEnd type="none" w="med" len="med"/>
            <a:tailEnd type="none" w="med" len="med"/>
          </a:ln>
          <a:effectLst>
            <a:outerShdw blurRad="50800" dist="38100" dir="8100000" algn="tr" rotWithShape="0">
              <a:prstClr val="black">
                <a:alpha val="40000"/>
              </a:prstClr>
            </a:outerShdw>
          </a:effectLst>
          <a:extLst/>
        </p:spPr>
        <p:style>
          <a:lnRef idx="1">
            <a:schemeClr val="accent3"/>
          </a:lnRef>
          <a:fillRef idx="3">
            <a:schemeClr val="accent3"/>
          </a:fillRef>
          <a:effectRef idx="2">
            <a:schemeClr val="accent3"/>
          </a:effectRef>
          <a:fontRef idx="minor">
            <a:schemeClr val="lt1"/>
          </a:fontRef>
        </p:style>
        <p:txBody>
          <a:bodyPr/>
          <a:lstStyle/>
          <a:p>
            <a:pPr>
              <a:defRPr/>
            </a:pPr>
            <a:endParaRPr lang="en-US" b="1"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charset="0"/>
              <a:ea typeface="ＭＳ Ｐゴシック" charset="0"/>
              <a:cs typeface="ＭＳ Ｐゴシック" charset="0"/>
            </a:endParaRPr>
          </a:p>
        </p:txBody>
      </p:sp>
      <p:sp>
        <p:nvSpPr>
          <p:cNvPr id="8194" name="Text Box 2">
            <a:hlinkClick r:id="rId3" action="ppaction://hlinksldjump"/>
          </p:cNvPr>
          <p:cNvSpPr txBox="1">
            <a:spLocks noChangeArrowheads="1"/>
          </p:cNvSpPr>
          <p:nvPr/>
        </p:nvSpPr>
        <p:spPr bwMode="auto">
          <a:xfrm>
            <a:off x="685800" y="2513013"/>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81000" indent="-3810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FF0000"/>
              </a:buClr>
              <a:buFont typeface="Wingdings 3" charset="0"/>
              <a:buChar char="c"/>
              <a:defRPr/>
            </a:pPr>
            <a:r>
              <a:rPr lang="en-AU" sz="1400" dirty="0" smtClean="0">
                <a:solidFill>
                  <a:srgbClr val="000000"/>
                </a:solidFill>
              </a:rPr>
              <a:t>Withitness</a:t>
            </a:r>
            <a:r>
              <a:rPr lang="en-AU" sz="2000" dirty="0" smtClean="0">
                <a:solidFill>
                  <a:srgbClr val="000000"/>
                </a:solidFill>
              </a:rPr>
              <a:t> </a:t>
            </a:r>
          </a:p>
        </p:txBody>
      </p:sp>
      <p:sp>
        <p:nvSpPr>
          <p:cNvPr id="8196" name="Rectangle 4"/>
          <p:cNvSpPr>
            <a:spLocks noChangeArrowheads="1"/>
          </p:cNvSpPr>
          <p:nvPr/>
        </p:nvSpPr>
        <p:spPr bwMode="auto">
          <a:xfrm>
            <a:off x="685800" y="3284538"/>
            <a:ext cx="2286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dirty="0">
                <a:solidFill>
                  <a:srgbClr val="000000"/>
                </a:solidFill>
                <a:effectLst>
                  <a:outerShdw blurRad="50800" dist="38100" algn="l" rotWithShape="0">
                    <a:prstClr val="black">
                      <a:alpha val="40000"/>
                    </a:prstClr>
                  </a:outerShdw>
                </a:effectLst>
              </a:rPr>
              <a:t>Overlapping</a:t>
            </a:r>
          </a:p>
        </p:txBody>
      </p:sp>
      <p:sp>
        <p:nvSpPr>
          <p:cNvPr id="8201" name="Text Box 9"/>
          <p:cNvSpPr txBox="1">
            <a:spLocks noChangeArrowheads="1"/>
          </p:cNvSpPr>
          <p:nvPr/>
        </p:nvSpPr>
        <p:spPr bwMode="auto">
          <a:xfrm>
            <a:off x="3419475" y="2459038"/>
            <a:ext cx="5400675"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85750" indent="-285750">
              <a:buFont typeface="Arial"/>
              <a:buChar char="•"/>
              <a:defRPr/>
            </a:pPr>
            <a:r>
              <a:rPr lang="en-US" sz="2000" dirty="0"/>
              <a:t>When instructing one group, the teacher should be able to acknowledge difficulties that students outside of the group may be having so that instruction continues moving. </a:t>
            </a:r>
          </a:p>
          <a:p>
            <a:pPr marL="285750" indent="-285750">
              <a:buFont typeface="Arial"/>
              <a:buChar char="•"/>
              <a:defRPr/>
            </a:pPr>
            <a:endParaRPr lang="en-US" sz="2000" dirty="0"/>
          </a:p>
          <a:p>
            <a:pPr marL="285750" indent="-285750">
              <a:buFont typeface="Arial"/>
              <a:buChar char="•"/>
              <a:defRPr/>
            </a:pPr>
            <a:r>
              <a:rPr lang="en-US" sz="2000" dirty="0"/>
              <a:t>This also includes distractions from outside the classroom such as notes from the office or students walking through the hallways. </a:t>
            </a:r>
            <a:endParaRPr lang="en-AU" sz="2000" dirty="0">
              <a:solidFill>
                <a:srgbClr val="000000"/>
              </a:solidFill>
            </a:endParaRPr>
          </a:p>
        </p:txBody>
      </p:sp>
      <p:sp>
        <p:nvSpPr>
          <p:cNvPr id="8205" name="Rectangle 13"/>
          <p:cNvSpPr>
            <a:spLocks noChangeArrowheads="1"/>
          </p:cNvSpPr>
          <p:nvPr/>
        </p:nvSpPr>
        <p:spPr bwMode="auto">
          <a:xfrm>
            <a:off x="673100" y="1739900"/>
            <a:ext cx="2362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spcBef>
                <a:spcPct val="50000"/>
              </a:spcBef>
              <a:buClr>
                <a:srgbClr val="FF0000"/>
              </a:buClr>
              <a:buFont typeface="Wingdings 3" charset="0"/>
              <a:buChar char="c"/>
              <a:defRPr/>
            </a:pPr>
            <a:r>
              <a:rPr lang="en-AU" sz="1400" dirty="0">
                <a:solidFill>
                  <a:srgbClr val="000000"/>
                </a:solidFill>
              </a:rPr>
              <a:t>Ripple effect</a:t>
            </a:r>
          </a:p>
        </p:txBody>
      </p:sp>
      <p:sp>
        <p:nvSpPr>
          <p:cNvPr id="18" name="Text Box 5"/>
          <p:cNvSpPr txBox="1">
            <a:spLocks noChangeArrowheads="1"/>
          </p:cNvSpPr>
          <p:nvPr/>
        </p:nvSpPr>
        <p:spPr bwMode="auto">
          <a:xfrm>
            <a:off x="1042988" y="836613"/>
            <a:ext cx="7489825" cy="523875"/>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AU" sz="2800" b="1" dirty="0"/>
              <a:t>Preventive Discipline  -</a:t>
            </a:r>
          </a:p>
        </p:txBody>
      </p:sp>
      <p:sp>
        <p:nvSpPr>
          <p:cNvPr id="19" name="Rectangle 8"/>
          <p:cNvSpPr>
            <a:spLocks noChangeArrowheads="1"/>
          </p:cNvSpPr>
          <p:nvPr/>
        </p:nvSpPr>
        <p:spPr bwMode="auto">
          <a:xfrm>
            <a:off x="5110163" y="884238"/>
            <a:ext cx="2198687"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AU" b="1" dirty="0"/>
              <a:t>Jacob </a:t>
            </a:r>
            <a:r>
              <a:rPr lang="en-AU" b="1" dirty="0" err="1"/>
              <a:t>Kounin</a:t>
            </a:r>
            <a:endParaRPr lang="en-AU" b="1" dirty="0"/>
          </a:p>
        </p:txBody>
      </p:sp>
      <p:sp>
        <p:nvSpPr>
          <p:cNvPr id="16" name="Rectangle 3">
            <a:hlinkClick r:id="rId4" action="ppaction://hlinksldjump"/>
          </p:cNvPr>
          <p:cNvSpPr>
            <a:spLocks noChangeArrowheads="1"/>
          </p:cNvSpPr>
          <p:nvPr/>
        </p:nvSpPr>
        <p:spPr bwMode="auto">
          <a:xfrm>
            <a:off x="685800" y="4076700"/>
            <a:ext cx="18700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1400" dirty="0">
                <a:solidFill>
                  <a:srgbClr val="000000"/>
                </a:solidFill>
              </a:rPr>
              <a:t>Smoothness</a:t>
            </a:r>
          </a:p>
        </p:txBody>
      </p:sp>
      <p:sp>
        <p:nvSpPr>
          <p:cNvPr id="20" name="Rectangle 7">
            <a:hlinkClick r:id="rId5" action="ppaction://hlinksldjump"/>
          </p:cNvPr>
          <p:cNvSpPr>
            <a:spLocks noChangeArrowheads="1"/>
          </p:cNvSpPr>
          <p:nvPr/>
        </p:nvSpPr>
        <p:spPr bwMode="auto">
          <a:xfrm>
            <a:off x="685800" y="5426075"/>
            <a:ext cx="2362200"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spcBef>
                <a:spcPct val="50000"/>
              </a:spcBef>
              <a:buClr>
                <a:srgbClr val="FF0000"/>
              </a:buClr>
              <a:buFont typeface="Wingdings 3" charset="0"/>
              <a:buChar char="c"/>
              <a:defRPr/>
            </a:pPr>
            <a:r>
              <a:rPr lang="en-AU" sz="1400" dirty="0">
                <a:solidFill>
                  <a:srgbClr val="000000"/>
                </a:solidFill>
              </a:rPr>
              <a:t>Group alerting</a:t>
            </a:r>
          </a:p>
        </p:txBody>
      </p:sp>
      <p:sp>
        <p:nvSpPr>
          <p:cNvPr id="21" name="Rectangle 3">
            <a:hlinkClick r:id="rId6" action="ppaction://hlinksldjump"/>
          </p:cNvPr>
          <p:cNvSpPr>
            <a:spLocks noChangeArrowheads="1"/>
          </p:cNvSpPr>
          <p:nvPr/>
        </p:nvSpPr>
        <p:spPr bwMode="auto">
          <a:xfrm>
            <a:off x="685800" y="4776788"/>
            <a:ext cx="17256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1400" dirty="0">
                <a:solidFill>
                  <a:srgbClr val="000000"/>
                </a:solidFill>
              </a:rPr>
              <a:t>Momentum</a:t>
            </a:r>
          </a:p>
        </p:txBody>
      </p:sp>
      <p:sp>
        <p:nvSpPr>
          <p:cNvPr id="22" name="Text Box 15"/>
          <p:cNvSpPr txBox="1">
            <a:spLocks noChangeArrowheads="1"/>
          </p:cNvSpPr>
          <p:nvPr/>
        </p:nvSpPr>
        <p:spPr bwMode="auto">
          <a:xfrm>
            <a:off x="762000" y="6019800"/>
            <a:ext cx="807720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200" dirty="0" err="1">
                <a:solidFill>
                  <a:srgbClr val="000000"/>
                </a:solidFill>
              </a:rPr>
              <a:t>Kounin</a:t>
            </a:r>
            <a:r>
              <a:rPr lang="en-AU" sz="1200" dirty="0">
                <a:solidFill>
                  <a:srgbClr val="000000"/>
                </a:solidFill>
              </a:rPr>
              <a:t>, Jacob S. (1970) </a:t>
            </a:r>
            <a:r>
              <a:rPr lang="en-AU" sz="1200" i="1" dirty="0">
                <a:solidFill>
                  <a:srgbClr val="000000"/>
                </a:solidFill>
              </a:rPr>
              <a:t>Discipline and Group Management in Classrooms</a:t>
            </a:r>
            <a:r>
              <a:rPr lang="en-AU" sz="1200" dirty="0">
                <a:solidFill>
                  <a:srgbClr val="000000"/>
                </a:solidFill>
              </a:rPr>
              <a:t>. Holt, Rinehart and Winston, Inc.</a:t>
            </a:r>
          </a:p>
          <a:p>
            <a:pPr eaLnBrk="1" hangingPunct="1">
              <a:spcBef>
                <a:spcPct val="50000"/>
              </a:spcBef>
              <a:defRPr/>
            </a:pPr>
            <a:r>
              <a:rPr lang="en-AU" sz="1200" dirty="0">
                <a:solidFill>
                  <a:srgbClr val="000000"/>
                </a:solidFill>
              </a:rPr>
              <a:t>TEXT from http://wik.ed.uiuc.edu/</a:t>
            </a:r>
            <a:r>
              <a:rPr lang="en-AU" sz="1200" dirty="0" err="1">
                <a:solidFill>
                  <a:srgbClr val="000000"/>
                </a:solidFill>
              </a:rPr>
              <a:t>index.php</a:t>
            </a:r>
            <a:r>
              <a:rPr lang="en-AU" sz="1200" dirty="0">
                <a:solidFill>
                  <a:srgbClr val="000000"/>
                </a:solidFill>
              </a:rPr>
              <a:t>/</a:t>
            </a:r>
            <a:r>
              <a:rPr lang="en-AU" sz="1200" dirty="0" err="1">
                <a:solidFill>
                  <a:srgbClr val="000000"/>
                </a:solidFill>
              </a:rPr>
              <a:t>Kounin</a:t>
            </a:r>
            <a:r>
              <a:rPr lang="en-AU" sz="1200" dirty="0">
                <a:solidFill>
                  <a:srgbClr val="000000"/>
                </a:solidFill>
              </a:rPr>
              <a:t>,_Jacob </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ounded Rectangle 23"/>
          <p:cNvSpPr/>
          <p:nvPr/>
        </p:nvSpPr>
        <p:spPr bwMode="auto">
          <a:xfrm>
            <a:off x="3348038" y="1557338"/>
            <a:ext cx="5651500" cy="4319587"/>
          </a:xfrm>
          <a:prstGeom prst="roundRect">
            <a:avLst/>
          </a:prstGeom>
          <a:ln>
            <a:headEnd type="none" w="med" len="med"/>
            <a:tailEnd type="none" w="med" len="med"/>
          </a:ln>
          <a:effectLst>
            <a:outerShdw blurRad="50800" dist="38100" dir="8100000" algn="tr" rotWithShape="0">
              <a:prstClr val="black">
                <a:alpha val="40000"/>
              </a:prstClr>
            </a:outerShdw>
          </a:effectLst>
          <a:extLst/>
        </p:spPr>
        <p:style>
          <a:lnRef idx="1">
            <a:schemeClr val="accent3"/>
          </a:lnRef>
          <a:fillRef idx="3">
            <a:schemeClr val="accent3"/>
          </a:fillRef>
          <a:effectRef idx="2">
            <a:schemeClr val="accent3"/>
          </a:effectRef>
          <a:fontRef idx="minor">
            <a:schemeClr val="lt1"/>
          </a:fontRef>
        </p:style>
        <p:txBody>
          <a:bodyPr/>
          <a:lstStyle/>
          <a:p>
            <a:pPr>
              <a:defRPr/>
            </a:pPr>
            <a:endParaRPr lang="en-US" b="1"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charset="0"/>
              <a:ea typeface="ＭＳ Ｐゴシック" charset="0"/>
              <a:cs typeface="ＭＳ Ｐゴシック" charset="0"/>
            </a:endParaRPr>
          </a:p>
        </p:txBody>
      </p:sp>
      <p:sp>
        <p:nvSpPr>
          <p:cNvPr id="8194" name="Text Box 2">
            <a:hlinkClick r:id="rId3" action="ppaction://hlinksldjump"/>
          </p:cNvPr>
          <p:cNvSpPr txBox="1">
            <a:spLocks noChangeArrowheads="1"/>
          </p:cNvSpPr>
          <p:nvPr/>
        </p:nvSpPr>
        <p:spPr bwMode="auto">
          <a:xfrm>
            <a:off x="685800" y="2513013"/>
            <a:ext cx="2057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81000" indent="-3810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FF0000"/>
              </a:buClr>
              <a:buFont typeface="Wingdings 3" charset="0"/>
              <a:buChar char="c"/>
              <a:defRPr/>
            </a:pPr>
            <a:r>
              <a:rPr lang="en-AU" sz="1400" dirty="0" smtClean="0">
                <a:solidFill>
                  <a:srgbClr val="000000"/>
                </a:solidFill>
              </a:rPr>
              <a:t>Withitness </a:t>
            </a:r>
          </a:p>
        </p:txBody>
      </p:sp>
      <p:sp>
        <p:nvSpPr>
          <p:cNvPr id="8205" name="Rectangle 13"/>
          <p:cNvSpPr>
            <a:spLocks noChangeArrowheads="1"/>
          </p:cNvSpPr>
          <p:nvPr/>
        </p:nvSpPr>
        <p:spPr bwMode="auto">
          <a:xfrm>
            <a:off x="673100" y="1739900"/>
            <a:ext cx="2362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spcBef>
                <a:spcPct val="50000"/>
              </a:spcBef>
              <a:buClr>
                <a:srgbClr val="FF0000"/>
              </a:buClr>
              <a:buFont typeface="Wingdings 3" charset="0"/>
              <a:buChar char="c"/>
              <a:defRPr/>
            </a:pPr>
            <a:r>
              <a:rPr lang="en-AU" sz="1400" dirty="0">
                <a:solidFill>
                  <a:srgbClr val="000000"/>
                </a:solidFill>
              </a:rPr>
              <a:t>Ripple effect</a:t>
            </a:r>
          </a:p>
        </p:txBody>
      </p:sp>
      <p:sp>
        <p:nvSpPr>
          <p:cNvPr id="18" name="Text Box 5"/>
          <p:cNvSpPr txBox="1">
            <a:spLocks noChangeArrowheads="1"/>
          </p:cNvSpPr>
          <p:nvPr/>
        </p:nvSpPr>
        <p:spPr bwMode="auto">
          <a:xfrm>
            <a:off x="1042988" y="836613"/>
            <a:ext cx="7489825" cy="523875"/>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AU" sz="2800" b="1" dirty="0"/>
              <a:t>Preventive Discipline  -</a:t>
            </a:r>
          </a:p>
        </p:txBody>
      </p:sp>
      <p:sp>
        <p:nvSpPr>
          <p:cNvPr id="19" name="Rectangle 8"/>
          <p:cNvSpPr>
            <a:spLocks noChangeArrowheads="1"/>
          </p:cNvSpPr>
          <p:nvPr/>
        </p:nvSpPr>
        <p:spPr bwMode="auto">
          <a:xfrm>
            <a:off x="5110163" y="884238"/>
            <a:ext cx="2198687"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AU" b="1" dirty="0"/>
              <a:t>Jacob </a:t>
            </a:r>
            <a:r>
              <a:rPr lang="en-AU" b="1" dirty="0" err="1"/>
              <a:t>Kounin</a:t>
            </a:r>
            <a:endParaRPr lang="en-AU" b="1" dirty="0"/>
          </a:p>
        </p:txBody>
      </p:sp>
      <p:sp>
        <p:nvSpPr>
          <p:cNvPr id="15" name="Text Box 9"/>
          <p:cNvSpPr txBox="1">
            <a:spLocks noChangeArrowheads="1"/>
          </p:cNvSpPr>
          <p:nvPr/>
        </p:nvSpPr>
        <p:spPr bwMode="auto">
          <a:xfrm>
            <a:off x="3451225" y="2133600"/>
            <a:ext cx="5441950" cy="363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85750" indent="-285750">
              <a:buFont typeface="Arial"/>
              <a:buChar char="•"/>
              <a:defRPr/>
            </a:pPr>
            <a:r>
              <a:rPr lang="en-US" sz="2000" dirty="0"/>
              <a:t>Preplan the lesson so that extraneous matters are realised ahead of time and taken care of. Supplies for the class should always be preorganised before class begins and close to where they will be used. </a:t>
            </a:r>
          </a:p>
          <a:p>
            <a:pPr marL="285750" indent="-285750">
              <a:buFont typeface="Arial"/>
              <a:buChar char="•"/>
              <a:defRPr/>
            </a:pPr>
            <a:endParaRPr lang="en-US" sz="2000" dirty="0"/>
          </a:p>
          <a:p>
            <a:pPr marL="285750" indent="-285750">
              <a:buFont typeface="Arial"/>
              <a:buChar char="•"/>
              <a:defRPr/>
            </a:pPr>
            <a:r>
              <a:rPr lang="en-US" sz="2000" dirty="0"/>
              <a:t>Once students are doing their work and engaged, do not distract them. Leave them to their work and assist individuals with questions or needs. </a:t>
            </a:r>
          </a:p>
          <a:p>
            <a:pPr marL="285750" indent="-285750" eaLnBrk="1" hangingPunct="1">
              <a:spcBef>
                <a:spcPct val="50000"/>
              </a:spcBef>
              <a:buFont typeface="Arial"/>
              <a:buChar char="•"/>
              <a:defRPr/>
            </a:pPr>
            <a:endParaRPr lang="en-AU" sz="2000" dirty="0">
              <a:solidFill>
                <a:srgbClr val="000000"/>
              </a:solidFill>
            </a:endParaRPr>
          </a:p>
        </p:txBody>
      </p:sp>
      <p:sp>
        <p:nvSpPr>
          <p:cNvPr id="16" name="Rectangle 3"/>
          <p:cNvSpPr>
            <a:spLocks noChangeArrowheads="1"/>
          </p:cNvSpPr>
          <p:nvPr/>
        </p:nvSpPr>
        <p:spPr bwMode="auto">
          <a:xfrm>
            <a:off x="685800" y="4076700"/>
            <a:ext cx="23018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dirty="0">
                <a:solidFill>
                  <a:srgbClr val="000000"/>
                </a:solidFill>
                <a:effectLst>
                  <a:outerShdw blurRad="50800" dist="38100" algn="l" rotWithShape="0">
                    <a:prstClr val="black">
                      <a:alpha val="40000"/>
                    </a:prstClr>
                  </a:outerShdw>
                </a:effectLst>
              </a:rPr>
              <a:t>Smoothness</a:t>
            </a:r>
          </a:p>
        </p:txBody>
      </p:sp>
      <p:sp>
        <p:nvSpPr>
          <p:cNvPr id="17" name="Rectangle 4">
            <a:hlinkClick r:id="rId4" action="ppaction://hlinksldjump"/>
          </p:cNvPr>
          <p:cNvSpPr>
            <a:spLocks noChangeArrowheads="1"/>
          </p:cNvSpPr>
          <p:nvPr/>
        </p:nvSpPr>
        <p:spPr bwMode="auto">
          <a:xfrm>
            <a:off x="685800" y="3367088"/>
            <a:ext cx="22860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1400" dirty="0">
                <a:solidFill>
                  <a:srgbClr val="000000"/>
                </a:solidFill>
              </a:rPr>
              <a:t>Overlapping</a:t>
            </a:r>
          </a:p>
        </p:txBody>
      </p:sp>
      <p:sp>
        <p:nvSpPr>
          <p:cNvPr id="20" name="Rectangle 7">
            <a:hlinkClick r:id="rId5" action="ppaction://hlinksldjump"/>
          </p:cNvPr>
          <p:cNvSpPr>
            <a:spLocks noChangeArrowheads="1"/>
          </p:cNvSpPr>
          <p:nvPr/>
        </p:nvSpPr>
        <p:spPr bwMode="auto">
          <a:xfrm>
            <a:off x="685800" y="5426075"/>
            <a:ext cx="2362200"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spcBef>
                <a:spcPct val="50000"/>
              </a:spcBef>
              <a:buClr>
                <a:srgbClr val="FF0000"/>
              </a:buClr>
              <a:buFont typeface="Wingdings 3" charset="0"/>
              <a:buChar char="c"/>
              <a:defRPr/>
            </a:pPr>
            <a:r>
              <a:rPr lang="en-AU" sz="1400" dirty="0">
                <a:solidFill>
                  <a:srgbClr val="000000"/>
                </a:solidFill>
              </a:rPr>
              <a:t>Group alerting</a:t>
            </a:r>
          </a:p>
        </p:txBody>
      </p:sp>
      <p:sp>
        <p:nvSpPr>
          <p:cNvPr id="21" name="Rectangle 3">
            <a:hlinkClick r:id="rId6" action="ppaction://hlinksldjump"/>
          </p:cNvPr>
          <p:cNvSpPr>
            <a:spLocks noChangeArrowheads="1"/>
          </p:cNvSpPr>
          <p:nvPr/>
        </p:nvSpPr>
        <p:spPr bwMode="auto">
          <a:xfrm>
            <a:off x="685800" y="4776788"/>
            <a:ext cx="17256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1400" dirty="0">
                <a:solidFill>
                  <a:srgbClr val="000000"/>
                </a:solidFill>
              </a:rPr>
              <a:t>Momentum</a:t>
            </a:r>
          </a:p>
        </p:txBody>
      </p:sp>
      <p:sp>
        <p:nvSpPr>
          <p:cNvPr id="22" name="Text Box 15"/>
          <p:cNvSpPr txBox="1">
            <a:spLocks noChangeArrowheads="1"/>
          </p:cNvSpPr>
          <p:nvPr/>
        </p:nvSpPr>
        <p:spPr bwMode="auto">
          <a:xfrm>
            <a:off x="762000" y="6019800"/>
            <a:ext cx="807720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200" dirty="0" err="1">
                <a:solidFill>
                  <a:srgbClr val="000000"/>
                </a:solidFill>
              </a:rPr>
              <a:t>Kounin</a:t>
            </a:r>
            <a:r>
              <a:rPr lang="en-AU" sz="1200" dirty="0">
                <a:solidFill>
                  <a:srgbClr val="000000"/>
                </a:solidFill>
              </a:rPr>
              <a:t>, Jacob S. (1970) </a:t>
            </a:r>
            <a:r>
              <a:rPr lang="en-AU" sz="1200" i="1" dirty="0">
                <a:solidFill>
                  <a:srgbClr val="000000"/>
                </a:solidFill>
              </a:rPr>
              <a:t>Discipline and Group Management in Classrooms</a:t>
            </a:r>
            <a:r>
              <a:rPr lang="en-AU" sz="1200" dirty="0">
                <a:solidFill>
                  <a:srgbClr val="000000"/>
                </a:solidFill>
              </a:rPr>
              <a:t>. Holt, Rinehart and Winston, Inc.</a:t>
            </a:r>
          </a:p>
          <a:p>
            <a:pPr eaLnBrk="1" hangingPunct="1">
              <a:spcBef>
                <a:spcPct val="50000"/>
              </a:spcBef>
              <a:defRPr/>
            </a:pPr>
            <a:r>
              <a:rPr lang="en-AU" sz="1200" dirty="0">
                <a:solidFill>
                  <a:srgbClr val="000000"/>
                </a:solidFill>
              </a:rPr>
              <a:t>TEXT from http://wik.ed.uiuc.edu/</a:t>
            </a:r>
            <a:r>
              <a:rPr lang="en-AU" sz="1200" dirty="0" err="1">
                <a:solidFill>
                  <a:srgbClr val="000000"/>
                </a:solidFill>
              </a:rPr>
              <a:t>index.php</a:t>
            </a:r>
            <a:r>
              <a:rPr lang="en-AU" sz="1200" dirty="0">
                <a:solidFill>
                  <a:srgbClr val="000000"/>
                </a:solidFill>
              </a:rPr>
              <a:t>/</a:t>
            </a:r>
            <a:r>
              <a:rPr lang="en-AU" sz="1200" dirty="0" err="1">
                <a:solidFill>
                  <a:srgbClr val="000000"/>
                </a:solidFill>
              </a:rPr>
              <a:t>Kounin</a:t>
            </a:r>
            <a:r>
              <a:rPr lang="en-AU" sz="1200" dirty="0">
                <a:solidFill>
                  <a:srgbClr val="000000"/>
                </a:solidFill>
              </a:rPr>
              <a:t>,_Jacob </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ounded Rectangle 21"/>
          <p:cNvSpPr/>
          <p:nvPr/>
        </p:nvSpPr>
        <p:spPr bwMode="auto">
          <a:xfrm>
            <a:off x="3348038" y="1557338"/>
            <a:ext cx="5651500" cy="4319587"/>
          </a:xfrm>
          <a:prstGeom prst="roundRect">
            <a:avLst/>
          </a:prstGeom>
          <a:ln>
            <a:headEnd type="none" w="med" len="med"/>
            <a:tailEnd type="none" w="med" len="med"/>
          </a:ln>
          <a:effectLst>
            <a:outerShdw blurRad="50800" dist="38100" dir="8100000" algn="tr" rotWithShape="0">
              <a:prstClr val="black">
                <a:alpha val="40000"/>
              </a:prstClr>
            </a:outerShdw>
          </a:effectLst>
          <a:extLst/>
        </p:spPr>
        <p:style>
          <a:lnRef idx="1">
            <a:schemeClr val="accent3"/>
          </a:lnRef>
          <a:fillRef idx="3">
            <a:schemeClr val="accent3"/>
          </a:fillRef>
          <a:effectRef idx="2">
            <a:schemeClr val="accent3"/>
          </a:effectRef>
          <a:fontRef idx="minor">
            <a:schemeClr val="lt1"/>
          </a:fontRef>
        </p:style>
        <p:txBody>
          <a:bodyPr/>
          <a:lstStyle/>
          <a:p>
            <a:pPr>
              <a:defRPr/>
            </a:pPr>
            <a:endParaRPr lang="en-US" b="1"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charset="0"/>
              <a:ea typeface="ＭＳ Ｐゴシック" charset="0"/>
              <a:cs typeface="ＭＳ Ｐゴシック" charset="0"/>
            </a:endParaRPr>
          </a:p>
        </p:txBody>
      </p:sp>
      <p:sp>
        <p:nvSpPr>
          <p:cNvPr id="8194" name="Text Box 2">
            <a:hlinkClick r:id="rId3" action="ppaction://hlinksldjump"/>
          </p:cNvPr>
          <p:cNvSpPr txBox="1">
            <a:spLocks noChangeArrowheads="1"/>
          </p:cNvSpPr>
          <p:nvPr/>
        </p:nvSpPr>
        <p:spPr bwMode="auto">
          <a:xfrm>
            <a:off x="685800" y="2513013"/>
            <a:ext cx="2057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81000" indent="-3810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FF0000"/>
              </a:buClr>
              <a:buFont typeface="Wingdings 3" charset="0"/>
              <a:buChar char="c"/>
              <a:defRPr/>
            </a:pPr>
            <a:r>
              <a:rPr lang="en-AU" sz="1400" dirty="0" smtClean="0">
                <a:solidFill>
                  <a:srgbClr val="000000"/>
                </a:solidFill>
              </a:rPr>
              <a:t>Withitness </a:t>
            </a:r>
          </a:p>
        </p:txBody>
      </p:sp>
      <p:sp>
        <p:nvSpPr>
          <p:cNvPr id="8205" name="Rectangle 13"/>
          <p:cNvSpPr>
            <a:spLocks noChangeArrowheads="1"/>
          </p:cNvSpPr>
          <p:nvPr/>
        </p:nvSpPr>
        <p:spPr bwMode="auto">
          <a:xfrm>
            <a:off x="673100" y="1739900"/>
            <a:ext cx="2362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spcBef>
                <a:spcPct val="50000"/>
              </a:spcBef>
              <a:buClr>
                <a:srgbClr val="FF0000"/>
              </a:buClr>
              <a:buFont typeface="Wingdings 3" charset="0"/>
              <a:buChar char="c"/>
              <a:defRPr/>
            </a:pPr>
            <a:r>
              <a:rPr lang="en-AU" sz="1400">
                <a:solidFill>
                  <a:srgbClr val="000000"/>
                </a:solidFill>
              </a:rPr>
              <a:t>Ripple effect</a:t>
            </a:r>
          </a:p>
        </p:txBody>
      </p:sp>
      <p:sp>
        <p:nvSpPr>
          <p:cNvPr id="8207" name="Text Box 15"/>
          <p:cNvSpPr txBox="1">
            <a:spLocks noChangeArrowheads="1"/>
          </p:cNvSpPr>
          <p:nvPr/>
        </p:nvSpPr>
        <p:spPr bwMode="auto">
          <a:xfrm>
            <a:off x="762000" y="6019800"/>
            <a:ext cx="807720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200" dirty="0" err="1">
                <a:solidFill>
                  <a:srgbClr val="000000"/>
                </a:solidFill>
              </a:rPr>
              <a:t>Kounin</a:t>
            </a:r>
            <a:r>
              <a:rPr lang="en-AU" sz="1200" dirty="0">
                <a:solidFill>
                  <a:srgbClr val="000000"/>
                </a:solidFill>
              </a:rPr>
              <a:t>, Jacob S. (1970) </a:t>
            </a:r>
            <a:r>
              <a:rPr lang="en-AU" sz="1200" i="1" dirty="0">
                <a:solidFill>
                  <a:srgbClr val="000000"/>
                </a:solidFill>
              </a:rPr>
              <a:t>Discipline and Group Management in Classrooms</a:t>
            </a:r>
            <a:r>
              <a:rPr lang="en-AU" sz="1200" dirty="0">
                <a:solidFill>
                  <a:srgbClr val="000000"/>
                </a:solidFill>
              </a:rPr>
              <a:t>. Holt, Rinehart and Winston, Inc.</a:t>
            </a:r>
          </a:p>
          <a:p>
            <a:pPr eaLnBrk="1" hangingPunct="1">
              <a:spcBef>
                <a:spcPct val="50000"/>
              </a:spcBef>
              <a:defRPr/>
            </a:pPr>
            <a:r>
              <a:rPr lang="en-AU" sz="1200" dirty="0">
                <a:solidFill>
                  <a:srgbClr val="000000"/>
                </a:solidFill>
              </a:rPr>
              <a:t>TEXT from http://wik.ed.uiuc.edu/</a:t>
            </a:r>
            <a:r>
              <a:rPr lang="en-AU" sz="1200" dirty="0" err="1">
                <a:solidFill>
                  <a:srgbClr val="000000"/>
                </a:solidFill>
              </a:rPr>
              <a:t>index.php</a:t>
            </a:r>
            <a:r>
              <a:rPr lang="en-AU" sz="1200" dirty="0">
                <a:solidFill>
                  <a:srgbClr val="000000"/>
                </a:solidFill>
              </a:rPr>
              <a:t>/</a:t>
            </a:r>
            <a:r>
              <a:rPr lang="en-AU" sz="1200" dirty="0" err="1">
                <a:solidFill>
                  <a:srgbClr val="000000"/>
                </a:solidFill>
              </a:rPr>
              <a:t>Kounin</a:t>
            </a:r>
            <a:r>
              <a:rPr lang="en-AU" sz="1200" dirty="0">
                <a:solidFill>
                  <a:srgbClr val="000000"/>
                </a:solidFill>
              </a:rPr>
              <a:t>,_Jacob </a:t>
            </a:r>
          </a:p>
        </p:txBody>
      </p:sp>
      <p:sp>
        <p:nvSpPr>
          <p:cNvPr id="18" name="Text Box 5"/>
          <p:cNvSpPr txBox="1">
            <a:spLocks noChangeArrowheads="1"/>
          </p:cNvSpPr>
          <p:nvPr/>
        </p:nvSpPr>
        <p:spPr bwMode="auto">
          <a:xfrm>
            <a:off x="1042988" y="836613"/>
            <a:ext cx="7489825" cy="523875"/>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AU" sz="2800" b="1" dirty="0"/>
              <a:t>Preventive Discipline  -</a:t>
            </a:r>
          </a:p>
        </p:txBody>
      </p:sp>
      <p:sp>
        <p:nvSpPr>
          <p:cNvPr id="19" name="Rectangle 8"/>
          <p:cNvSpPr>
            <a:spLocks noChangeArrowheads="1"/>
          </p:cNvSpPr>
          <p:nvPr/>
        </p:nvSpPr>
        <p:spPr bwMode="auto">
          <a:xfrm>
            <a:off x="5110163" y="884238"/>
            <a:ext cx="2198687"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AU" b="1" dirty="0"/>
              <a:t>Jacob </a:t>
            </a:r>
            <a:r>
              <a:rPr lang="en-AU" b="1" dirty="0" err="1"/>
              <a:t>Kounin</a:t>
            </a:r>
            <a:endParaRPr lang="en-AU" b="1" dirty="0"/>
          </a:p>
        </p:txBody>
      </p:sp>
      <p:sp>
        <p:nvSpPr>
          <p:cNvPr id="15" name="Text Box 9"/>
          <p:cNvSpPr txBox="1">
            <a:spLocks noChangeArrowheads="1"/>
          </p:cNvSpPr>
          <p:nvPr/>
        </p:nvSpPr>
        <p:spPr bwMode="auto">
          <a:xfrm>
            <a:off x="3492500" y="2349500"/>
            <a:ext cx="5292725"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85750" indent="-285750">
              <a:buFont typeface="Arial"/>
              <a:buChar char="•"/>
              <a:defRPr/>
            </a:pPr>
            <a:r>
              <a:rPr lang="en-US" sz="2000" dirty="0"/>
              <a:t>Keep the lesson moving briskly. </a:t>
            </a:r>
          </a:p>
          <a:p>
            <a:pPr marL="285750" indent="-285750">
              <a:buFont typeface="Arial"/>
              <a:buChar char="•"/>
              <a:defRPr/>
            </a:pPr>
            <a:r>
              <a:rPr lang="en-US" sz="2000" dirty="0" smtClean="0"/>
              <a:t>Do not </a:t>
            </a:r>
            <a:r>
              <a:rPr lang="en-US" sz="2000" dirty="0"/>
              <a:t>over-dwell on a minor or already understood concept. </a:t>
            </a:r>
          </a:p>
          <a:p>
            <a:pPr marL="285750" indent="-285750">
              <a:buFont typeface="Arial"/>
              <a:buChar char="•"/>
              <a:defRPr/>
            </a:pPr>
            <a:r>
              <a:rPr lang="en-US" sz="2000" dirty="0"/>
              <a:t>Correct students without nagging and quickly return to the lesson. </a:t>
            </a:r>
          </a:p>
          <a:p>
            <a:pPr marL="285750" indent="-285750">
              <a:buFont typeface="Arial"/>
              <a:buChar char="•"/>
              <a:defRPr/>
            </a:pPr>
            <a:r>
              <a:rPr lang="en-US" sz="2000" dirty="0"/>
              <a:t>Have students move from one activity to the next without being forced to wait for each other and each step in the transition. </a:t>
            </a:r>
          </a:p>
        </p:txBody>
      </p:sp>
      <p:sp>
        <p:nvSpPr>
          <p:cNvPr id="16" name="Rectangle 3">
            <a:hlinkClick r:id="rId4" action="ppaction://hlinksldjump"/>
          </p:cNvPr>
          <p:cNvSpPr>
            <a:spLocks noChangeArrowheads="1"/>
          </p:cNvSpPr>
          <p:nvPr/>
        </p:nvSpPr>
        <p:spPr bwMode="auto">
          <a:xfrm>
            <a:off x="685800" y="4076700"/>
            <a:ext cx="18700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1400" dirty="0">
                <a:solidFill>
                  <a:srgbClr val="000000"/>
                </a:solidFill>
              </a:rPr>
              <a:t>Smoothness</a:t>
            </a:r>
          </a:p>
        </p:txBody>
      </p:sp>
      <p:sp>
        <p:nvSpPr>
          <p:cNvPr id="17" name="Rectangle 4">
            <a:hlinkClick r:id="rId5" action="ppaction://hlinksldjump"/>
          </p:cNvPr>
          <p:cNvSpPr>
            <a:spLocks noChangeArrowheads="1"/>
          </p:cNvSpPr>
          <p:nvPr/>
        </p:nvSpPr>
        <p:spPr bwMode="auto">
          <a:xfrm>
            <a:off x="685800" y="3367088"/>
            <a:ext cx="22860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1400" dirty="0">
                <a:solidFill>
                  <a:srgbClr val="000000"/>
                </a:solidFill>
              </a:rPr>
              <a:t>Overlapping</a:t>
            </a:r>
          </a:p>
        </p:txBody>
      </p:sp>
      <p:sp>
        <p:nvSpPr>
          <p:cNvPr id="20" name="Rectangle 7">
            <a:hlinkClick r:id="rId6" action="ppaction://hlinksldjump"/>
          </p:cNvPr>
          <p:cNvSpPr>
            <a:spLocks noChangeArrowheads="1"/>
          </p:cNvSpPr>
          <p:nvPr/>
        </p:nvSpPr>
        <p:spPr bwMode="auto">
          <a:xfrm>
            <a:off x="685800" y="5426075"/>
            <a:ext cx="2362200"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spcBef>
                <a:spcPct val="50000"/>
              </a:spcBef>
              <a:buClr>
                <a:srgbClr val="FF0000"/>
              </a:buClr>
              <a:buFont typeface="Wingdings 3" charset="0"/>
              <a:buChar char="c"/>
              <a:defRPr/>
            </a:pPr>
            <a:r>
              <a:rPr lang="en-AU" sz="1400" dirty="0">
                <a:solidFill>
                  <a:srgbClr val="000000"/>
                </a:solidFill>
              </a:rPr>
              <a:t>Group alerting</a:t>
            </a:r>
          </a:p>
        </p:txBody>
      </p:sp>
      <p:sp>
        <p:nvSpPr>
          <p:cNvPr id="21" name="Rectangle 3"/>
          <p:cNvSpPr>
            <a:spLocks noChangeArrowheads="1"/>
          </p:cNvSpPr>
          <p:nvPr/>
        </p:nvSpPr>
        <p:spPr bwMode="auto">
          <a:xfrm>
            <a:off x="685800" y="4776788"/>
            <a:ext cx="25908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dirty="0">
                <a:solidFill>
                  <a:srgbClr val="000000"/>
                </a:solidFill>
                <a:effectLst>
                  <a:outerShdw blurRad="50800" dist="38100" algn="l" rotWithShape="0">
                    <a:prstClr val="black">
                      <a:alpha val="40000"/>
                    </a:prstClr>
                  </a:outerShdw>
                </a:effectLst>
              </a:rPr>
              <a:t>Momentum</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ounded Rectangle 15"/>
          <p:cNvSpPr/>
          <p:nvPr/>
        </p:nvSpPr>
        <p:spPr bwMode="auto">
          <a:xfrm>
            <a:off x="3348038" y="1557338"/>
            <a:ext cx="5651500" cy="4319587"/>
          </a:xfrm>
          <a:prstGeom prst="roundRect">
            <a:avLst/>
          </a:prstGeom>
          <a:ln>
            <a:headEnd type="none" w="med" len="med"/>
            <a:tailEnd type="none" w="med" len="med"/>
          </a:ln>
          <a:effectLst>
            <a:outerShdw blurRad="50800" dist="38100" dir="8100000" algn="tr" rotWithShape="0">
              <a:prstClr val="black">
                <a:alpha val="40000"/>
              </a:prstClr>
            </a:outerShdw>
          </a:effectLst>
          <a:extLst/>
        </p:spPr>
        <p:style>
          <a:lnRef idx="1">
            <a:schemeClr val="accent3"/>
          </a:lnRef>
          <a:fillRef idx="3">
            <a:schemeClr val="accent3"/>
          </a:fillRef>
          <a:effectRef idx="2">
            <a:schemeClr val="accent3"/>
          </a:effectRef>
          <a:fontRef idx="minor">
            <a:schemeClr val="lt1"/>
          </a:fontRef>
        </p:style>
        <p:txBody>
          <a:bodyPr/>
          <a:lstStyle/>
          <a:p>
            <a:pPr>
              <a:defRPr/>
            </a:pPr>
            <a:endParaRPr lang="en-US" b="1"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charset="0"/>
              <a:ea typeface="ＭＳ Ｐゴシック" charset="0"/>
              <a:cs typeface="ＭＳ Ｐゴシック" charset="0"/>
            </a:endParaRPr>
          </a:p>
        </p:txBody>
      </p:sp>
      <p:sp>
        <p:nvSpPr>
          <p:cNvPr id="8194" name="Text Box 2">
            <a:hlinkClick r:id="rId3" action="ppaction://hlinksldjump"/>
          </p:cNvPr>
          <p:cNvSpPr txBox="1">
            <a:spLocks noChangeArrowheads="1"/>
          </p:cNvSpPr>
          <p:nvPr/>
        </p:nvSpPr>
        <p:spPr bwMode="auto">
          <a:xfrm>
            <a:off x="685800" y="2513013"/>
            <a:ext cx="2057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81000" indent="-3810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FF0000"/>
              </a:buClr>
              <a:buFont typeface="Wingdings 3" charset="0"/>
              <a:buChar char="c"/>
              <a:defRPr/>
            </a:pPr>
            <a:r>
              <a:rPr lang="en-AU" sz="1400" dirty="0" smtClean="0">
                <a:solidFill>
                  <a:srgbClr val="000000"/>
                </a:solidFill>
              </a:rPr>
              <a:t>Withitness </a:t>
            </a:r>
          </a:p>
        </p:txBody>
      </p:sp>
      <p:sp>
        <p:nvSpPr>
          <p:cNvPr id="8205" name="Rectangle 13"/>
          <p:cNvSpPr>
            <a:spLocks noChangeArrowheads="1"/>
          </p:cNvSpPr>
          <p:nvPr/>
        </p:nvSpPr>
        <p:spPr bwMode="auto">
          <a:xfrm>
            <a:off x="673100" y="1739900"/>
            <a:ext cx="2362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spcBef>
                <a:spcPct val="50000"/>
              </a:spcBef>
              <a:buClr>
                <a:srgbClr val="FF0000"/>
              </a:buClr>
              <a:buFont typeface="Wingdings 3" charset="0"/>
              <a:buChar char="c"/>
              <a:defRPr/>
            </a:pPr>
            <a:r>
              <a:rPr lang="en-AU" sz="1400">
                <a:solidFill>
                  <a:srgbClr val="000000"/>
                </a:solidFill>
              </a:rPr>
              <a:t>Ripple effect</a:t>
            </a:r>
          </a:p>
        </p:txBody>
      </p:sp>
      <p:sp>
        <p:nvSpPr>
          <p:cNvPr id="8207" name="Text Box 15"/>
          <p:cNvSpPr txBox="1">
            <a:spLocks noChangeArrowheads="1"/>
          </p:cNvSpPr>
          <p:nvPr/>
        </p:nvSpPr>
        <p:spPr bwMode="auto">
          <a:xfrm>
            <a:off x="762000" y="6019800"/>
            <a:ext cx="80772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200" dirty="0" err="1">
                <a:solidFill>
                  <a:srgbClr val="000000"/>
                </a:solidFill>
              </a:rPr>
              <a:t>Kounin</a:t>
            </a:r>
            <a:r>
              <a:rPr lang="en-AU" sz="1200" dirty="0">
                <a:solidFill>
                  <a:srgbClr val="000000"/>
                </a:solidFill>
              </a:rPr>
              <a:t>, Jacob S. (1970) </a:t>
            </a:r>
            <a:r>
              <a:rPr lang="en-AU" sz="1200" i="1" dirty="0">
                <a:solidFill>
                  <a:srgbClr val="000000"/>
                </a:solidFill>
              </a:rPr>
              <a:t>Discipline and Group Management in Classrooms</a:t>
            </a:r>
            <a:r>
              <a:rPr lang="en-AU" sz="1200" dirty="0">
                <a:solidFill>
                  <a:srgbClr val="000000"/>
                </a:solidFill>
              </a:rPr>
              <a:t>. Holt, Rinehart and Winston, Inc.</a:t>
            </a:r>
            <a:r>
              <a:rPr lang="en-AU" sz="1800" dirty="0">
                <a:solidFill>
                  <a:srgbClr val="000000"/>
                </a:solidFill>
              </a:rPr>
              <a:t> </a:t>
            </a:r>
          </a:p>
          <a:p>
            <a:pPr eaLnBrk="1" hangingPunct="1">
              <a:spcBef>
                <a:spcPct val="50000"/>
              </a:spcBef>
              <a:defRPr/>
            </a:pPr>
            <a:r>
              <a:rPr lang="en-AU" sz="1200" dirty="0">
                <a:solidFill>
                  <a:srgbClr val="000000"/>
                </a:solidFill>
              </a:rPr>
              <a:t>TEXT from http://</a:t>
            </a:r>
            <a:r>
              <a:rPr lang="en-AU" sz="1200" dirty="0" err="1">
                <a:solidFill>
                  <a:srgbClr val="000000"/>
                </a:solidFill>
              </a:rPr>
              <a:t>wik.ed.uiuc.edu</a:t>
            </a:r>
            <a:r>
              <a:rPr lang="en-AU" sz="1200" dirty="0">
                <a:solidFill>
                  <a:srgbClr val="000000"/>
                </a:solidFill>
              </a:rPr>
              <a:t>/</a:t>
            </a:r>
            <a:r>
              <a:rPr lang="en-AU" sz="1200" dirty="0" err="1">
                <a:solidFill>
                  <a:srgbClr val="000000"/>
                </a:solidFill>
              </a:rPr>
              <a:t>index.php</a:t>
            </a:r>
            <a:r>
              <a:rPr lang="en-AU" sz="1200" dirty="0">
                <a:solidFill>
                  <a:srgbClr val="000000"/>
                </a:solidFill>
              </a:rPr>
              <a:t>/</a:t>
            </a:r>
            <a:r>
              <a:rPr lang="en-AU" sz="1200" dirty="0" err="1">
                <a:solidFill>
                  <a:srgbClr val="000000"/>
                </a:solidFill>
              </a:rPr>
              <a:t>Kounin</a:t>
            </a:r>
            <a:r>
              <a:rPr lang="en-AU" sz="1200" dirty="0">
                <a:solidFill>
                  <a:srgbClr val="000000"/>
                </a:solidFill>
              </a:rPr>
              <a:t>,_Jacob</a:t>
            </a:r>
          </a:p>
        </p:txBody>
      </p:sp>
      <p:sp>
        <p:nvSpPr>
          <p:cNvPr id="18" name="Text Box 5"/>
          <p:cNvSpPr txBox="1">
            <a:spLocks noChangeArrowheads="1"/>
          </p:cNvSpPr>
          <p:nvPr/>
        </p:nvSpPr>
        <p:spPr bwMode="auto">
          <a:xfrm>
            <a:off x="1042988" y="836613"/>
            <a:ext cx="7489825" cy="523875"/>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AU" sz="2800" b="1" dirty="0"/>
              <a:t>Preventive Discipline  -</a:t>
            </a:r>
          </a:p>
        </p:txBody>
      </p:sp>
      <p:sp>
        <p:nvSpPr>
          <p:cNvPr id="19" name="Rectangle 8"/>
          <p:cNvSpPr>
            <a:spLocks noChangeArrowheads="1"/>
          </p:cNvSpPr>
          <p:nvPr/>
        </p:nvSpPr>
        <p:spPr bwMode="auto">
          <a:xfrm>
            <a:off x="5110163" y="884238"/>
            <a:ext cx="2198687"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AU" b="1" dirty="0"/>
              <a:t>Jacob </a:t>
            </a:r>
            <a:r>
              <a:rPr lang="en-AU" b="1" dirty="0" err="1"/>
              <a:t>Kounin</a:t>
            </a:r>
            <a:endParaRPr lang="en-AU" b="1" dirty="0"/>
          </a:p>
        </p:txBody>
      </p:sp>
      <p:sp>
        <p:nvSpPr>
          <p:cNvPr id="15" name="Text Box 9"/>
          <p:cNvSpPr txBox="1">
            <a:spLocks noChangeArrowheads="1"/>
          </p:cNvSpPr>
          <p:nvPr/>
        </p:nvSpPr>
        <p:spPr bwMode="auto">
          <a:xfrm>
            <a:off x="3492500" y="1989138"/>
            <a:ext cx="5327650" cy="347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a:buFont typeface="Arial"/>
              <a:buChar char="•"/>
              <a:defRPr/>
            </a:pPr>
            <a:r>
              <a:rPr lang="en-US" sz="2000" dirty="0"/>
              <a:t>Calling on students at random by asking a question only after scanning the room to make sure students are paying attention. </a:t>
            </a:r>
          </a:p>
          <a:p>
            <a:pPr marL="342900" indent="-342900">
              <a:buFont typeface="Arial"/>
              <a:buChar char="•"/>
              <a:defRPr/>
            </a:pPr>
            <a:r>
              <a:rPr lang="en-US" sz="2000" dirty="0"/>
              <a:t>Raising group interest by interspersing suspense between questions. </a:t>
            </a:r>
          </a:p>
          <a:p>
            <a:pPr marL="342900" indent="-342900">
              <a:buFont typeface="Arial"/>
              <a:buChar char="•"/>
              <a:defRPr/>
            </a:pPr>
            <a:r>
              <a:rPr lang="en-US" sz="2000" dirty="0"/>
              <a:t>Having the entire class respond in unison. </a:t>
            </a:r>
          </a:p>
          <a:p>
            <a:pPr marL="342900" indent="-342900">
              <a:buFont typeface="Arial"/>
              <a:buChar char="•"/>
              <a:defRPr/>
            </a:pPr>
            <a:r>
              <a:rPr lang="en-US" sz="2000" dirty="0"/>
              <a:t>Physically moving around the room and asking students to show what they have done. </a:t>
            </a:r>
          </a:p>
          <a:p>
            <a:pPr marL="342900" indent="-342900">
              <a:buFont typeface="Arial"/>
              <a:buChar char="•"/>
              <a:defRPr/>
            </a:pPr>
            <a:r>
              <a:rPr lang="en-US" sz="2000" dirty="0"/>
              <a:t>Asking one student to respond and looking at others. </a:t>
            </a:r>
          </a:p>
        </p:txBody>
      </p:sp>
      <p:sp>
        <p:nvSpPr>
          <p:cNvPr id="11" name="Rectangle 3">
            <a:hlinkClick r:id="rId4" action="ppaction://hlinksldjump"/>
          </p:cNvPr>
          <p:cNvSpPr>
            <a:spLocks noChangeArrowheads="1"/>
          </p:cNvSpPr>
          <p:nvPr/>
        </p:nvSpPr>
        <p:spPr bwMode="auto">
          <a:xfrm>
            <a:off x="685800" y="4076700"/>
            <a:ext cx="18700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1400" dirty="0">
                <a:solidFill>
                  <a:srgbClr val="000000"/>
                </a:solidFill>
              </a:rPr>
              <a:t>Smoothness</a:t>
            </a:r>
          </a:p>
        </p:txBody>
      </p:sp>
      <p:sp>
        <p:nvSpPr>
          <p:cNvPr id="12" name="Rectangle 4">
            <a:hlinkClick r:id="rId5" action="ppaction://hlinksldjump"/>
          </p:cNvPr>
          <p:cNvSpPr>
            <a:spLocks noChangeArrowheads="1"/>
          </p:cNvSpPr>
          <p:nvPr/>
        </p:nvSpPr>
        <p:spPr bwMode="auto">
          <a:xfrm>
            <a:off x="685800" y="3367088"/>
            <a:ext cx="22860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1400" dirty="0">
                <a:solidFill>
                  <a:srgbClr val="000000"/>
                </a:solidFill>
              </a:rPr>
              <a:t>Overlapping</a:t>
            </a:r>
          </a:p>
        </p:txBody>
      </p:sp>
      <p:sp>
        <p:nvSpPr>
          <p:cNvPr id="13" name="Rectangle 7"/>
          <p:cNvSpPr>
            <a:spLocks noChangeArrowheads="1"/>
          </p:cNvSpPr>
          <p:nvPr/>
        </p:nvSpPr>
        <p:spPr bwMode="auto">
          <a:xfrm>
            <a:off x="685800" y="5426075"/>
            <a:ext cx="2878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spcBef>
                <a:spcPct val="50000"/>
              </a:spcBef>
              <a:buClr>
                <a:srgbClr val="FF0000"/>
              </a:buClr>
              <a:buFont typeface="Wingdings 3" charset="0"/>
              <a:buChar char="c"/>
              <a:defRPr/>
            </a:pPr>
            <a:r>
              <a:rPr lang="en-AU" dirty="0">
                <a:solidFill>
                  <a:srgbClr val="000000"/>
                </a:solidFill>
                <a:effectLst>
                  <a:outerShdw blurRad="50800" dist="38100" dir="18900000" algn="bl" rotWithShape="0">
                    <a:prstClr val="black">
                      <a:alpha val="40000"/>
                    </a:prstClr>
                  </a:outerShdw>
                </a:effectLst>
              </a:rPr>
              <a:t>Group alerting</a:t>
            </a:r>
          </a:p>
        </p:txBody>
      </p:sp>
      <p:sp>
        <p:nvSpPr>
          <p:cNvPr id="14" name="Rectangle 3">
            <a:hlinkClick r:id="rId6" action="ppaction://hlinksldjump"/>
          </p:cNvPr>
          <p:cNvSpPr>
            <a:spLocks noChangeArrowheads="1"/>
          </p:cNvSpPr>
          <p:nvPr/>
        </p:nvSpPr>
        <p:spPr bwMode="auto">
          <a:xfrm>
            <a:off x="685800" y="4776788"/>
            <a:ext cx="17256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1400" dirty="0">
                <a:solidFill>
                  <a:srgbClr val="000000"/>
                </a:solidFill>
              </a:rPr>
              <a:t>Momentum</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219200" y="2468563"/>
            <a:ext cx="777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81000" indent="-3810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FF0000"/>
              </a:buClr>
              <a:buFont typeface="Wingdings 3" charset="0"/>
              <a:buChar char="c"/>
              <a:defRPr/>
            </a:pPr>
            <a:r>
              <a:rPr lang="en-AU" sz="2000" smtClean="0">
                <a:solidFill>
                  <a:srgbClr val="000000"/>
                </a:solidFill>
              </a:rPr>
              <a:t>be positive and gentle. </a:t>
            </a:r>
          </a:p>
        </p:txBody>
      </p:sp>
      <p:sp>
        <p:nvSpPr>
          <p:cNvPr id="10243" name="Rectangle 3"/>
          <p:cNvSpPr>
            <a:spLocks noChangeArrowheads="1"/>
          </p:cNvSpPr>
          <p:nvPr/>
        </p:nvSpPr>
        <p:spPr bwMode="auto">
          <a:xfrm>
            <a:off x="1219200" y="3962400"/>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be economical, practical and simple</a:t>
            </a:r>
          </a:p>
        </p:txBody>
      </p:sp>
      <p:sp>
        <p:nvSpPr>
          <p:cNvPr id="10244" name="Rectangle 4"/>
          <p:cNvSpPr>
            <a:spLocks noChangeArrowheads="1"/>
          </p:cNvSpPr>
          <p:nvPr/>
        </p:nvSpPr>
        <p:spPr bwMode="auto">
          <a:xfrm>
            <a:off x="1219200" y="3200400"/>
            <a:ext cx="7632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set limits and build cooperation in the absence of coercion</a:t>
            </a:r>
          </a:p>
        </p:txBody>
      </p:sp>
      <p:sp>
        <p:nvSpPr>
          <p:cNvPr id="10245" name="Text Box 5"/>
          <p:cNvSpPr txBox="1">
            <a:spLocks noChangeArrowheads="1"/>
          </p:cNvSpPr>
          <p:nvPr/>
        </p:nvSpPr>
        <p:spPr bwMode="auto">
          <a:xfrm>
            <a:off x="1066800" y="838200"/>
            <a:ext cx="6553200" cy="5238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AU" sz="2800" b="1" dirty="0">
                <a:solidFill>
                  <a:srgbClr val="000000"/>
                </a:solidFill>
              </a:rPr>
              <a:t>Positive Discipline -</a:t>
            </a:r>
          </a:p>
        </p:txBody>
      </p:sp>
      <p:sp>
        <p:nvSpPr>
          <p:cNvPr id="10247" name="Rectangle 7"/>
          <p:cNvSpPr>
            <a:spLocks noChangeArrowheads="1"/>
          </p:cNvSpPr>
          <p:nvPr/>
        </p:nvSpPr>
        <p:spPr bwMode="auto">
          <a:xfrm>
            <a:off x="1219200" y="1682750"/>
            <a:ext cx="54784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AU" sz="2000">
                <a:solidFill>
                  <a:srgbClr val="000000"/>
                </a:solidFill>
              </a:rPr>
              <a:t>Classroom management procedures must . . . .</a:t>
            </a:r>
          </a:p>
        </p:txBody>
      </p:sp>
      <p:sp>
        <p:nvSpPr>
          <p:cNvPr id="10248" name="Rectangle 8"/>
          <p:cNvSpPr>
            <a:spLocks noChangeArrowheads="1"/>
          </p:cNvSpPr>
          <p:nvPr/>
        </p:nvSpPr>
        <p:spPr bwMode="auto">
          <a:xfrm>
            <a:off x="1219200" y="4724400"/>
            <a:ext cx="670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spcBef>
                <a:spcPct val="50000"/>
              </a:spcBef>
              <a:buClr>
                <a:srgbClr val="FF0000"/>
              </a:buClr>
              <a:buFont typeface="Wingdings 3" charset="0"/>
              <a:buChar char="c"/>
              <a:defRPr/>
            </a:pPr>
            <a:r>
              <a:rPr lang="en-AU" sz="2000">
                <a:solidFill>
                  <a:srgbClr val="000000"/>
                </a:solidFill>
              </a:rPr>
              <a:t>ultimately reduce the teacher's work load.</a:t>
            </a:r>
          </a:p>
        </p:txBody>
      </p:sp>
      <p:pic>
        <p:nvPicPr>
          <p:cNvPr id="40968" name="Picture 9" descr="fredj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685800"/>
            <a:ext cx="161290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Rectangle 10"/>
          <p:cNvSpPr>
            <a:spLocks noChangeArrowheads="1"/>
          </p:cNvSpPr>
          <p:nvPr/>
        </p:nvSpPr>
        <p:spPr bwMode="auto">
          <a:xfrm>
            <a:off x="4643438" y="908050"/>
            <a:ext cx="18097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AU" b="1" dirty="0">
                <a:solidFill>
                  <a:srgbClr val="000000"/>
                </a:solidFill>
              </a:rPr>
              <a:t>Fred Jones</a:t>
            </a:r>
          </a:p>
        </p:txBody>
      </p:sp>
      <p:sp>
        <p:nvSpPr>
          <p:cNvPr id="10251" name="Rectangle 11"/>
          <p:cNvSpPr>
            <a:spLocks noChangeArrowheads="1"/>
          </p:cNvSpPr>
          <p:nvPr/>
        </p:nvSpPr>
        <p:spPr bwMode="auto">
          <a:xfrm>
            <a:off x="1219200" y="5394325"/>
            <a:ext cx="670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spcBef>
                <a:spcPct val="50000"/>
              </a:spcBef>
              <a:buClr>
                <a:srgbClr val="FF0000"/>
              </a:buClr>
              <a:buFont typeface="Wingdings 3" charset="0"/>
              <a:buChar char="c"/>
              <a:defRPr/>
            </a:pPr>
            <a:r>
              <a:rPr lang="en-AU" sz="2000">
                <a:solidFill>
                  <a:srgbClr val="000000"/>
                </a:solidFill>
              </a:rPr>
              <a:t>offer incentives and encouragement for positive effort</a:t>
            </a:r>
          </a:p>
        </p:txBody>
      </p:sp>
      <p:sp>
        <p:nvSpPr>
          <p:cNvPr id="10252" name="Text Box 12"/>
          <p:cNvSpPr txBox="1">
            <a:spLocks noChangeArrowheads="1"/>
          </p:cNvSpPr>
          <p:nvPr/>
        </p:nvSpPr>
        <p:spPr bwMode="auto">
          <a:xfrm>
            <a:off x="990600" y="6324600"/>
            <a:ext cx="7467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400">
                <a:solidFill>
                  <a:srgbClr val="000000"/>
                </a:solidFill>
              </a:rPr>
              <a:t>Jones, Fred (2000) </a:t>
            </a:r>
            <a:r>
              <a:rPr lang="en-AU" sz="1400" i="1">
                <a:solidFill>
                  <a:srgbClr val="000000"/>
                </a:solidFill>
              </a:rPr>
              <a:t>Tools for Teaching</a:t>
            </a:r>
            <a:r>
              <a:rPr lang="en-AU" sz="1400">
                <a:solidFill>
                  <a:srgbClr val="000000"/>
                </a:solidFill>
              </a:rPr>
              <a:t>. Santa Cruz, CA: Frederick Jones and Associates.</a:t>
            </a:r>
            <a:endParaRPr lang="en-AU" sz="1800">
              <a:solidFill>
                <a:srgbClr val="0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7"/>
                                        </p:tgtEl>
                                        <p:attrNameLst>
                                          <p:attrName>style.visibility</p:attrName>
                                        </p:attrNameLst>
                                      </p:cBhvr>
                                      <p:to>
                                        <p:strVal val="visible"/>
                                      </p:to>
                                    </p:set>
                                    <p:animEffect transition="in" filter="fade">
                                      <p:cBhvr>
                                        <p:cTn id="7" dur="1000"/>
                                        <p:tgtEl>
                                          <p:spTgt spid="102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44"/>
                                        </p:tgtEl>
                                        <p:attrNameLst>
                                          <p:attrName>style.visibility</p:attrName>
                                        </p:attrNameLst>
                                      </p:cBhvr>
                                      <p:to>
                                        <p:strVal val="visible"/>
                                      </p:to>
                                    </p:set>
                                    <p:animEffect transition="in" filter="fade">
                                      <p:cBhvr>
                                        <p:cTn id="17" dur="1000"/>
                                        <p:tgtEl>
                                          <p:spTgt spid="1024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243"/>
                                        </p:tgtEl>
                                        <p:attrNameLst>
                                          <p:attrName>style.visibility</p:attrName>
                                        </p:attrNameLst>
                                      </p:cBhvr>
                                      <p:to>
                                        <p:strVal val="visible"/>
                                      </p:to>
                                    </p:set>
                                    <p:animEffect transition="in" filter="fade">
                                      <p:cBhvr>
                                        <p:cTn id="22" dur="1000"/>
                                        <p:tgtEl>
                                          <p:spTgt spid="1024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48"/>
                                        </p:tgtEl>
                                        <p:attrNameLst>
                                          <p:attrName>style.visibility</p:attrName>
                                        </p:attrNameLst>
                                      </p:cBhvr>
                                      <p:to>
                                        <p:strVal val="visible"/>
                                      </p:to>
                                    </p:set>
                                    <p:animEffect transition="in" filter="fade">
                                      <p:cBhvr>
                                        <p:cTn id="27" dur="1000"/>
                                        <p:tgtEl>
                                          <p:spTgt spid="1024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251"/>
                                        </p:tgtEl>
                                        <p:attrNameLst>
                                          <p:attrName>style.visibility</p:attrName>
                                        </p:attrNameLst>
                                      </p:cBhvr>
                                      <p:to>
                                        <p:strVal val="visible"/>
                                      </p:to>
                                    </p:set>
                                    <p:animEffect transition="in" filter="fade">
                                      <p:cBhvr>
                                        <p:cTn id="32" dur="1000"/>
                                        <p:tgtEl>
                                          <p:spTgt spid="10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p:bldP spid="10244" grpId="0"/>
      <p:bldP spid="10247" grpId="0"/>
      <p:bldP spid="10248" grpId="0"/>
      <p:bldP spid="1025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1358900" y="2895600"/>
            <a:ext cx="7632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dirty="0">
                <a:solidFill>
                  <a:srgbClr val="000000"/>
                </a:solidFill>
              </a:rPr>
              <a:t>Limit-setting</a:t>
            </a:r>
          </a:p>
        </p:txBody>
      </p:sp>
      <p:sp>
        <p:nvSpPr>
          <p:cNvPr id="12294" name="Rectangle 6"/>
          <p:cNvSpPr>
            <a:spLocks noChangeArrowheads="1"/>
          </p:cNvSpPr>
          <p:nvPr/>
        </p:nvSpPr>
        <p:spPr bwMode="auto">
          <a:xfrm>
            <a:off x="1219200" y="1752600"/>
            <a:ext cx="6248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AU" sz="1800">
                <a:solidFill>
                  <a:srgbClr val="000000"/>
                </a:solidFill>
              </a:rPr>
              <a:t>Three different management methods are integrated to form a three-tier approach to discipline management.</a:t>
            </a:r>
          </a:p>
        </p:txBody>
      </p:sp>
      <p:pic>
        <p:nvPicPr>
          <p:cNvPr id="12296" name="Picture 8" descr="fredj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685800"/>
            <a:ext cx="161290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Text Box 10"/>
          <p:cNvSpPr txBox="1">
            <a:spLocks noChangeArrowheads="1"/>
          </p:cNvSpPr>
          <p:nvPr/>
        </p:nvSpPr>
        <p:spPr bwMode="auto">
          <a:xfrm>
            <a:off x="1600200" y="6172200"/>
            <a:ext cx="6096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400" i="1">
                <a:solidFill>
                  <a:srgbClr val="000000"/>
                </a:solidFill>
              </a:rPr>
              <a:t>from</a:t>
            </a:r>
            <a:r>
              <a:rPr lang="en-AU" sz="1400">
                <a:solidFill>
                  <a:srgbClr val="000000"/>
                </a:solidFill>
              </a:rPr>
              <a:t> </a:t>
            </a:r>
            <a:r>
              <a:rPr lang="en-AU" sz="1400">
                <a:solidFill>
                  <a:srgbClr val="000000"/>
                </a:solidFill>
                <a:hlinkClick r:id="rId4"/>
              </a:rPr>
              <a:t>http://www.fredjones.com/Positive_Discipline/Discipline_Ch18.html</a:t>
            </a:r>
            <a:endParaRPr lang="en-AU" sz="1800">
              <a:solidFill>
                <a:srgbClr val="000000"/>
              </a:solidFill>
            </a:endParaRPr>
          </a:p>
        </p:txBody>
      </p:sp>
      <p:sp>
        <p:nvSpPr>
          <p:cNvPr id="12299" name="AutoShape 11"/>
          <p:cNvSpPr>
            <a:spLocks noChangeArrowheads="1"/>
          </p:cNvSpPr>
          <p:nvPr/>
        </p:nvSpPr>
        <p:spPr bwMode="auto">
          <a:xfrm>
            <a:off x="4648200" y="2763838"/>
            <a:ext cx="4267200" cy="3159125"/>
          </a:xfrm>
          <a:prstGeom prst="wedgeEllipseCallout">
            <a:avLst>
              <a:gd name="adj1" fmla="val -82889"/>
              <a:gd name="adj2" fmla="val -40639"/>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1" hangingPunct="1">
              <a:spcBef>
                <a:spcPct val="50000"/>
              </a:spcBef>
              <a:defRPr/>
            </a:pPr>
            <a:r>
              <a:rPr lang="ja-JP" altLang="en-AU" sz="2000" i="1" dirty="0">
                <a:solidFill>
                  <a:srgbClr val="000000"/>
                </a:solidFill>
                <a:latin typeface="Arial"/>
              </a:rPr>
              <a:t>‘</a:t>
            </a:r>
            <a:r>
              <a:rPr lang="en-AU" sz="2000" i="1" dirty="0">
                <a:solidFill>
                  <a:srgbClr val="000000"/>
                </a:solidFill>
              </a:rPr>
              <a:t>limit-setting and relationship building form a tier of the management system which we might best describe as the interpersonal-interactive level of management.</a:t>
            </a:r>
            <a:r>
              <a:rPr lang="ja-JP" altLang="en-AU" sz="2000" i="1" dirty="0">
                <a:solidFill>
                  <a:srgbClr val="000000"/>
                </a:solidFill>
                <a:latin typeface="Arial"/>
              </a:rPr>
              <a:t>’</a:t>
            </a:r>
            <a:endParaRPr lang="en-AU" sz="2000" i="1" dirty="0">
              <a:solidFill>
                <a:srgbClr val="000000"/>
              </a:solidFill>
            </a:endParaRPr>
          </a:p>
        </p:txBody>
      </p:sp>
      <p:sp>
        <p:nvSpPr>
          <p:cNvPr id="16" name="Text Box 5"/>
          <p:cNvSpPr txBox="1">
            <a:spLocks noChangeArrowheads="1"/>
          </p:cNvSpPr>
          <p:nvPr/>
        </p:nvSpPr>
        <p:spPr bwMode="auto">
          <a:xfrm>
            <a:off x="1066800" y="838200"/>
            <a:ext cx="6553200" cy="5238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AU" sz="2800" b="1" dirty="0">
                <a:solidFill>
                  <a:srgbClr val="000000"/>
                </a:solidFill>
              </a:rPr>
              <a:t>Positive Discipline -</a:t>
            </a:r>
          </a:p>
        </p:txBody>
      </p:sp>
      <p:sp>
        <p:nvSpPr>
          <p:cNvPr id="17" name="Rectangle 10"/>
          <p:cNvSpPr>
            <a:spLocks noChangeArrowheads="1"/>
          </p:cNvSpPr>
          <p:nvPr/>
        </p:nvSpPr>
        <p:spPr bwMode="auto">
          <a:xfrm>
            <a:off x="4643438" y="908050"/>
            <a:ext cx="18097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AU" b="1" dirty="0">
                <a:solidFill>
                  <a:srgbClr val="000000"/>
                </a:solidFill>
              </a:rPr>
              <a:t>Fred Jones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2296"/>
                                        </p:tgtEl>
                                        <p:attrNameLst>
                                          <p:attrName>style.visibility</p:attrName>
                                        </p:attrNameLst>
                                      </p:cBhvr>
                                      <p:to>
                                        <p:strVal val="visible"/>
                                      </p:to>
                                    </p:set>
                                    <p:animEffect transition="in" filter="fade">
                                      <p:cBhvr>
                                        <p:cTn id="13" dur="1000"/>
                                        <p:tgtEl>
                                          <p:spTgt spid="1229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294"/>
                                        </p:tgtEl>
                                        <p:attrNameLst>
                                          <p:attrName>style.visibility</p:attrName>
                                        </p:attrNameLst>
                                      </p:cBhvr>
                                      <p:to>
                                        <p:strVal val="visible"/>
                                      </p:to>
                                    </p:set>
                                    <p:animEffect transition="in" filter="fade">
                                      <p:cBhvr>
                                        <p:cTn id="18" dur="1000"/>
                                        <p:tgtEl>
                                          <p:spTgt spid="1229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291"/>
                                        </p:tgtEl>
                                        <p:attrNameLst>
                                          <p:attrName>style.visibility</p:attrName>
                                        </p:attrNameLst>
                                      </p:cBhvr>
                                      <p:to>
                                        <p:strVal val="visible"/>
                                      </p:to>
                                    </p:set>
                                    <p:animEffect transition="in" filter="fade">
                                      <p:cBhvr>
                                        <p:cTn id="23" dur="1000"/>
                                        <p:tgtEl>
                                          <p:spTgt spid="1229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299"/>
                                        </p:tgtEl>
                                        <p:attrNameLst>
                                          <p:attrName>style.visibility</p:attrName>
                                        </p:attrNameLst>
                                      </p:cBhvr>
                                      <p:to>
                                        <p:strVal val="visible"/>
                                      </p:to>
                                    </p:set>
                                    <p:animEffect transition="in" filter="fade">
                                      <p:cBhvr>
                                        <p:cTn id="28" dur="1000"/>
                                        <p:tgtEl>
                                          <p:spTgt spid="1229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xit" presetSubtype="0" fill="hold" grpId="1" nodeType="clickEffect">
                                  <p:stCondLst>
                                    <p:cond delay="0"/>
                                  </p:stCondLst>
                                  <p:childTnLst>
                                    <p:animEffect transition="out" filter="fade">
                                      <p:cBhvr>
                                        <p:cTn id="32" dur="1000"/>
                                        <p:tgtEl>
                                          <p:spTgt spid="12299"/>
                                        </p:tgtEl>
                                      </p:cBhvr>
                                    </p:animEffect>
                                    <p:set>
                                      <p:cBhvr>
                                        <p:cTn id="33" dur="1" fill="hold">
                                          <p:stCondLst>
                                            <p:cond delay="999"/>
                                          </p:stCondLst>
                                        </p:cTn>
                                        <p:tgtEl>
                                          <p:spTgt spid="122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2294" grpId="0"/>
      <p:bldP spid="12299" grpId="0" animBg="1"/>
      <p:bldP spid="12299" grpId="1" animBg="1"/>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358900" y="3671888"/>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Incentive systems</a:t>
            </a:r>
          </a:p>
        </p:txBody>
      </p:sp>
      <p:sp>
        <p:nvSpPr>
          <p:cNvPr id="12291" name="Rectangle 3"/>
          <p:cNvSpPr>
            <a:spLocks noChangeArrowheads="1"/>
          </p:cNvSpPr>
          <p:nvPr/>
        </p:nvSpPr>
        <p:spPr bwMode="auto">
          <a:xfrm>
            <a:off x="1358900" y="2895600"/>
            <a:ext cx="7632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dirty="0">
                <a:solidFill>
                  <a:srgbClr val="000000"/>
                </a:solidFill>
              </a:rPr>
              <a:t>Limit-setting</a:t>
            </a:r>
          </a:p>
        </p:txBody>
      </p:sp>
      <p:sp>
        <p:nvSpPr>
          <p:cNvPr id="12294" name="Rectangle 6"/>
          <p:cNvSpPr>
            <a:spLocks noChangeArrowheads="1"/>
          </p:cNvSpPr>
          <p:nvPr/>
        </p:nvSpPr>
        <p:spPr bwMode="auto">
          <a:xfrm>
            <a:off x="1219200" y="1752600"/>
            <a:ext cx="6248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AU" sz="1800">
                <a:solidFill>
                  <a:srgbClr val="000000"/>
                </a:solidFill>
              </a:rPr>
              <a:t>Three different management methods are integrated to form a three-tier approach to discipline management.</a:t>
            </a:r>
          </a:p>
        </p:txBody>
      </p:sp>
      <p:pic>
        <p:nvPicPr>
          <p:cNvPr id="45061" name="Picture 8" descr="fredj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685800"/>
            <a:ext cx="161290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Text Box 10"/>
          <p:cNvSpPr txBox="1">
            <a:spLocks noChangeArrowheads="1"/>
          </p:cNvSpPr>
          <p:nvPr/>
        </p:nvSpPr>
        <p:spPr bwMode="auto">
          <a:xfrm>
            <a:off x="1600200" y="6172200"/>
            <a:ext cx="6096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400" i="1">
                <a:solidFill>
                  <a:srgbClr val="000000"/>
                </a:solidFill>
              </a:rPr>
              <a:t>from</a:t>
            </a:r>
            <a:r>
              <a:rPr lang="en-AU" sz="1400">
                <a:solidFill>
                  <a:srgbClr val="000000"/>
                </a:solidFill>
              </a:rPr>
              <a:t> </a:t>
            </a:r>
            <a:r>
              <a:rPr lang="en-AU" sz="1400">
                <a:solidFill>
                  <a:srgbClr val="000000"/>
                </a:solidFill>
                <a:hlinkClick r:id="rId4"/>
              </a:rPr>
              <a:t>http://www.fredjones.com/Positive_Discipline/Discipline_Ch18.html</a:t>
            </a:r>
            <a:endParaRPr lang="en-AU" sz="1800">
              <a:solidFill>
                <a:srgbClr val="000000"/>
              </a:solidFill>
            </a:endParaRPr>
          </a:p>
        </p:txBody>
      </p:sp>
      <p:sp>
        <p:nvSpPr>
          <p:cNvPr id="12300" name="AutoShape 12"/>
          <p:cNvSpPr>
            <a:spLocks noChangeArrowheads="1"/>
          </p:cNvSpPr>
          <p:nvPr/>
        </p:nvSpPr>
        <p:spPr bwMode="auto">
          <a:xfrm>
            <a:off x="4876800" y="3259138"/>
            <a:ext cx="3886200" cy="2292350"/>
          </a:xfrm>
          <a:prstGeom prst="wedgeEllipseCallout">
            <a:avLst>
              <a:gd name="adj1" fmla="val -74634"/>
              <a:gd name="adj2" fmla="val -22083"/>
            </a:avLst>
          </a:prstGeom>
          <a:solidFill>
            <a:srgbClr val="3366FF"/>
          </a:solidFill>
          <a:ln w="9525">
            <a:solidFill>
              <a:schemeClr val="tx1"/>
            </a:solidFill>
            <a:miter lim="800000"/>
            <a:headEnd/>
            <a:tailEnd/>
          </a:ln>
        </p:spPr>
        <p:txBody>
          <a:bodyPr anchor="ctr">
            <a:spAutoFit/>
          </a:bodyPr>
          <a:lstStyle/>
          <a:p>
            <a:pPr algn="ctr" eaLnBrk="1" hangingPunct="1">
              <a:spcBef>
                <a:spcPct val="50000"/>
              </a:spcBef>
            </a:pPr>
            <a:r>
              <a:rPr lang="en-AU" sz="2000">
                <a:solidFill>
                  <a:srgbClr val="000000"/>
                </a:solidFill>
              </a:rPr>
              <a:t>make the exchange of positive and negative sanctions prearranged, explicit, concrete, and public. </a:t>
            </a:r>
          </a:p>
        </p:txBody>
      </p:sp>
      <p:sp>
        <p:nvSpPr>
          <p:cNvPr id="16" name="Text Box 5"/>
          <p:cNvSpPr txBox="1">
            <a:spLocks noChangeArrowheads="1"/>
          </p:cNvSpPr>
          <p:nvPr/>
        </p:nvSpPr>
        <p:spPr bwMode="auto">
          <a:xfrm>
            <a:off x="1066800" y="838200"/>
            <a:ext cx="6553200" cy="5238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AU" sz="2800" b="1" dirty="0">
                <a:solidFill>
                  <a:srgbClr val="000000"/>
                </a:solidFill>
              </a:rPr>
              <a:t>Positive Discipline -</a:t>
            </a:r>
          </a:p>
        </p:txBody>
      </p:sp>
      <p:sp>
        <p:nvSpPr>
          <p:cNvPr id="17" name="Rectangle 10"/>
          <p:cNvSpPr>
            <a:spLocks noChangeArrowheads="1"/>
          </p:cNvSpPr>
          <p:nvPr/>
        </p:nvSpPr>
        <p:spPr bwMode="auto">
          <a:xfrm>
            <a:off x="4643438" y="908050"/>
            <a:ext cx="18097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AU" b="1" dirty="0">
                <a:solidFill>
                  <a:srgbClr val="000000"/>
                </a:solidFill>
              </a:rPr>
              <a:t>Fred Jones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00"/>
                                        </p:tgtEl>
                                        <p:attrNameLst>
                                          <p:attrName>style.visibility</p:attrName>
                                        </p:attrNameLst>
                                      </p:cBhvr>
                                      <p:to>
                                        <p:strVal val="visible"/>
                                      </p:to>
                                    </p:set>
                                    <p:animEffect transition="in" filter="fade">
                                      <p:cBhvr>
                                        <p:cTn id="10" dur="1000"/>
                                        <p:tgtEl>
                                          <p:spTgt spid="1230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1000"/>
                                        <p:tgtEl>
                                          <p:spTgt spid="12300"/>
                                        </p:tgtEl>
                                      </p:cBhvr>
                                    </p:animEffect>
                                    <p:set>
                                      <p:cBhvr>
                                        <p:cTn id="15" dur="1" fill="hold">
                                          <p:stCondLst>
                                            <p:cond delay="999"/>
                                          </p:stCondLst>
                                        </p:cTn>
                                        <p:tgtEl>
                                          <p:spTgt spid="123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300" grpId="0" animBg="1"/>
      <p:bldP spid="1230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358900" y="3671888"/>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Incentive systems</a:t>
            </a:r>
          </a:p>
        </p:txBody>
      </p:sp>
      <p:sp>
        <p:nvSpPr>
          <p:cNvPr id="12291" name="Rectangle 3"/>
          <p:cNvSpPr>
            <a:spLocks noChangeArrowheads="1"/>
          </p:cNvSpPr>
          <p:nvPr/>
        </p:nvSpPr>
        <p:spPr bwMode="auto">
          <a:xfrm>
            <a:off x="1358900" y="2895600"/>
            <a:ext cx="7632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Limit-setting</a:t>
            </a:r>
          </a:p>
        </p:txBody>
      </p:sp>
      <p:sp>
        <p:nvSpPr>
          <p:cNvPr id="12294" name="Rectangle 6"/>
          <p:cNvSpPr>
            <a:spLocks noChangeArrowheads="1"/>
          </p:cNvSpPr>
          <p:nvPr/>
        </p:nvSpPr>
        <p:spPr bwMode="auto">
          <a:xfrm>
            <a:off x="1219200" y="1752600"/>
            <a:ext cx="6248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AU" sz="1800">
                <a:solidFill>
                  <a:srgbClr val="000000"/>
                </a:solidFill>
              </a:rPr>
              <a:t>Three different management methods are integrated to form a three-tier approach to discipline management.</a:t>
            </a:r>
          </a:p>
        </p:txBody>
      </p:sp>
      <p:sp>
        <p:nvSpPr>
          <p:cNvPr id="12295" name="Rectangle 7"/>
          <p:cNvSpPr>
            <a:spLocks noChangeArrowheads="1"/>
          </p:cNvSpPr>
          <p:nvPr/>
        </p:nvSpPr>
        <p:spPr bwMode="auto">
          <a:xfrm>
            <a:off x="1358900" y="4433888"/>
            <a:ext cx="670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spcBef>
                <a:spcPct val="50000"/>
              </a:spcBef>
              <a:buClr>
                <a:srgbClr val="FF0000"/>
              </a:buClr>
              <a:buFont typeface="Wingdings 3" charset="0"/>
              <a:buChar char="c"/>
              <a:defRPr/>
            </a:pPr>
            <a:r>
              <a:rPr lang="en-AU" sz="2000" dirty="0">
                <a:solidFill>
                  <a:srgbClr val="000000"/>
                </a:solidFill>
              </a:rPr>
              <a:t>Back-up systems</a:t>
            </a:r>
          </a:p>
        </p:txBody>
      </p:sp>
      <p:pic>
        <p:nvPicPr>
          <p:cNvPr id="47110" name="Picture 8" descr="fredj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685800"/>
            <a:ext cx="161290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Text Box 10"/>
          <p:cNvSpPr txBox="1">
            <a:spLocks noChangeArrowheads="1"/>
          </p:cNvSpPr>
          <p:nvPr/>
        </p:nvSpPr>
        <p:spPr bwMode="auto">
          <a:xfrm>
            <a:off x="1600200" y="6172200"/>
            <a:ext cx="6096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400" i="1">
                <a:solidFill>
                  <a:srgbClr val="000000"/>
                </a:solidFill>
              </a:rPr>
              <a:t>from</a:t>
            </a:r>
            <a:r>
              <a:rPr lang="en-AU" sz="1400">
                <a:solidFill>
                  <a:srgbClr val="000000"/>
                </a:solidFill>
              </a:rPr>
              <a:t> </a:t>
            </a:r>
            <a:r>
              <a:rPr lang="en-AU" sz="1400">
                <a:solidFill>
                  <a:srgbClr val="000000"/>
                </a:solidFill>
                <a:hlinkClick r:id="rId4"/>
              </a:rPr>
              <a:t>http://www.fredjones.com/Positive_Discipline/Discipline_Ch18.html</a:t>
            </a:r>
            <a:endParaRPr lang="en-AU" sz="1800">
              <a:solidFill>
                <a:srgbClr val="000000"/>
              </a:solidFill>
            </a:endParaRPr>
          </a:p>
        </p:txBody>
      </p:sp>
      <p:sp>
        <p:nvSpPr>
          <p:cNvPr id="12301" name="AutoShape 13"/>
          <p:cNvSpPr>
            <a:spLocks noChangeArrowheads="1"/>
          </p:cNvSpPr>
          <p:nvPr/>
        </p:nvSpPr>
        <p:spPr bwMode="auto">
          <a:xfrm>
            <a:off x="4953000" y="3258413"/>
            <a:ext cx="3810000" cy="2293799"/>
          </a:xfrm>
          <a:prstGeom prst="wedgeEllipseCallout">
            <a:avLst>
              <a:gd name="adj1" fmla="val -77417"/>
              <a:gd name="adj2" fmla="val 10898"/>
            </a:avLst>
          </a:prstGeom>
          <a:solidFill>
            <a:srgbClr val="FA931D"/>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1" hangingPunct="1">
              <a:defRPr/>
            </a:pPr>
            <a:r>
              <a:rPr lang="en-AU" sz="2000" dirty="0">
                <a:solidFill>
                  <a:srgbClr val="000000"/>
                </a:solidFill>
              </a:rPr>
              <a:t>negative sanctions provide a disincentive, </a:t>
            </a:r>
            <a:r>
              <a:rPr lang="en-AU" sz="2000" dirty="0" smtClean="0">
                <a:solidFill>
                  <a:srgbClr val="000000"/>
                </a:solidFill>
              </a:rPr>
              <a:t>or the containment of behaviour when co-operation is lost</a:t>
            </a:r>
            <a:endParaRPr lang="en-AU" sz="2000" dirty="0">
              <a:solidFill>
                <a:srgbClr val="000000"/>
              </a:solidFill>
            </a:endParaRPr>
          </a:p>
        </p:txBody>
      </p:sp>
      <p:sp>
        <p:nvSpPr>
          <p:cNvPr id="16" name="Text Box 5"/>
          <p:cNvSpPr txBox="1">
            <a:spLocks noChangeArrowheads="1"/>
          </p:cNvSpPr>
          <p:nvPr/>
        </p:nvSpPr>
        <p:spPr bwMode="auto">
          <a:xfrm>
            <a:off x="1066800" y="838200"/>
            <a:ext cx="6553200" cy="5238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AU" sz="2800" b="1" dirty="0">
                <a:solidFill>
                  <a:srgbClr val="000000"/>
                </a:solidFill>
              </a:rPr>
              <a:t>Positive Discipline -</a:t>
            </a:r>
          </a:p>
        </p:txBody>
      </p:sp>
      <p:sp>
        <p:nvSpPr>
          <p:cNvPr id="17" name="Rectangle 10"/>
          <p:cNvSpPr>
            <a:spLocks noChangeArrowheads="1"/>
          </p:cNvSpPr>
          <p:nvPr/>
        </p:nvSpPr>
        <p:spPr bwMode="auto">
          <a:xfrm>
            <a:off x="4643438" y="908050"/>
            <a:ext cx="18097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AU" b="1" dirty="0">
                <a:solidFill>
                  <a:srgbClr val="000000"/>
                </a:solidFill>
              </a:rPr>
              <a:t>Fred Jones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295"/>
                                        </p:tgtEl>
                                        <p:attrNameLst>
                                          <p:attrName>style.visibility</p:attrName>
                                        </p:attrNameLst>
                                      </p:cBhvr>
                                      <p:to>
                                        <p:strVal val="visible"/>
                                      </p:to>
                                    </p:set>
                                    <p:animEffect transition="in" filter="fade">
                                      <p:cBhvr>
                                        <p:cTn id="7" dur="500"/>
                                        <p:tgtEl>
                                          <p:spTgt spid="122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01"/>
                                        </p:tgtEl>
                                        <p:attrNameLst>
                                          <p:attrName>style.visibility</p:attrName>
                                        </p:attrNameLst>
                                      </p:cBhvr>
                                      <p:to>
                                        <p:strVal val="visible"/>
                                      </p:to>
                                    </p:set>
                                    <p:animEffect transition="in" filter="fade">
                                      <p:cBhvr>
                                        <p:cTn id="10" dur="1000"/>
                                        <p:tgtEl>
                                          <p:spTgt spid="1230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1000"/>
                                        <p:tgtEl>
                                          <p:spTgt spid="12301"/>
                                        </p:tgtEl>
                                      </p:cBhvr>
                                    </p:animEffect>
                                    <p:set>
                                      <p:cBhvr>
                                        <p:cTn id="15" dur="1" fill="hold">
                                          <p:stCondLst>
                                            <p:cond delay="999"/>
                                          </p:stCondLst>
                                        </p:cTn>
                                        <p:tgtEl>
                                          <p:spTgt spid="123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p:bldP spid="12301" grpId="0" animBg="1"/>
      <p:bldP spid="1230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914400" y="1752600"/>
            <a:ext cx="449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81000" indent="-3810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FF0000"/>
              </a:buClr>
              <a:buFont typeface="Wingdings 3" charset="0"/>
              <a:buNone/>
              <a:defRPr/>
            </a:pPr>
            <a:r>
              <a:rPr lang="en-AU" sz="2000" smtClean="0">
                <a:solidFill>
                  <a:srgbClr val="000000"/>
                </a:solidFill>
              </a:rPr>
              <a:t>There are seven steps in limit setting:</a:t>
            </a:r>
          </a:p>
        </p:txBody>
      </p:sp>
      <p:pic>
        <p:nvPicPr>
          <p:cNvPr id="14342" name="Picture 6" descr="eyesinb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600200"/>
            <a:ext cx="20843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Rectangle 12"/>
          <p:cNvSpPr>
            <a:spLocks noChangeArrowheads="1"/>
          </p:cNvSpPr>
          <p:nvPr/>
        </p:nvSpPr>
        <p:spPr bwMode="auto">
          <a:xfrm>
            <a:off x="914400" y="2362200"/>
            <a:ext cx="45942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dirty="0">
                <a:solidFill>
                  <a:srgbClr val="000000"/>
                </a:solidFill>
              </a:rPr>
              <a:t>Eyes in the back of your head</a:t>
            </a:r>
          </a:p>
        </p:txBody>
      </p:sp>
      <p:sp>
        <p:nvSpPr>
          <p:cNvPr id="21" name="Text Box 5"/>
          <p:cNvSpPr txBox="1">
            <a:spLocks noChangeArrowheads="1"/>
          </p:cNvSpPr>
          <p:nvPr/>
        </p:nvSpPr>
        <p:spPr bwMode="auto">
          <a:xfrm>
            <a:off x="1066800" y="838200"/>
            <a:ext cx="6553200" cy="5238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AU" sz="2800" b="1" dirty="0">
                <a:solidFill>
                  <a:srgbClr val="000000"/>
                </a:solidFill>
              </a:rPr>
              <a:t>Positive Discipline -</a:t>
            </a:r>
          </a:p>
        </p:txBody>
      </p:sp>
      <p:sp>
        <p:nvSpPr>
          <p:cNvPr id="22" name="Rectangle 10"/>
          <p:cNvSpPr>
            <a:spLocks noChangeArrowheads="1"/>
          </p:cNvSpPr>
          <p:nvPr/>
        </p:nvSpPr>
        <p:spPr bwMode="auto">
          <a:xfrm>
            <a:off x="4643438" y="908050"/>
            <a:ext cx="18097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AU" b="1" dirty="0">
                <a:solidFill>
                  <a:srgbClr val="000000"/>
                </a:solidFill>
              </a:rPr>
              <a:t>Fred Jones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48"/>
                                        </p:tgtEl>
                                        <p:attrNameLst>
                                          <p:attrName>style.visibility</p:attrName>
                                        </p:attrNameLst>
                                      </p:cBhvr>
                                      <p:to>
                                        <p:strVal val="visible"/>
                                      </p:to>
                                    </p:set>
                                    <p:animEffect transition="in" filter="fade">
                                      <p:cBhvr>
                                        <p:cTn id="12" dur="1000"/>
                                        <p:tgtEl>
                                          <p:spTgt spid="14348"/>
                                        </p:tgtEl>
                                      </p:cBhvr>
                                    </p:animEffect>
                                  </p:childTnLst>
                                </p:cTn>
                              </p:par>
                              <p:par>
                                <p:cTn id="13" presetID="10" presetClass="entr" presetSubtype="0" fill="hold" nodeType="withEffect">
                                  <p:stCondLst>
                                    <p:cond delay="0"/>
                                  </p:stCondLst>
                                  <p:childTnLst>
                                    <p:set>
                                      <p:cBhvr>
                                        <p:cTn id="14" dur="1" fill="hold">
                                          <p:stCondLst>
                                            <p:cond delay="0"/>
                                          </p:stCondLst>
                                        </p:cTn>
                                        <p:tgtEl>
                                          <p:spTgt spid="14342"/>
                                        </p:tgtEl>
                                        <p:attrNameLst>
                                          <p:attrName>style.visibility</p:attrName>
                                        </p:attrNameLst>
                                      </p:cBhvr>
                                      <p:to>
                                        <p:strVal val="visible"/>
                                      </p:to>
                                    </p:set>
                                    <p:animEffect transition="in" filter="fade">
                                      <p:cBhvr>
                                        <p:cTn id="15" dur="10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4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914400" y="1752600"/>
            <a:ext cx="449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81000" indent="-3810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FF0000"/>
              </a:buClr>
              <a:buFont typeface="Wingdings 3" charset="0"/>
              <a:buNone/>
              <a:defRPr/>
            </a:pPr>
            <a:r>
              <a:rPr lang="en-AU" sz="2000" smtClean="0">
                <a:solidFill>
                  <a:srgbClr val="000000"/>
                </a:solidFill>
              </a:rPr>
              <a:t>There are seven steps in limit setting:</a:t>
            </a:r>
          </a:p>
        </p:txBody>
      </p:sp>
      <p:sp>
        <p:nvSpPr>
          <p:cNvPr id="14339" name="Rectangle 3"/>
          <p:cNvSpPr>
            <a:spLocks noChangeArrowheads="1"/>
          </p:cNvSpPr>
          <p:nvPr/>
        </p:nvSpPr>
        <p:spPr bwMode="auto">
          <a:xfrm>
            <a:off x="914400" y="2895600"/>
            <a:ext cx="37290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dirty="0">
                <a:solidFill>
                  <a:srgbClr val="000000"/>
                </a:solidFill>
              </a:rPr>
              <a:t>Terminate Instruction</a:t>
            </a:r>
          </a:p>
        </p:txBody>
      </p:sp>
      <p:pic>
        <p:nvPicPr>
          <p:cNvPr id="14342" name="Picture 6" descr="eyesinb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600200"/>
            <a:ext cx="20843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Rectangle 12"/>
          <p:cNvSpPr>
            <a:spLocks noChangeArrowheads="1"/>
          </p:cNvSpPr>
          <p:nvPr/>
        </p:nvSpPr>
        <p:spPr bwMode="auto">
          <a:xfrm>
            <a:off x="914400" y="2362200"/>
            <a:ext cx="396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Eyes in the back of your head</a:t>
            </a:r>
          </a:p>
        </p:txBody>
      </p:sp>
      <p:sp>
        <p:nvSpPr>
          <p:cNvPr id="21" name="Text Box 5"/>
          <p:cNvSpPr txBox="1">
            <a:spLocks noChangeArrowheads="1"/>
          </p:cNvSpPr>
          <p:nvPr/>
        </p:nvSpPr>
        <p:spPr bwMode="auto">
          <a:xfrm>
            <a:off x="1066800" y="838200"/>
            <a:ext cx="6553200" cy="5238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AU" sz="2800" b="1" dirty="0">
                <a:solidFill>
                  <a:srgbClr val="000000"/>
                </a:solidFill>
              </a:rPr>
              <a:t>Positive Discipline -</a:t>
            </a:r>
          </a:p>
        </p:txBody>
      </p:sp>
      <p:sp>
        <p:nvSpPr>
          <p:cNvPr id="22" name="Rectangle 10"/>
          <p:cNvSpPr>
            <a:spLocks noChangeArrowheads="1"/>
          </p:cNvSpPr>
          <p:nvPr/>
        </p:nvSpPr>
        <p:spPr bwMode="auto">
          <a:xfrm>
            <a:off x="4643438" y="908050"/>
            <a:ext cx="18097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AU" b="1" dirty="0">
                <a:solidFill>
                  <a:srgbClr val="000000"/>
                </a:solidFill>
              </a:rPr>
              <a:t>Fred Jones</a:t>
            </a:r>
          </a:p>
        </p:txBody>
      </p:sp>
      <p:grpSp>
        <p:nvGrpSpPr>
          <p:cNvPr id="6" name="Group 5"/>
          <p:cNvGrpSpPr>
            <a:grpSpLocks/>
          </p:cNvGrpSpPr>
          <p:nvPr/>
        </p:nvGrpSpPr>
        <p:grpSpPr bwMode="auto">
          <a:xfrm>
            <a:off x="5292725" y="1628775"/>
            <a:ext cx="3743325" cy="1871663"/>
            <a:chOff x="1547664" y="3717032"/>
            <a:chExt cx="3744416" cy="1872208"/>
          </a:xfrm>
        </p:grpSpPr>
        <p:sp>
          <p:nvSpPr>
            <p:cNvPr id="5" name="Rectangle 4"/>
            <p:cNvSpPr/>
            <p:nvPr/>
          </p:nvSpPr>
          <p:spPr bwMode="auto">
            <a:xfrm>
              <a:off x="1547664" y="3717032"/>
              <a:ext cx="3744416" cy="1872208"/>
            </a:xfrm>
            <a:prstGeom prst="rect">
              <a:avLst/>
            </a:prstGeom>
            <a:solidFill>
              <a:srgbClr val="FFFF00"/>
            </a:solidFill>
            <a:ln w="9525" cap="flat" cmpd="sng" algn="ctr">
              <a:solidFill>
                <a:srgbClr val="FFFF00"/>
              </a:solidFill>
              <a:prstDash val="solid"/>
              <a:round/>
              <a:headEnd type="none" w="med" len="med"/>
              <a:tailEnd type="none" w="med" len="med"/>
            </a:ln>
            <a:effectLst>
              <a:innerShdw blurRad="63500" dist="50800" dir="13500000">
                <a:prstClr val="black">
                  <a:alpha val="50000"/>
                </a:prstClr>
              </a:innerShdw>
            </a:effectLst>
            <a:extLst/>
          </p:spPr>
          <p:txBody>
            <a:bodyPr/>
            <a:lstStyle/>
            <a:p>
              <a:pPr>
                <a:defRPr/>
              </a:pPr>
              <a:endParaRPr lang="en-US">
                <a:solidFill>
                  <a:srgbClr val="000000"/>
                </a:solidFill>
              </a:endParaRPr>
            </a:p>
          </p:txBody>
        </p:sp>
        <p:pic>
          <p:nvPicPr>
            <p:cNvPr id="51212" name="eyes.png" descr="/Users/CSC/Desktop/eyes.png"/>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619672" y="3789040"/>
              <a:ext cx="3672408"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3" name="TextBox 3"/>
            <p:cNvSpPr txBox="1">
              <a:spLocks noChangeArrowheads="1"/>
            </p:cNvSpPr>
            <p:nvPr/>
          </p:nvSpPr>
          <p:spPr bwMode="auto">
            <a:xfrm>
              <a:off x="1691680" y="4005064"/>
              <a:ext cx="352839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AU" sz="2000" i="1">
                  <a:solidFill>
                    <a:srgbClr val="000000"/>
                  </a:solidFill>
                </a:rPr>
                <a:t>Stop what you are doing and concentrate on the disruption</a:t>
              </a:r>
            </a:p>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1000"/>
                                        <p:tgtEl>
                                          <p:spTgt spid="14339"/>
                                        </p:tgtEl>
                                      </p:cBhvr>
                                    </p:animEffect>
                                  </p:childTnLst>
                                </p:cTn>
                              </p:par>
                              <p:par>
                                <p:cTn id="8" presetID="10" presetClass="exit" presetSubtype="0" fill="hold" nodeType="withEffect">
                                  <p:stCondLst>
                                    <p:cond delay="0"/>
                                  </p:stCondLst>
                                  <p:childTnLst>
                                    <p:animEffect transition="out" filter="fade">
                                      <p:cBhvr>
                                        <p:cTn id="9" dur="1000"/>
                                        <p:tgtEl>
                                          <p:spTgt spid="14342"/>
                                        </p:tgtEl>
                                      </p:cBhvr>
                                    </p:animEffect>
                                    <p:set>
                                      <p:cBhvr>
                                        <p:cTn id="10" dur="1" fill="hold">
                                          <p:stCondLst>
                                            <p:cond delay="999"/>
                                          </p:stCondLst>
                                        </p:cTn>
                                        <p:tgtEl>
                                          <p:spTgt spid="1434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699CC"/>
        </a:solidFill>
        <a:effectLst/>
      </p:bgPr>
    </p:bg>
    <p:spTree>
      <p:nvGrpSpPr>
        <p:cNvPr id="1" name=""/>
        <p:cNvGrpSpPr/>
        <p:nvPr/>
      </p:nvGrpSpPr>
      <p:grpSpPr>
        <a:xfrm>
          <a:off x="0" y="0"/>
          <a:ext cx="0" cy="0"/>
          <a:chOff x="0" y="0"/>
          <a:chExt cx="0" cy="0"/>
        </a:xfrm>
      </p:grpSpPr>
      <p:sp>
        <p:nvSpPr>
          <p:cNvPr id="2061" name="Text Box 13"/>
          <p:cNvSpPr txBox="1">
            <a:spLocks noChangeArrowheads="1"/>
          </p:cNvSpPr>
          <p:nvPr/>
        </p:nvSpPr>
        <p:spPr bwMode="auto">
          <a:xfrm>
            <a:off x="2771800" y="1556792"/>
            <a:ext cx="2881312"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auto">
              <a:spcBef>
                <a:spcPct val="50000"/>
              </a:spcBef>
              <a:spcAft>
                <a:spcPts val="0"/>
              </a:spcAft>
              <a:defRPr/>
            </a:pPr>
            <a:r>
              <a:rPr lang="en-AU" sz="3200" b="1" dirty="0">
                <a:solidFill>
                  <a:srgbClr val="FFFFFF"/>
                </a:solidFill>
                <a:effectLst>
                  <a:innerShdw blurRad="63500" dist="50800" dir="13500000">
                    <a:prstClr val="black">
                      <a:alpha val="50000"/>
                    </a:prstClr>
                  </a:innerShdw>
                </a:effectLst>
                <a:latin typeface="+mn-lt"/>
                <a:ea typeface="+mn-ea"/>
                <a:cs typeface="+mn-cs"/>
              </a:rPr>
              <a:t>This week</a:t>
            </a:r>
          </a:p>
        </p:txBody>
      </p:sp>
      <p:sp>
        <p:nvSpPr>
          <p:cNvPr id="2" name="TextBox 1"/>
          <p:cNvSpPr txBox="1">
            <a:spLocks noChangeArrowheads="1"/>
          </p:cNvSpPr>
          <p:nvPr/>
        </p:nvSpPr>
        <p:spPr bwMode="auto">
          <a:xfrm>
            <a:off x="2339975" y="2348880"/>
            <a:ext cx="626427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dirty="0">
                <a:solidFill>
                  <a:schemeClr val="bg1"/>
                </a:solidFill>
              </a:rPr>
              <a:t>Models continuum</a:t>
            </a:r>
          </a:p>
          <a:p>
            <a:pPr>
              <a:spcBef>
                <a:spcPct val="50000"/>
              </a:spcBef>
            </a:pPr>
            <a:r>
              <a:rPr lang="en-AU" dirty="0">
                <a:solidFill>
                  <a:schemeClr val="bg1"/>
                </a:solidFill>
              </a:rPr>
              <a:t>Autocratic, teacher-centred approaches</a:t>
            </a:r>
          </a:p>
          <a:p>
            <a:pPr>
              <a:spcBef>
                <a:spcPct val="50000"/>
              </a:spcBef>
            </a:pPr>
            <a:r>
              <a:rPr lang="en-AU" dirty="0">
                <a:solidFill>
                  <a:schemeClr val="bg1"/>
                </a:solidFill>
              </a:rPr>
              <a:t>Integrating learning and behaviour – </a:t>
            </a:r>
            <a:r>
              <a:rPr lang="en-AU" dirty="0" err="1">
                <a:solidFill>
                  <a:schemeClr val="bg1"/>
                </a:solidFill>
              </a:rPr>
              <a:t>Kounin</a:t>
            </a:r>
            <a:endParaRPr lang="en-AU" dirty="0">
              <a:solidFill>
                <a:schemeClr val="bg1"/>
              </a:solidFill>
            </a:endParaRPr>
          </a:p>
          <a:p>
            <a:pPr>
              <a:spcBef>
                <a:spcPct val="50000"/>
              </a:spcBef>
            </a:pPr>
            <a:r>
              <a:rPr lang="en-AU" dirty="0">
                <a:solidFill>
                  <a:schemeClr val="bg1"/>
                </a:solidFill>
              </a:rPr>
              <a:t>Positive behaviour model – Jones</a:t>
            </a:r>
          </a:p>
          <a:p>
            <a:pPr>
              <a:spcBef>
                <a:spcPct val="50000"/>
              </a:spcBef>
              <a:tabLst>
                <a:tab pos="1377950" algn="l"/>
              </a:tabLst>
            </a:pPr>
            <a:r>
              <a:rPr lang="en-AU" dirty="0" smtClean="0">
                <a:solidFill>
                  <a:schemeClr val="bg1"/>
                </a:solidFill>
              </a:rPr>
              <a:t>Key skills 	- Detachment</a:t>
            </a:r>
          </a:p>
          <a:p>
            <a:pPr>
              <a:spcBef>
                <a:spcPct val="50000"/>
              </a:spcBef>
              <a:tabLst>
                <a:tab pos="1377950" algn="l"/>
              </a:tabLst>
            </a:pPr>
            <a:r>
              <a:rPr lang="en-AU" dirty="0">
                <a:solidFill>
                  <a:schemeClr val="bg1"/>
                </a:solidFill>
              </a:rPr>
              <a:t>	</a:t>
            </a:r>
            <a:r>
              <a:rPr lang="en-AU" dirty="0" smtClean="0">
                <a:solidFill>
                  <a:schemeClr val="bg1"/>
                </a:solidFill>
              </a:rPr>
              <a:t>- Tactical ignoring</a:t>
            </a:r>
          </a:p>
          <a:p>
            <a:pPr>
              <a:spcBef>
                <a:spcPct val="50000"/>
              </a:spcBef>
              <a:tabLst>
                <a:tab pos="1377950" algn="l"/>
              </a:tabLst>
            </a:pPr>
            <a:r>
              <a:rPr lang="en-AU" dirty="0" smtClean="0">
                <a:solidFill>
                  <a:schemeClr val="bg1"/>
                </a:solidFill>
              </a:rPr>
              <a:t>	- Limit </a:t>
            </a:r>
            <a:r>
              <a:rPr lang="en-AU" dirty="0">
                <a:solidFill>
                  <a:schemeClr val="bg1"/>
                </a:solidFill>
              </a:rPr>
              <a:t>setting </a:t>
            </a:r>
            <a:r>
              <a:rPr lang="en-AU" dirty="0" smtClean="0">
                <a:solidFill>
                  <a:schemeClr val="bg1"/>
                </a:solidFill>
              </a:rPr>
              <a:t>the </a:t>
            </a:r>
            <a:r>
              <a:rPr lang="en-AU" dirty="0">
                <a:solidFill>
                  <a:schemeClr val="bg1"/>
                </a:solidFill>
              </a:rPr>
              <a:t>key to </a:t>
            </a:r>
            <a:r>
              <a:rPr lang="en-AU" dirty="0" smtClean="0">
                <a:solidFill>
                  <a:schemeClr val="bg1"/>
                </a:solidFill>
              </a:rPr>
              <a:t>discipline</a:t>
            </a:r>
            <a:endParaRPr lang="en-AU" dirty="0">
              <a:solidFill>
                <a:schemeClr val="bg1"/>
              </a:solidFill>
            </a:endParaRPr>
          </a:p>
          <a:p>
            <a:endParaRPr lang="en-US" dirty="0"/>
          </a:p>
        </p:txBody>
      </p:sp>
      <p:pic>
        <p:nvPicPr>
          <p:cNvPr id="17412" name="Picture 6" descr="GDE_2013Head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6350"/>
            <a:ext cx="9144001"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914400" y="1752600"/>
            <a:ext cx="449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81000" indent="-3810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FF0000"/>
              </a:buClr>
              <a:buFont typeface="Wingdings 3" charset="0"/>
              <a:buNone/>
              <a:defRPr/>
            </a:pPr>
            <a:r>
              <a:rPr lang="en-AU" sz="2000" smtClean="0">
                <a:solidFill>
                  <a:srgbClr val="000000"/>
                </a:solidFill>
              </a:rPr>
              <a:t>There are seven steps in limit setting:</a:t>
            </a:r>
          </a:p>
        </p:txBody>
      </p:sp>
      <p:sp>
        <p:nvSpPr>
          <p:cNvPr id="14339" name="Rectangle 3"/>
          <p:cNvSpPr>
            <a:spLocks noChangeArrowheads="1"/>
          </p:cNvSpPr>
          <p:nvPr/>
        </p:nvSpPr>
        <p:spPr bwMode="auto">
          <a:xfrm>
            <a:off x="914400" y="2895600"/>
            <a:ext cx="3124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Terminate Instruction</a:t>
            </a:r>
          </a:p>
        </p:txBody>
      </p:sp>
      <p:sp>
        <p:nvSpPr>
          <p:cNvPr id="14343" name="Rectangle 7"/>
          <p:cNvSpPr>
            <a:spLocks noChangeArrowheads="1"/>
          </p:cNvSpPr>
          <p:nvPr/>
        </p:nvSpPr>
        <p:spPr bwMode="auto">
          <a:xfrm>
            <a:off x="914400" y="3429000"/>
            <a:ext cx="59610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dirty="0">
                <a:solidFill>
                  <a:srgbClr val="000000"/>
                </a:solidFill>
              </a:rPr>
              <a:t>Turn, look, and say the student</a:t>
            </a:r>
            <a:r>
              <a:rPr lang="ja-JP" altLang="en-AU" dirty="0">
                <a:solidFill>
                  <a:srgbClr val="000000"/>
                </a:solidFill>
                <a:latin typeface="Arial"/>
              </a:rPr>
              <a:t>’</a:t>
            </a:r>
            <a:r>
              <a:rPr lang="en-AU" dirty="0">
                <a:solidFill>
                  <a:srgbClr val="000000"/>
                </a:solidFill>
              </a:rPr>
              <a:t>s name</a:t>
            </a:r>
          </a:p>
        </p:txBody>
      </p:sp>
      <p:sp>
        <p:nvSpPr>
          <p:cNvPr id="14348" name="Rectangle 12"/>
          <p:cNvSpPr>
            <a:spLocks noChangeArrowheads="1"/>
          </p:cNvSpPr>
          <p:nvPr/>
        </p:nvSpPr>
        <p:spPr bwMode="auto">
          <a:xfrm>
            <a:off x="914400" y="2362200"/>
            <a:ext cx="396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Eyes in the back of your head</a:t>
            </a:r>
          </a:p>
        </p:txBody>
      </p:sp>
      <p:sp>
        <p:nvSpPr>
          <p:cNvPr id="21" name="Text Box 5"/>
          <p:cNvSpPr txBox="1">
            <a:spLocks noChangeArrowheads="1"/>
          </p:cNvSpPr>
          <p:nvPr/>
        </p:nvSpPr>
        <p:spPr bwMode="auto">
          <a:xfrm>
            <a:off x="1066800" y="838200"/>
            <a:ext cx="6553200" cy="5238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AU" sz="2800" b="1" dirty="0">
                <a:solidFill>
                  <a:srgbClr val="000000"/>
                </a:solidFill>
              </a:rPr>
              <a:t>Positive Discipline -</a:t>
            </a:r>
          </a:p>
        </p:txBody>
      </p:sp>
      <p:sp>
        <p:nvSpPr>
          <p:cNvPr id="22" name="Rectangle 10"/>
          <p:cNvSpPr>
            <a:spLocks noChangeArrowheads="1"/>
          </p:cNvSpPr>
          <p:nvPr/>
        </p:nvSpPr>
        <p:spPr bwMode="auto">
          <a:xfrm>
            <a:off x="4643438" y="908050"/>
            <a:ext cx="18097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AU" b="1" dirty="0">
                <a:solidFill>
                  <a:srgbClr val="000000"/>
                </a:solidFill>
              </a:rPr>
              <a:t>Fred Jones</a:t>
            </a:r>
          </a:p>
        </p:txBody>
      </p:sp>
      <p:sp>
        <p:nvSpPr>
          <p:cNvPr id="20" name="Rectangle 19"/>
          <p:cNvSpPr/>
          <p:nvPr/>
        </p:nvSpPr>
        <p:spPr bwMode="auto">
          <a:xfrm>
            <a:off x="5292080" y="1628800"/>
            <a:ext cx="3744416" cy="1872208"/>
          </a:xfrm>
          <a:prstGeom prst="rect">
            <a:avLst/>
          </a:prstGeom>
          <a:solidFill>
            <a:srgbClr val="FFFF00"/>
          </a:solidFill>
          <a:ln w="9525" cap="flat" cmpd="sng" algn="ctr">
            <a:solidFill>
              <a:srgbClr val="FFFF00"/>
            </a:solidFill>
            <a:prstDash val="solid"/>
            <a:round/>
            <a:headEnd type="none" w="med" len="med"/>
            <a:tailEnd type="none" w="med" len="med"/>
          </a:ln>
          <a:effectLst>
            <a:innerShdw blurRad="63500" dist="50800" dir="13500000">
              <a:prstClr val="black">
                <a:alpha val="50000"/>
              </a:prstClr>
            </a:innerShdw>
          </a:effectLst>
          <a:extLst/>
        </p:spPr>
        <p:txBody>
          <a:bodyPr/>
          <a:lstStyle/>
          <a:p>
            <a:pPr>
              <a:defRPr/>
            </a:pPr>
            <a:endParaRPr lang="en-US">
              <a:solidFill>
                <a:srgbClr val="000000"/>
              </a:solidFill>
            </a:endParaRPr>
          </a:p>
        </p:txBody>
      </p:sp>
      <p:pic>
        <p:nvPicPr>
          <p:cNvPr id="53259" name="eyes.png" descr="/Users/CSC/Desktop/eyes.png"/>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364163" y="1700213"/>
            <a:ext cx="36718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a:spLocks noChangeArrowheads="1"/>
          </p:cNvSpPr>
          <p:nvPr/>
        </p:nvSpPr>
        <p:spPr bwMode="auto">
          <a:xfrm>
            <a:off x="5435600" y="1916113"/>
            <a:ext cx="35290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AU" sz="2000" i="1">
                <a:solidFill>
                  <a:srgbClr val="000000"/>
                </a:solidFill>
              </a:rPr>
              <a:t>Stop what you are doing and concentrate on the disruption</a:t>
            </a:r>
          </a:p>
          <a:p>
            <a:endParaRPr lang="en-US"/>
          </a:p>
        </p:txBody>
      </p:sp>
      <p:sp>
        <p:nvSpPr>
          <p:cNvPr id="14350" name="Text Box 14"/>
          <p:cNvSpPr txBox="1">
            <a:spLocks noChangeArrowheads="1"/>
          </p:cNvSpPr>
          <p:nvPr/>
        </p:nvSpPr>
        <p:spPr bwMode="auto">
          <a:xfrm>
            <a:off x="5435600" y="2205038"/>
            <a:ext cx="331311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2000" i="1" dirty="0">
                <a:solidFill>
                  <a:srgbClr val="000000"/>
                </a:solidFill>
              </a:rPr>
              <a:t>Face the student, make eye contact, and remain calm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43"/>
                                        </p:tgtEl>
                                        <p:attrNameLst>
                                          <p:attrName>style.visibility</p:attrName>
                                        </p:attrNameLst>
                                      </p:cBhvr>
                                      <p:to>
                                        <p:strVal val="visible"/>
                                      </p:to>
                                    </p:set>
                                    <p:animEffect transition="in" filter="fade">
                                      <p:cBhvr>
                                        <p:cTn id="7" dur="1000"/>
                                        <p:tgtEl>
                                          <p:spTgt spid="14343"/>
                                        </p:tgtEl>
                                      </p:cBhvr>
                                    </p:animEffect>
                                  </p:childTnLst>
                                </p:cTn>
                              </p:par>
                              <p:par>
                                <p:cTn id="8" presetID="10" presetClass="exit" presetSubtype="0" fill="hold" grpId="0" nodeType="withEffect">
                                  <p:stCondLst>
                                    <p:cond delay="0"/>
                                  </p:stCondLst>
                                  <p:childTnLst>
                                    <p:animEffect transition="out" filter="fade">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4350"/>
                                        </p:tgtEl>
                                        <p:attrNameLst>
                                          <p:attrName>style.visibility</p:attrName>
                                        </p:attrNameLst>
                                      </p:cBhvr>
                                      <p:to>
                                        <p:strVal val="visible"/>
                                      </p:to>
                                    </p:set>
                                    <p:animEffect transition="in" filter="fade">
                                      <p:cBhvr>
                                        <p:cTn id="13" dur="5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p:bldP spid="24" grpId="0"/>
      <p:bldP spid="1435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914400" y="1752600"/>
            <a:ext cx="449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81000" indent="-3810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FF0000"/>
              </a:buClr>
              <a:buFont typeface="Wingdings 3" charset="0"/>
              <a:buNone/>
              <a:defRPr/>
            </a:pPr>
            <a:r>
              <a:rPr lang="en-AU" sz="2000" smtClean="0">
                <a:solidFill>
                  <a:srgbClr val="000000"/>
                </a:solidFill>
              </a:rPr>
              <a:t>There are seven steps in limit setting:</a:t>
            </a:r>
          </a:p>
        </p:txBody>
      </p:sp>
      <p:sp>
        <p:nvSpPr>
          <p:cNvPr id="14339" name="Rectangle 3"/>
          <p:cNvSpPr>
            <a:spLocks noChangeArrowheads="1"/>
          </p:cNvSpPr>
          <p:nvPr/>
        </p:nvSpPr>
        <p:spPr bwMode="auto">
          <a:xfrm>
            <a:off x="914400" y="2895600"/>
            <a:ext cx="3124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Terminate Instruction</a:t>
            </a:r>
          </a:p>
        </p:txBody>
      </p:sp>
      <p:sp>
        <p:nvSpPr>
          <p:cNvPr id="14343" name="Rectangle 7"/>
          <p:cNvSpPr>
            <a:spLocks noChangeArrowheads="1"/>
          </p:cNvSpPr>
          <p:nvPr/>
        </p:nvSpPr>
        <p:spPr bwMode="auto">
          <a:xfrm>
            <a:off x="914400" y="3429000"/>
            <a:ext cx="502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Turn, look, and say the student</a:t>
            </a:r>
            <a:r>
              <a:rPr lang="ja-JP" altLang="en-AU" sz="2000">
                <a:solidFill>
                  <a:srgbClr val="000000"/>
                </a:solidFill>
                <a:latin typeface="Arial"/>
              </a:rPr>
              <a:t>’</a:t>
            </a:r>
            <a:r>
              <a:rPr lang="en-AU" sz="2000">
                <a:solidFill>
                  <a:srgbClr val="000000"/>
                </a:solidFill>
              </a:rPr>
              <a:t>s name</a:t>
            </a:r>
          </a:p>
        </p:txBody>
      </p:sp>
      <p:sp>
        <p:nvSpPr>
          <p:cNvPr id="14344" name="Rectangle 8"/>
          <p:cNvSpPr>
            <a:spLocks noChangeArrowheads="1"/>
          </p:cNvSpPr>
          <p:nvPr/>
        </p:nvSpPr>
        <p:spPr bwMode="auto">
          <a:xfrm>
            <a:off x="914400" y="3962400"/>
            <a:ext cx="59610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dirty="0">
                <a:solidFill>
                  <a:srgbClr val="000000"/>
                </a:solidFill>
              </a:rPr>
              <a:t>Walk to the edge of the student</a:t>
            </a:r>
            <a:r>
              <a:rPr lang="ja-JP" altLang="en-AU" dirty="0">
                <a:solidFill>
                  <a:srgbClr val="000000"/>
                </a:solidFill>
                <a:latin typeface="Arial"/>
              </a:rPr>
              <a:t>’</a:t>
            </a:r>
            <a:r>
              <a:rPr lang="en-AU" dirty="0">
                <a:solidFill>
                  <a:srgbClr val="000000"/>
                </a:solidFill>
              </a:rPr>
              <a:t>s desk</a:t>
            </a:r>
          </a:p>
        </p:txBody>
      </p:sp>
      <p:sp>
        <p:nvSpPr>
          <p:cNvPr id="14348" name="Rectangle 12"/>
          <p:cNvSpPr>
            <a:spLocks noChangeArrowheads="1"/>
          </p:cNvSpPr>
          <p:nvPr/>
        </p:nvSpPr>
        <p:spPr bwMode="auto">
          <a:xfrm>
            <a:off x="914400" y="2362200"/>
            <a:ext cx="396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Eyes in the back of your head</a:t>
            </a:r>
          </a:p>
        </p:txBody>
      </p:sp>
      <p:sp>
        <p:nvSpPr>
          <p:cNvPr id="21" name="Text Box 5"/>
          <p:cNvSpPr txBox="1">
            <a:spLocks noChangeArrowheads="1"/>
          </p:cNvSpPr>
          <p:nvPr/>
        </p:nvSpPr>
        <p:spPr bwMode="auto">
          <a:xfrm>
            <a:off x="1066800" y="838200"/>
            <a:ext cx="6553200" cy="5238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AU" sz="2800" b="1" dirty="0">
                <a:solidFill>
                  <a:srgbClr val="000000"/>
                </a:solidFill>
              </a:rPr>
              <a:t>Positive Discipline -</a:t>
            </a:r>
          </a:p>
        </p:txBody>
      </p:sp>
      <p:sp>
        <p:nvSpPr>
          <p:cNvPr id="22" name="Rectangle 10"/>
          <p:cNvSpPr>
            <a:spLocks noChangeArrowheads="1"/>
          </p:cNvSpPr>
          <p:nvPr/>
        </p:nvSpPr>
        <p:spPr bwMode="auto">
          <a:xfrm>
            <a:off x="4643438" y="908050"/>
            <a:ext cx="18097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AU" b="1" dirty="0">
                <a:solidFill>
                  <a:srgbClr val="000000"/>
                </a:solidFill>
              </a:rPr>
              <a:t>Fred Jones</a:t>
            </a:r>
          </a:p>
        </p:txBody>
      </p:sp>
      <p:grpSp>
        <p:nvGrpSpPr>
          <p:cNvPr id="6" name="Group 5"/>
          <p:cNvGrpSpPr>
            <a:grpSpLocks/>
          </p:cNvGrpSpPr>
          <p:nvPr/>
        </p:nvGrpSpPr>
        <p:grpSpPr bwMode="auto">
          <a:xfrm>
            <a:off x="2922588" y="1125538"/>
            <a:ext cx="7486650" cy="3908425"/>
            <a:chOff x="2923241" y="1124744"/>
            <a:chExt cx="7486443" cy="3909914"/>
          </a:xfrm>
        </p:grpSpPr>
        <p:pic>
          <p:nvPicPr>
            <p:cNvPr id="5531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8316" y="1124744"/>
              <a:ext cx="2531368" cy="285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3" name="footsteps.png" descr="/Users/CSC/Documents/Conferences/AASE Darwin Conference/Darwin Presentation/AASEDarwin_images/footsteps.png"/>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rot="-767615">
              <a:off x="2923241" y="4297577"/>
              <a:ext cx="5976370" cy="73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4" name="Rectangle 4"/>
            <p:cNvSpPr>
              <a:spLocks noChangeArrowheads="1"/>
            </p:cNvSpPr>
            <p:nvPr/>
          </p:nvSpPr>
          <p:spPr bwMode="auto">
            <a:xfrm rot="543463" flipH="1">
              <a:off x="8024743" y="2647275"/>
              <a:ext cx="176347" cy="564279"/>
            </a:xfrm>
            <a:prstGeom prst="rect">
              <a:avLst/>
            </a:prstGeom>
            <a:solidFill>
              <a:schemeClr val="bg1"/>
            </a:solidFill>
            <a:ln w="9525">
              <a:solidFill>
                <a:schemeClr val="bg1"/>
              </a:solidFill>
              <a:round/>
              <a:headEnd/>
              <a:tailEnd/>
            </a:ln>
          </p:spPr>
          <p:txBody>
            <a:bodyPr/>
            <a:lstStyle/>
            <a:p>
              <a:endParaRPr lang="en-US">
                <a:solidFill>
                  <a:srgbClr val="000000"/>
                </a:solidFill>
              </a:endParaRPr>
            </a:p>
          </p:txBody>
        </p:sp>
        <p:sp>
          <p:nvSpPr>
            <p:cNvPr id="14351" name="Text Box 15"/>
            <p:cNvSpPr txBox="1">
              <a:spLocks noChangeArrowheads="1"/>
            </p:cNvSpPr>
            <p:nvPr/>
          </p:nvSpPr>
          <p:spPr bwMode="auto">
            <a:xfrm>
              <a:off x="4788501" y="2565155"/>
              <a:ext cx="4392492" cy="708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2000" i="1" dirty="0">
                  <a:solidFill>
                    <a:srgbClr val="000000"/>
                  </a:solidFill>
                </a:rPr>
                <a:t>Walk calmly to the  front of the student</a:t>
              </a:r>
              <a:r>
                <a:rPr lang="ja-JP" altLang="en-AU" sz="2000" i="1" dirty="0">
                  <a:solidFill>
                    <a:srgbClr val="000000"/>
                  </a:solidFill>
                  <a:latin typeface="Arial"/>
                </a:rPr>
                <a:t>’</a:t>
              </a:r>
              <a:r>
                <a:rPr lang="en-AU" sz="2000" i="1" dirty="0">
                  <a:solidFill>
                    <a:srgbClr val="000000"/>
                  </a:solidFill>
                </a:rPr>
                <a:t>s desk and avoid comments</a:t>
              </a:r>
            </a:p>
          </p:txBody>
        </p:sp>
      </p:grpSp>
      <p:grpSp>
        <p:nvGrpSpPr>
          <p:cNvPr id="7" name="Group 6"/>
          <p:cNvGrpSpPr>
            <a:grpSpLocks/>
          </p:cNvGrpSpPr>
          <p:nvPr/>
        </p:nvGrpSpPr>
        <p:grpSpPr bwMode="auto">
          <a:xfrm>
            <a:off x="5292725" y="1628775"/>
            <a:ext cx="3743325" cy="1871663"/>
            <a:chOff x="5292080" y="1628800"/>
            <a:chExt cx="3744416" cy="1872208"/>
          </a:xfrm>
        </p:grpSpPr>
        <p:sp>
          <p:nvSpPr>
            <p:cNvPr id="26" name="Rectangle 25"/>
            <p:cNvSpPr/>
            <p:nvPr/>
          </p:nvSpPr>
          <p:spPr bwMode="auto">
            <a:xfrm>
              <a:off x="5292080" y="1628800"/>
              <a:ext cx="3744416" cy="1872208"/>
            </a:xfrm>
            <a:prstGeom prst="rect">
              <a:avLst/>
            </a:prstGeom>
            <a:solidFill>
              <a:srgbClr val="FFFF00"/>
            </a:solidFill>
            <a:ln w="9525" cap="flat" cmpd="sng" algn="ctr">
              <a:solidFill>
                <a:srgbClr val="FFFF00"/>
              </a:solidFill>
              <a:prstDash val="solid"/>
              <a:round/>
              <a:headEnd type="none" w="med" len="med"/>
              <a:tailEnd type="none" w="med" len="med"/>
            </a:ln>
            <a:effectLst>
              <a:innerShdw blurRad="63500" dist="50800" dir="13500000">
                <a:prstClr val="black">
                  <a:alpha val="50000"/>
                </a:prstClr>
              </a:innerShdw>
            </a:effectLst>
            <a:extLst/>
          </p:spPr>
          <p:txBody>
            <a:bodyPr/>
            <a:lstStyle/>
            <a:p>
              <a:pPr>
                <a:defRPr/>
              </a:pPr>
              <a:endParaRPr lang="en-US">
                <a:solidFill>
                  <a:srgbClr val="000000"/>
                </a:solidFill>
              </a:endParaRPr>
            </a:p>
          </p:txBody>
        </p:sp>
        <p:pic>
          <p:nvPicPr>
            <p:cNvPr id="55310" name="eyes.png" descr="/Users/CSC/Desktop/eyes.png"/>
            <p:cNvPicPr>
              <a:picLocks noChangeAspect="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5364088" y="1700808"/>
              <a:ext cx="3672408"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4"/>
            <p:cNvSpPr txBox="1">
              <a:spLocks noChangeArrowheads="1"/>
            </p:cNvSpPr>
            <p:nvPr/>
          </p:nvSpPr>
          <p:spPr bwMode="auto">
            <a:xfrm>
              <a:off x="5436585" y="2205231"/>
              <a:ext cx="3312490" cy="70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2000" i="1" dirty="0">
                  <a:solidFill>
                    <a:srgbClr val="000000"/>
                  </a:solidFill>
                </a:rPr>
                <a:t>Face the student, make eye contact, and remain calm</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44"/>
                                        </p:tgtEl>
                                        <p:attrNameLst>
                                          <p:attrName>style.visibility</p:attrName>
                                        </p:attrNameLst>
                                      </p:cBhvr>
                                      <p:to>
                                        <p:strVal val="visible"/>
                                      </p:to>
                                    </p:set>
                                    <p:animEffect transition="in" filter="fade">
                                      <p:cBhvr>
                                        <p:cTn id="7" dur="1000"/>
                                        <p:tgtEl>
                                          <p:spTgt spid="1434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xit" presetSubtype="0" fill="hold"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914400" y="1752600"/>
            <a:ext cx="449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81000" indent="-3810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FF0000"/>
              </a:buClr>
              <a:buFont typeface="Wingdings 3" charset="0"/>
              <a:buNone/>
              <a:defRPr/>
            </a:pPr>
            <a:r>
              <a:rPr lang="en-AU" sz="2000" smtClean="0">
                <a:solidFill>
                  <a:srgbClr val="000000"/>
                </a:solidFill>
              </a:rPr>
              <a:t>There are seven steps in limit setting:</a:t>
            </a:r>
          </a:p>
        </p:txBody>
      </p:sp>
      <p:sp>
        <p:nvSpPr>
          <p:cNvPr id="14339" name="Rectangle 3"/>
          <p:cNvSpPr>
            <a:spLocks noChangeArrowheads="1"/>
          </p:cNvSpPr>
          <p:nvPr/>
        </p:nvSpPr>
        <p:spPr bwMode="auto">
          <a:xfrm>
            <a:off x="914400" y="2895600"/>
            <a:ext cx="3124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Terminate Instruction</a:t>
            </a:r>
          </a:p>
        </p:txBody>
      </p:sp>
      <p:sp>
        <p:nvSpPr>
          <p:cNvPr id="14343" name="Rectangle 7"/>
          <p:cNvSpPr>
            <a:spLocks noChangeArrowheads="1"/>
          </p:cNvSpPr>
          <p:nvPr/>
        </p:nvSpPr>
        <p:spPr bwMode="auto">
          <a:xfrm>
            <a:off x="914400" y="3429000"/>
            <a:ext cx="502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Turn, look, and say the student</a:t>
            </a:r>
            <a:r>
              <a:rPr lang="ja-JP" altLang="en-AU" sz="2000">
                <a:solidFill>
                  <a:srgbClr val="000000"/>
                </a:solidFill>
                <a:latin typeface="Arial"/>
              </a:rPr>
              <a:t>’</a:t>
            </a:r>
            <a:r>
              <a:rPr lang="en-AU" sz="2000">
                <a:solidFill>
                  <a:srgbClr val="000000"/>
                </a:solidFill>
              </a:rPr>
              <a:t>s name</a:t>
            </a:r>
          </a:p>
        </p:txBody>
      </p:sp>
      <p:sp>
        <p:nvSpPr>
          <p:cNvPr id="14344" name="Rectangle 8"/>
          <p:cNvSpPr>
            <a:spLocks noChangeArrowheads="1"/>
          </p:cNvSpPr>
          <p:nvPr/>
        </p:nvSpPr>
        <p:spPr bwMode="auto">
          <a:xfrm>
            <a:off x="914400" y="3962400"/>
            <a:ext cx="556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Walk to the edge of the student</a:t>
            </a:r>
            <a:r>
              <a:rPr lang="ja-JP" altLang="en-AU" sz="2000">
                <a:solidFill>
                  <a:srgbClr val="000000"/>
                </a:solidFill>
                <a:latin typeface="Arial"/>
              </a:rPr>
              <a:t>’</a:t>
            </a:r>
            <a:r>
              <a:rPr lang="en-AU" sz="2000">
                <a:solidFill>
                  <a:srgbClr val="000000"/>
                </a:solidFill>
              </a:rPr>
              <a:t>s desk</a:t>
            </a:r>
          </a:p>
        </p:txBody>
      </p:sp>
      <p:sp>
        <p:nvSpPr>
          <p:cNvPr id="14345" name="Rectangle 9"/>
          <p:cNvSpPr>
            <a:spLocks noChangeArrowheads="1"/>
          </p:cNvSpPr>
          <p:nvPr/>
        </p:nvSpPr>
        <p:spPr bwMode="auto">
          <a:xfrm>
            <a:off x="914400" y="4495800"/>
            <a:ext cx="2895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dirty="0">
                <a:solidFill>
                  <a:srgbClr val="000000"/>
                </a:solidFill>
              </a:rPr>
              <a:t>Prompt</a:t>
            </a:r>
          </a:p>
        </p:txBody>
      </p:sp>
      <p:sp>
        <p:nvSpPr>
          <p:cNvPr id="14348" name="Rectangle 12"/>
          <p:cNvSpPr>
            <a:spLocks noChangeArrowheads="1"/>
          </p:cNvSpPr>
          <p:nvPr/>
        </p:nvSpPr>
        <p:spPr bwMode="auto">
          <a:xfrm>
            <a:off x="914400" y="2362200"/>
            <a:ext cx="396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Eyes in the back of your head</a:t>
            </a:r>
          </a:p>
        </p:txBody>
      </p:sp>
      <p:sp>
        <p:nvSpPr>
          <p:cNvPr id="21" name="Text Box 5"/>
          <p:cNvSpPr txBox="1">
            <a:spLocks noChangeArrowheads="1"/>
          </p:cNvSpPr>
          <p:nvPr/>
        </p:nvSpPr>
        <p:spPr bwMode="auto">
          <a:xfrm>
            <a:off x="1066800" y="838200"/>
            <a:ext cx="6553200" cy="5238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AU" sz="2800" b="1" dirty="0">
                <a:solidFill>
                  <a:srgbClr val="000000"/>
                </a:solidFill>
              </a:rPr>
              <a:t>Positive Discipline -</a:t>
            </a:r>
          </a:p>
        </p:txBody>
      </p:sp>
      <p:sp>
        <p:nvSpPr>
          <p:cNvPr id="22" name="Rectangle 10"/>
          <p:cNvSpPr>
            <a:spLocks noChangeArrowheads="1"/>
          </p:cNvSpPr>
          <p:nvPr/>
        </p:nvSpPr>
        <p:spPr bwMode="auto">
          <a:xfrm>
            <a:off x="4643438" y="908050"/>
            <a:ext cx="18097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AU" b="1" dirty="0">
                <a:solidFill>
                  <a:srgbClr val="000000"/>
                </a:solidFill>
              </a:rPr>
              <a:t>Fred Jones</a:t>
            </a:r>
          </a:p>
        </p:txBody>
      </p:sp>
      <p:grpSp>
        <p:nvGrpSpPr>
          <p:cNvPr id="2" name="Group 1"/>
          <p:cNvGrpSpPr>
            <a:grpSpLocks/>
          </p:cNvGrpSpPr>
          <p:nvPr/>
        </p:nvGrpSpPr>
        <p:grpSpPr bwMode="auto">
          <a:xfrm>
            <a:off x="2922588" y="1125538"/>
            <a:ext cx="7486650" cy="3908425"/>
            <a:chOff x="2923241" y="1124744"/>
            <a:chExt cx="7486443" cy="3909914"/>
          </a:xfrm>
        </p:grpSpPr>
        <p:pic>
          <p:nvPicPr>
            <p:cNvPr id="5736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8316" y="1124744"/>
              <a:ext cx="2531368" cy="285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1" name="footsteps.png" descr="/Users/CSC/Documents/Conferences/AASE Darwin Conference/Darwin Presentation/AASEDarwin_images/footsteps.png"/>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rot="-767615">
              <a:off x="2923241" y="4297577"/>
              <a:ext cx="5976370" cy="73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2" name="Rectangle 23"/>
            <p:cNvSpPr>
              <a:spLocks noChangeArrowheads="1"/>
            </p:cNvSpPr>
            <p:nvPr/>
          </p:nvSpPr>
          <p:spPr bwMode="auto">
            <a:xfrm rot="543463" flipH="1">
              <a:off x="8024743" y="2647275"/>
              <a:ext cx="176347" cy="564279"/>
            </a:xfrm>
            <a:prstGeom prst="rect">
              <a:avLst/>
            </a:prstGeom>
            <a:solidFill>
              <a:schemeClr val="bg1"/>
            </a:solidFill>
            <a:ln w="9525">
              <a:solidFill>
                <a:schemeClr val="bg1"/>
              </a:solidFill>
              <a:round/>
              <a:headEnd/>
              <a:tailEnd/>
            </a:ln>
          </p:spPr>
          <p:txBody>
            <a:bodyPr/>
            <a:lstStyle/>
            <a:p>
              <a:endParaRPr lang="en-US">
                <a:solidFill>
                  <a:srgbClr val="000000"/>
                </a:solidFill>
              </a:endParaRPr>
            </a:p>
          </p:txBody>
        </p:sp>
        <p:sp>
          <p:nvSpPr>
            <p:cNvPr id="14352" name="Text Box 16"/>
            <p:cNvSpPr txBox="1">
              <a:spLocks noChangeArrowheads="1"/>
            </p:cNvSpPr>
            <p:nvPr/>
          </p:nvSpPr>
          <p:spPr bwMode="auto">
            <a:xfrm>
              <a:off x="4931372" y="2709673"/>
              <a:ext cx="3924191" cy="398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2000" i="1" dirty="0">
                  <a:solidFill>
                    <a:srgbClr val="000000"/>
                  </a:solidFill>
                </a:rPr>
                <a:t>Demonstrate what is expected</a:t>
              </a:r>
            </a:p>
          </p:txBody>
        </p:sp>
      </p:grpSp>
      <p:grpSp>
        <p:nvGrpSpPr>
          <p:cNvPr id="26" name="Group 25"/>
          <p:cNvGrpSpPr>
            <a:grpSpLocks/>
          </p:cNvGrpSpPr>
          <p:nvPr/>
        </p:nvGrpSpPr>
        <p:grpSpPr bwMode="auto">
          <a:xfrm>
            <a:off x="2916238" y="1125538"/>
            <a:ext cx="7486650" cy="3908425"/>
            <a:chOff x="2923241" y="1124744"/>
            <a:chExt cx="7486443" cy="3909914"/>
          </a:xfrm>
        </p:grpSpPr>
        <p:pic>
          <p:nvPicPr>
            <p:cNvPr id="57356" name="Picture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8316" y="1124744"/>
              <a:ext cx="2531368" cy="285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footsteps.png" descr="/Users/CSC/Documents/Conferences/AASE Darwin Conference/Darwin Presentation/AASEDarwin_images/footsteps.png"/>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rot="-767615">
              <a:off x="2923241" y="4297577"/>
              <a:ext cx="5976370" cy="73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8" name="Rectangle 28"/>
            <p:cNvSpPr>
              <a:spLocks noChangeArrowheads="1"/>
            </p:cNvSpPr>
            <p:nvPr/>
          </p:nvSpPr>
          <p:spPr bwMode="auto">
            <a:xfrm rot="543463" flipH="1">
              <a:off x="8024743" y="2647275"/>
              <a:ext cx="176347" cy="564279"/>
            </a:xfrm>
            <a:prstGeom prst="rect">
              <a:avLst/>
            </a:prstGeom>
            <a:solidFill>
              <a:schemeClr val="bg1"/>
            </a:solidFill>
            <a:ln w="9525">
              <a:solidFill>
                <a:schemeClr val="bg1"/>
              </a:solidFill>
              <a:round/>
              <a:headEnd/>
              <a:tailEnd/>
            </a:ln>
          </p:spPr>
          <p:txBody>
            <a:bodyPr/>
            <a:lstStyle/>
            <a:p>
              <a:endParaRPr lang="en-US">
                <a:solidFill>
                  <a:srgbClr val="000000"/>
                </a:solidFill>
              </a:endParaRPr>
            </a:p>
          </p:txBody>
        </p:sp>
        <p:sp>
          <p:nvSpPr>
            <p:cNvPr id="30" name="Text Box 15"/>
            <p:cNvSpPr txBox="1">
              <a:spLocks noChangeArrowheads="1"/>
            </p:cNvSpPr>
            <p:nvPr/>
          </p:nvSpPr>
          <p:spPr bwMode="auto">
            <a:xfrm>
              <a:off x="4788501" y="2565155"/>
              <a:ext cx="4392492" cy="708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2000" i="1" dirty="0">
                  <a:solidFill>
                    <a:srgbClr val="000000"/>
                  </a:solidFill>
                </a:rPr>
                <a:t>Walk calmly to the  front of the student</a:t>
              </a:r>
              <a:r>
                <a:rPr lang="ja-JP" altLang="en-AU" sz="2000" i="1" dirty="0">
                  <a:solidFill>
                    <a:srgbClr val="000000"/>
                  </a:solidFill>
                  <a:latin typeface="Arial"/>
                </a:rPr>
                <a:t>’</a:t>
              </a:r>
              <a:r>
                <a:rPr lang="en-AU" sz="2000" i="1" dirty="0">
                  <a:solidFill>
                    <a:srgbClr val="000000"/>
                  </a:solidFill>
                </a:rPr>
                <a:t>s desk and avoid comments</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45"/>
                                        </p:tgtEl>
                                        <p:attrNameLst>
                                          <p:attrName>style.visibility</p:attrName>
                                        </p:attrNameLst>
                                      </p:cBhvr>
                                      <p:to>
                                        <p:strVal val="visible"/>
                                      </p:to>
                                    </p:set>
                                    <p:animEffect transition="in" filter="fade">
                                      <p:cBhvr>
                                        <p:cTn id="7" dur="1000"/>
                                        <p:tgtEl>
                                          <p:spTgt spid="1434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xit" presetSubtype="0" fill="hold" nodeType="with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914400" y="1752600"/>
            <a:ext cx="449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81000" indent="-3810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FF0000"/>
              </a:buClr>
              <a:buFont typeface="Wingdings 3" charset="0"/>
              <a:buNone/>
              <a:defRPr/>
            </a:pPr>
            <a:r>
              <a:rPr lang="en-AU" sz="2000" smtClean="0">
                <a:solidFill>
                  <a:srgbClr val="000000"/>
                </a:solidFill>
              </a:rPr>
              <a:t>There are seven steps in limit setting:</a:t>
            </a:r>
          </a:p>
        </p:txBody>
      </p:sp>
      <p:sp>
        <p:nvSpPr>
          <p:cNvPr id="14339" name="Rectangle 3"/>
          <p:cNvSpPr>
            <a:spLocks noChangeArrowheads="1"/>
          </p:cNvSpPr>
          <p:nvPr/>
        </p:nvSpPr>
        <p:spPr bwMode="auto">
          <a:xfrm>
            <a:off x="914400" y="2895600"/>
            <a:ext cx="3124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Terminate Instruction</a:t>
            </a:r>
          </a:p>
        </p:txBody>
      </p:sp>
      <p:sp>
        <p:nvSpPr>
          <p:cNvPr id="14343" name="Rectangle 7"/>
          <p:cNvSpPr>
            <a:spLocks noChangeArrowheads="1"/>
          </p:cNvSpPr>
          <p:nvPr/>
        </p:nvSpPr>
        <p:spPr bwMode="auto">
          <a:xfrm>
            <a:off x="914400" y="3429000"/>
            <a:ext cx="502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Turn, look, and say the student</a:t>
            </a:r>
            <a:r>
              <a:rPr lang="ja-JP" altLang="en-AU" sz="2000">
                <a:solidFill>
                  <a:srgbClr val="000000"/>
                </a:solidFill>
                <a:latin typeface="Arial"/>
              </a:rPr>
              <a:t>’</a:t>
            </a:r>
            <a:r>
              <a:rPr lang="en-AU" sz="2000">
                <a:solidFill>
                  <a:srgbClr val="000000"/>
                </a:solidFill>
              </a:rPr>
              <a:t>s name</a:t>
            </a:r>
          </a:p>
        </p:txBody>
      </p:sp>
      <p:sp>
        <p:nvSpPr>
          <p:cNvPr id="14344" name="Rectangle 8"/>
          <p:cNvSpPr>
            <a:spLocks noChangeArrowheads="1"/>
          </p:cNvSpPr>
          <p:nvPr/>
        </p:nvSpPr>
        <p:spPr bwMode="auto">
          <a:xfrm>
            <a:off x="914400" y="3962400"/>
            <a:ext cx="556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Walk to the edge of the student</a:t>
            </a:r>
            <a:r>
              <a:rPr lang="ja-JP" altLang="en-AU" sz="2000">
                <a:solidFill>
                  <a:srgbClr val="000000"/>
                </a:solidFill>
                <a:latin typeface="Arial"/>
              </a:rPr>
              <a:t>’</a:t>
            </a:r>
            <a:r>
              <a:rPr lang="en-AU" sz="2000">
                <a:solidFill>
                  <a:srgbClr val="000000"/>
                </a:solidFill>
              </a:rPr>
              <a:t>s desk</a:t>
            </a:r>
          </a:p>
        </p:txBody>
      </p:sp>
      <p:sp>
        <p:nvSpPr>
          <p:cNvPr id="14345" name="Rectangle 9"/>
          <p:cNvSpPr>
            <a:spLocks noChangeArrowheads="1"/>
          </p:cNvSpPr>
          <p:nvPr/>
        </p:nvSpPr>
        <p:spPr bwMode="auto">
          <a:xfrm>
            <a:off x="914400" y="4495800"/>
            <a:ext cx="289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Prompt</a:t>
            </a:r>
          </a:p>
        </p:txBody>
      </p:sp>
      <p:sp>
        <p:nvSpPr>
          <p:cNvPr id="14346" name="Rectangle 10"/>
          <p:cNvSpPr>
            <a:spLocks noChangeArrowheads="1"/>
          </p:cNvSpPr>
          <p:nvPr/>
        </p:nvSpPr>
        <p:spPr bwMode="auto">
          <a:xfrm>
            <a:off x="914400" y="4953000"/>
            <a:ext cx="2895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dirty="0">
                <a:solidFill>
                  <a:srgbClr val="000000"/>
                </a:solidFill>
              </a:rPr>
              <a:t>Palms</a:t>
            </a:r>
          </a:p>
        </p:txBody>
      </p:sp>
      <p:sp>
        <p:nvSpPr>
          <p:cNvPr id="14348" name="Rectangle 12"/>
          <p:cNvSpPr>
            <a:spLocks noChangeArrowheads="1"/>
          </p:cNvSpPr>
          <p:nvPr/>
        </p:nvSpPr>
        <p:spPr bwMode="auto">
          <a:xfrm>
            <a:off x="914400" y="2362200"/>
            <a:ext cx="396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Eyes in the back of your head</a:t>
            </a:r>
          </a:p>
        </p:txBody>
      </p:sp>
      <p:sp>
        <p:nvSpPr>
          <p:cNvPr id="21" name="Text Box 5"/>
          <p:cNvSpPr txBox="1">
            <a:spLocks noChangeArrowheads="1"/>
          </p:cNvSpPr>
          <p:nvPr/>
        </p:nvSpPr>
        <p:spPr bwMode="auto">
          <a:xfrm>
            <a:off x="1066800" y="838200"/>
            <a:ext cx="6553200" cy="5238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AU" sz="2800" b="1" dirty="0">
                <a:solidFill>
                  <a:srgbClr val="000000"/>
                </a:solidFill>
              </a:rPr>
              <a:t>Positive Discipline -</a:t>
            </a:r>
          </a:p>
        </p:txBody>
      </p:sp>
      <p:sp>
        <p:nvSpPr>
          <p:cNvPr id="22" name="Rectangle 10"/>
          <p:cNvSpPr>
            <a:spLocks noChangeArrowheads="1"/>
          </p:cNvSpPr>
          <p:nvPr/>
        </p:nvSpPr>
        <p:spPr bwMode="auto">
          <a:xfrm>
            <a:off x="4643438" y="908050"/>
            <a:ext cx="18097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AU" b="1" dirty="0">
                <a:solidFill>
                  <a:srgbClr val="000000"/>
                </a:solidFill>
              </a:rPr>
              <a:t>Fred Jones</a:t>
            </a:r>
          </a:p>
        </p:txBody>
      </p:sp>
      <p:grpSp>
        <p:nvGrpSpPr>
          <p:cNvPr id="32" name="Group 31"/>
          <p:cNvGrpSpPr>
            <a:grpSpLocks/>
          </p:cNvGrpSpPr>
          <p:nvPr/>
        </p:nvGrpSpPr>
        <p:grpSpPr bwMode="auto">
          <a:xfrm>
            <a:off x="2922588" y="1125538"/>
            <a:ext cx="7486650" cy="3908425"/>
            <a:chOff x="2923241" y="1124744"/>
            <a:chExt cx="7486443" cy="3909914"/>
          </a:xfrm>
        </p:grpSpPr>
        <p:pic>
          <p:nvPicPr>
            <p:cNvPr id="59409" name="Picture 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8316" y="1124744"/>
              <a:ext cx="2531368" cy="285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0" name="footsteps.png" descr="/Users/CSC/Documents/Conferences/AASE Darwin Conference/Darwin Presentation/AASEDarwin_images/footsteps.png"/>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rot="-767615">
              <a:off x="2923241" y="4297577"/>
              <a:ext cx="5976370" cy="73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1" name="Rectangle 34"/>
            <p:cNvSpPr>
              <a:spLocks noChangeArrowheads="1"/>
            </p:cNvSpPr>
            <p:nvPr/>
          </p:nvSpPr>
          <p:spPr bwMode="auto">
            <a:xfrm rot="543463" flipH="1">
              <a:off x="8024743" y="2647275"/>
              <a:ext cx="176347" cy="564279"/>
            </a:xfrm>
            <a:prstGeom prst="rect">
              <a:avLst/>
            </a:prstGeom>
            <a:solidFill>
              <a:schemeClr val="bg1"/>
            </a:solidFill>
            <a:ln w="9525">
              <a:solidFill>
                <a:schemeClr val="bg1"/>
              </a:solidFill>
              <a:round/>
              <a:headEnd/>
              <a:tailEnd/>
            </a:ln>
          </p:spPr>
          <p:txBody>
            <a:bodyPr/>
            <a:lstStyle/>
            <a:p>
              <a:endParaRPr lang="en-US">
                <a:solidFill>
                  <a:srgbClr val="000000"/>
                </a:solidFill>
              </a:endParaRPr>
            </a:p>
          </p:txBody>
        </p:sp>
        <p:sp>
          <p:nvSpPr>
            <p:cNvPr id="36" name="Text Box 16"/>
            <p:cNvSpPr txBox="1">
              <a:spLocks noChangeArrowheads="1"/>
            </p:cNvSpPr>
            <p:nvPr/>
          </p:nvSpPr>
          <p:spPr bwMode="auto">
            <a:xfrm>
              <a:off x="4931372" y="2709673"/>
              <a:ext cx="3924191" cy="398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2000" i="1" dirty="0">
                  <a:solidFill>
                    <a:srgbClr val="000000"/>
                  </a:solidFill>
                </a:rPr>
                <a:t>Demonstrate what is expected</a:t>
              </a:r>
            </a:p>
          </p:txBody>
        </p:sp>
      </p:grpSp>
      <p:grpSp>
        <p:nvGrpSpPr>
          <p:cNvPr id="37" name="Group 36"/>
          <p:cNvGrpSpPr>
            <a:grpSpLocks/>
          </p:cNvGrpSpPr>
          <p:nvPr/>
        </p:nvGrpSpPr>
        <p:grpSpPr bwMode="auto">
          <a:xfrm>
            <a:off x="2916238" y="1125538"/>
            <a:ext cx="7486650" cy="3908425"/>
            <a:chOff x="2923241" y="1124744"/>
            <a:chExt cx="7486443" cy="3909914"/>
          </a:xfrm>
        </p:grpSpPr>
        <p:pic>
          <p:nvPicPr>
            <p:cNvPr id="59405" name="Picture 3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8316" y="1124744"/>
              <a:ext cx="2531368" cy="285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footsteps.png" descr="/Users/CSC/Documents/Conferences/AASE Darwin Conference/Darwin Presentation/AASEDarwin_images/footsteps.png"/>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rot="-767615">
              <a:off x="2923241" y="4297577"/>
              <a:ext cx="5976370" cy="73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7" name="Rectangle 39"/>
            <p:cNvSpPr>
              <a:spLocks noChangeArrowheads="1"/>
            </p:cNvSpPr>
            <p:nvPr/>
          </p:nvSpPr>
          <p:spPr bwMode="auto">
            <a:xfrm rot="543463" flipH="1">
              <a:off x="8024743" y="2647275"/>
              <a:ext cx="176347" cy="564279"/>
            </a:xfrm>
            <a:prstGeom prst="rect">
              <a:avLst/>
            </a:prstGeom>
            <a:solidFill>
              <a:schemeClr val="bg1"/>
            </a:solidFill>
            <a:ln w="9525">
              <a:solidFill>
                <a:schemeClr val="bg1"/>
              </a:solidFill>
              <a:round/>
              <a:headEnd/>
              <a:tailEnd/>
            </a:ln>
          </p:spPr>
          <p:txBody>
            <a:bodyPr/>
            <a:lstStyle/>
            <a:p>
              <a:endParaRPr lang="en-US">
                <a:solidFill>
                  <a:srgbClr val="000000"/>
                </a:solidFill>
              </a:endParaRPr>
            </a:p>
          </p:txBody>
        </p:sp>
        <p:sp>
          <p:nvSpPr>
            <p:cNvPr id="41" name="Text Box 16"/>
            <p:cNvSpPr txBox="1">
              <a:spLocks noChangeArrowheads="1"/>
            </p:cNvSpPr>
            <p:nvPr/>
          </p:nvSpPr>
          <p:spPr bwMode="auto">
            <a:xfrm>
              <a:off x="5918770" y="2709673"/>
              <a:ext cx="3232061" cy="398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2000" i="1" dirty="0">
                  <a:solidFill>
                    <a:srgbClr val="000000"/>
                  </a:solidFill>
                </a:rPr>
                <a:t>Lean towards the student </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46"/>
                                        </p:tgtEl>
                                        <p:attrNameLst>
                                          <p:attrName>style.visibility</p:attrName>
                                        </p:attrNameLst>
                                      </p:cBhvr>
                                      <p:to>
                                        <p:strVal val="visible"/>
                                      </p:to>
                                    </p:set>
                                    <p:animEffect transition="in" filter="fade">
                                      <p:cBhvr>
                                        <p:cTn id="7" dur="1000"/>
                                        <p:tgtEl>
                                          <p:spTgt spid="14346"/>
                                        </p:tgtEl>
                                      </p:cBhvr>
                                    </p:animEffect>
                                  </p:childTnLst>
                                </p:cTn>
                              </p:par>
                              <p:par>
                                <p:cTn id="8" presetID="10" presetClass="exit" presetSubtype="0" fill="hold"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914400" y="1752600"/>
            <a:ext cx="449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81000" indent="-3810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FF0000"/>
              </a:buClr>
              <a:buFont typeface="Wingdings 3" charset="0"/>
              <a:buNone/>
              <a:defRPr/>
            </a:pPr>
            <a:r>
              <a:rPr lang="en-AU" sz="2000" smtClean="0">
                <a:solidFill>
                  <a:srgbClr val="000000"/>
                </a:solidFill>
              </a:rPr>
              <a:t>There are seven steps in limit setting:</a:t>
            </a:r>
          </a:p>
        </p:txBody>
      </p:sp>
      <p:sp>
        <p:nvSpPr>
          <p:cNvPr id="14339" name="Rectangle 3"/>
          <p:cNvSpPr>
            <a:spLocks noChangeArrowheads="1"/>
          </p:cNvSpPr>
          <p:nvPr/>
        </p:nvSpPr>
        <p:spPr bwMode="auto">
          <a:xfrm>
            <a:off x="914400" y="2895600"/>
            <a:ext cx="3124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Terminate Instruction</a:t>
            </a:r>
          </a:p>
        </p:txBody>
      </p:sp>
      <p:sp>
        <p:nvSpPr>
          <p:cNvPr id="14343" name="Rectangle 7"/>
          <p:cNvSpPr>
            <a:spLocks noChangeArrowheads="1"/>
          </p:cNvSpPr>
          <p:nvPr/>
        </p:nvSpPr>
        <p:spPr bwMode="auto">
          <a:xfrm>
            <a:off x="914400" y="3429000"/>
            <a:ext cx="502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Turn, look, and say the student</a:t>
            </a:r>
            <a:r>
              <a:rPr lang="ja-JP" altLang="en-AU" sz="2000">
                <a:solidFill>
                  <a:srgbClr val="000000"/>
                </a:solidFill>
                <a:latin typeface="Arial"/>
              </a:rPr>
              <a:t>’</a:t>
            </a:r>
            <a:r>
              <a:rPr lang="en-AU" sz="2000">
                <a:solidFill>
                  <a:srgbClr val="000000"/>
                </a:solidFill>
              </a:rPr>
              <a:t>s name</a:t>
            </a:r>
          </a:p>
        </p:txBody>
      </p:sp>
      <p:sp>
        <p:nvSpPr>
          <p:cNvPr id="14344" name="Rectangle 8"/>
          <p:cNvSpPr>
            <a:spLocks noChangeArrowheads="1"/>
          </p:cNvSpPr>
          <p:nvPr/>
        </p:nvSpPr>
        <p:spPr bwMode="auto">
          <a:xfrm>
            <a:off x="914400" y="3962400"/>
            <a:ext cx="556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Walk to the edge of the student</a:t>
            </a:r>
            <a:r>
              <a:rPr lang="ja-JP" altLang="en-AU" sz="2000">
                <a:solidFill>
                  <a:srgbClr val="000000"/>
                </a:solidFill>
                <a:latin typeface="Arial"/>
              </a:rPr>
              <a:t>’</a:t>
            </a:r>
            <a:r>
              <a:rPr lang="en-AU" sz="2000">
                <a:solidFill>
                  <a:srgbClr val="000000"/>
                </a:solidFill>
              </a:rPr>
              <a:t>s desk</a:t>
            </a:r>
          </a:p>
        </p:txBody>
      </p:sp>
      <p:sp>
        <p:nvSpPr>
          <p:cNvPr id="14345" name="Rectangle 9"/>
          <p:cNvSpPr>
            <a:spLocks noChangeArrowheads="1"/>
          </p:cNvSpPr>
          <p:nvPr/>
        </p:nvSpPr>
        <p:spPr bwMode="auto">
          <a:xfrm>
            <a:off x="914400" y="4495800"/>
            <a:ext cx="289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Prompt</a:t>
            </a:r>
          </a:p>
        </p:txBody>
      </p:sp>
      <p:sp>
        <p:nvSpPr>
          <p:cNvPr id="14346" name="Rectangle 10"/>
          <p:cNvSpPr>
            <a:spLocks noChangeArrowheads="1"/>
          </p:cNvSpPr>
          <p:nvPr/>
        </p:nvSpPr>
        <p:spPr bwMode="auto">
          <a:xfrm>
            <a:off x="914400" y="4953000"/>
            <a:ext cx="289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Palms</a:t>
            </a:r>
          </a:p>
        </p:txBody>
      </p:sp>
      <p:sp>
        <p:nvSpPr>
          <p:cNvPr id="14347" name="Rectangle 11"/>
          <p:cNvSpPr>
            <a:spLocks noChangeArrowheads="1"/>
          </p:cNvSpPr>
          <p:nvPr/>
        </p:nvSpPr>
        <p:spPr bwMode="auto">
          <a:xfrm>
            <a:off x="914400" y="5486400"/>
            <a:ext cx="2895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dirty="0">
                <a:solidFill>
                  <a:srgbClr val="000000"/>
                </a:solidFill>
              </a:rPr>
              <a:t>Camping out</a:t>
            </a:r>
          </a:p>
        </p:txBody>
      </p:sp>
      <p:sp>
        <p:nvSpPr>
          <p:cNvPr id="14348" name="Rectangle 12"/>
          <p:cNvSpPr>
            <a:spLocks noChangeArrowheads="1"/>
          </p:cNvSpPr>
          <p:nvPr/>
        </p:nvSpPr>
        <p:spPr bwMode="auto">
          <a:xfrm>
            <a:off x="914400" y="2362200"/>
            <a:ext cx="396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solidFill>
                  <a:srgbClr val="000000"/>
                </a:solidFill>
              </a:rPr>
              <a:t>Eyes in the back of your head</a:t>
            </a:r>
          </a:p>
        </p:txBody>
      </p:sp>
      <p:sp>
        <p:nvSpPr>
          <p:cNvPr id="21" name="Text Box 5"/>
          <p:cNvSpPr txBox="1">
            <a:spLocks noChangeArrowheads="1"/>
          </p:cNvSpPr>
          <p:nvPr/>
        </p:nvSpPr>
        <p:spPr bwMode="auto">
          <a:xfrm>
            <a:off x="1066800" y="838200"/>
            <a:ext cx="6553200" cy="5238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AU" sz="2800" b="1" dirty="0">
                <a:solidFill>
                  <a:srgbClr val="000000"/>
                </a:solidFill>
              </a:rPr>
              <a:t>Positive Discipline -</a:t>
            </a:r>
          </a:p>
        </p:txBody>
      </p:sp>
      <p:sp>
        <p:nvSpPr>
          <p:cNvPr id="22" name="Rectangle 10"/>
          <p:cNvSpPr>
            <a:spLocks noChangeArrowheads="1"/>
          </p:cNvSpPr>
          <p:nvPr/>
        </p:nvSpPr>
        <p:spPr bwMode="auto">
          <a:xfrm>
            <a:off x="4643438" y="908050"/>
            <a:ext cx="18097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AU" b="1" dirty="0">
                <a:solidFill>
                  <a:srgbClr val="000000"/>
                </a:solidFill>
              </a:rPr>
              <a:t>Fred Jones</a:t>
            </a:r>
          </a:p>
        </p:txBody>
      </p:sp>
      <p:grpSp>
        <p:nvGrpSpPr>
          <p:cNvPr id="20" name="Group 19"/>
          <p:cNvGrpSpPr>
            <a:grpSpLocks/>
          </p:cNvGrpSpPr>
          <p:nvPr/>
        </p:nvGrpSpPr>
        <p:grpSpPr bwMode="auto">
          <a:xfrm>
            <a:off x="2916238" y="1125538"/>
            <a:ext cx="7486650" cy="3908425"/>
            <a:chOff x="2923241" y="1124744"/>
            <a:chExt cx="7486443" cy="3909914"/>
          </a:xfrm>
        </p:grpSpPr>
        <p:pic>
          <p:nvPicPr>
            <p:cNvPr id="61458"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8316" y="1124744"/>
              <a:ext cx="2531368" cy="285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9" name="footsteps.png" descr="/Users/CSC/Documents/Conferences/AASE Darwin Conference/Darwin Presentation/AASEDarwin_images/footsteps.png"/>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rot="-767615">
              <a:off x="2923241" y="4297577"/>
              <a:ext cx="5976370" cy="73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0" name="Rectangle 24"/>
            <p:cNvSpPr>
              <a:spLocks noChangeArrowheads="1"/>
            </p:cNvSpPr>
            <p:nvPr/>
          </p:nvSpPr>
          <p:spPr bwMode="auto">
            <a:xfrm rot="543463" flipH="1">
              <a:off x="8024743" y="2647275"/>
              <a:ext cx="176347" cy="564279"/>
            </a:xfrm>
            <a:prstGeom prst="rect">
              <a:avLst/>
            </a:prstGeom>
            <a:solidFill>
              <a:schemeClr val="bg1"/>
            </a:solidFill>
            <a:ln w="9525">
              <a:solidFill>
                <a:schemeClr val="bg1"/>
              </a:solidFill>
              <a:round/>
              <a:headEnd/>
              <a:tailEnd/>
            </a:ln>
          </p:spPr>
          <p:txBody>
            <a:bodyPr/>
            <a:lstStyle/>
            <a:p>
              <a:endParaRPr lang="en-US">
                <a:solidFill>
                  <a:srgbClr val="000000"/>
                </a:solidFill>
              </a:endParaRPr>
            </a:p>
          </p:txBody>
        </p:sp>
        <p:sp>
          <p:nvSpPr>
            <p:cNvPr id="26" name="Text Box 16"/>
            <p:cNvSpPr txBox="1">
              <a:spLocks noChangeArrowheads="1"/>
            </p:cNvSpPr>
            <p:nvPr/>
          </p:nvSpPr>
          <p:spPr bwMode="auto">
            <a:xfrm>
              <a:off x="5918770" y="2709673"/>
              <a:ext cx="3232061" cy="398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2000" i="1" dirty="0">
                  <a:solidFill>
                    <a:srgbClr val="000000"/>
                  </a:solidFill>
                </a:rPr>
                <a:t>Lean towards the student </a:t>
              </a:r>
            </a:p>
          </p:txBody>
        </p:sp>
      </p:grpSp>
      <p:grpSp>
        <p:nvGrpSpPr>
          <p:cNvPr id="4" name="Group 3"/>
          <p:cNvGrpSpPr>
            <a:grpSpLocks/>
          </p:cNvGrpSpPr>
          <p:nvPr/>
        </p:nvGrpSpPr>
        <p:grpSpPr bwMode="auto">
          <a:xfrm>
            <a:off x="2916238" y="1125538"/>
            <a:ext cx="7486650" cy="3908425"/>
            <a:chOff x="3068216" y="1890869"/>
            <a:chExt cx="7486443" cy="3909914"/>
          </a:xfrm>
        </p:grpSpPr>
        <p:pic>
          <p:nvPicPr>
            <p:cNvPr id="61454" name="Picture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3291" y="1890869"/>
              <a:ext cx="2531368" cy="285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footsteps.png" descr="/Users/CSC/Documents/Conferences/AASE Darwin Conference/Darwin Presentation/AASEDarwin_images/footsteps.png"/>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rot="-767615">
              <a:off x="3068216" y="5063702"/>
              <a:ext cx="5976370" cy="73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6" name="Rectangle 29"/>
            <p:cNvSpPr>
              <a:spLocks noChangeArrowheads="1"/>
            </p:cNvSpPr>
            <p:nvPr/>
          </p:nvSpPr>
          <p:spPr bwMode="auto">
            <a:xfrm rot="543463" flipH="1">
              <a:off x="8169718" y="3358414"/>
              <a:ext cx="176347" cy="564279"/>
            </a:xfrm>
            <a:prstGeom prst="rect">
              <a:avLst/>
            </a:prstGeom>
            <a:solidFill>
              <a:schemeClr val="bg1"/>
            </a:solidFill>
            <a:ln w="9525">
              <a:solidFill>
                <a:schemeClr val="bg1"/>
              </a:solidFill>
              <a:round/>
              <a:headEnd/>
              <a:tailEnd/>
            </a:ln>
          </p:spPr>
          <p:txBody>
            <a:bodyPr/>
            <a:lstStyle/>
            <a:p>
              <a:endParaRPr lang="en-US">
                <a:solidFill>
                  <a:srgbClr val="000000"/>
                </a:solidFill>
              </a:endParaRPr>
            </a:p>
          </p:txBody>
        </p:sp>
        <p:sp>
          <p:nvSpPr>
            <p:cNvPr id="14354" name="Text Box 18"/>
            <p:cNvSpPr txBox="1">
              <a:spLocks noChangeArrowheads="1"/>
            </p:cNvSpPr>
            <p:nvPr/>
          </p:nvSpPr>
          <p:spPr bwMode="auto">
            <a:xfrm>
              <a:off x="5076347" y="3351925"/>
              <a:ext cx="4176598" cy="708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2000" i="1" dirty="0">
                  <a:solidFill>
                    <a:srgbClr val="000000"/>
                  </a:solidFill>
                </a:rPr>
                <a:t>Shift and maintain eye contact to show you are still aware </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47"/>
                                        </p:tgtEl>
                                        <p:attrNameLst>
                                          <p:attrName>style.visibility</p:attrName>
                                        </p:attrNameLst>
                                      </p:cBhvr>
                                      <p:to>
                                        <p:strVal val="visible"/>
                                      </p:to>
                                    </p:set>
                                    <p:animEffect transition="in" filter="fade">
                                      <p:cBhvr>
                                        <p:cTn id="7" dur="1000"/>
                                        <p:tgtEl>
                                          <p:spTgt spid="14347"/>
                                        </p:tgtEl>
                                      </p:cBhvr>
                                    </p:animEffect>
                                  </p:childTnLst>
                                </p:cTn>
                              </p:par>
                              <p:par>
                                <p:cTn id="8" presetID="10" presetClass="exit" presetSubtype="0" fill="hold"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encilLine.pn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84213" y="-1587500"/>
            <a:ext cx="6350001" cy="3175000"/>
          </a:xfrm>
          <a:prstGeom prst="rect">
            <a:avLst/>
          </a:prstGeom>
          <a:effectLst>
            <a:outerShdw blurRad="234950" dist="139700" dir="7920000" algn="tl" rotWithShape="0">
              <a:srgbClr val="000000">
                <a:alpha val="43000"/>
              </a:srgbClr>
            </a:outerShdw>
          </a:effectLst>
        </p:spPr>
      </p:pic>
      <p:pic>
        <p:nvPicPr>
          <p:cNvPr id="63491" name="Picture 2" descr="SettingLimits"/>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0"/>
            <a:ext cx="7202488"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Text Box 3"/>
          <p:cNvSpPr txBox="1">
            <a:spLocks noChangeArrowheads="1"/>
          </p:cNvSpPr>
          <p:nvPr/>
        </p:nvSpPr>
        <p:spPr bwMode="auto">
          <a:xfrm>
            <a:off x="1752600" y="228600"/>
            <a:ext cx="4191000" cy="82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800" dirty="0">
                <a:effectLst>
                  <a:outerShdw blurRad="95250" dist="50800" dir="13500000" algn="tl" rotWithShape="0">
                    <a:srgbClr val="000000">
                      <a:alpha val="43000"/>
                    </a:srgbClr>
                  </a:outerShdw>
                </a:effectLst>
              </a:rPr>
              <a:t>Setting limits</a:t>
            </a:r>
            <a:endParaRPr lang="en-AU" dirty="0">
              <a:effectLst>
                <a:outerShdw blurRad="95250" dist="50800" dir="13500000" algn="tl" rotWithShape="0">
                  <a:srgbClr val="000000">
                    <a:alpha val="43000"/>
                  </a:srgbClr>
                </a:outerShdw>
              </a:effectLst>
            </a:endParaRPr>
          </a:p>
        </p:txBody>
      </p:sp>
      <p:sp>
        <p:nvSpPr>
          <p:cNvPr id="224260" name="Rectangle 4"/>
          <p:cNvSpPr>
            <a:spLocks noChangeArrowheads="1"/>
          </p:cNvSpPr>
          <p:nvPr/>
        </p:nvSpPr>
        <p:spPr bwMode="auto">
          <a:xfrm>
            <a:off x="1763713" y="2420938"/>
            <a:ext cx="5257800" cy="830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AU"/>
              <a:t>Setting a limit is not the same as issuing an ultimatum.</a:t>
            </a:r>
            <a:endParaRPr lang="en-AU" sz="1100">
              <a:latin typeface="Helvetica" charset="0"/>
            </a:endParaRPr>
          </a:p>
        </p:txBody>
      </p:sp>
      <p:sp>
        <p:nvSpPr>
          <p:cNvPr id="224261" name="AutoShape 5"/>
          <p:cNvSpPr>
            <a:spLocks noChangeArrowheads="1"/>
          </p:cNvSpPr>
          <p:nvPr/>
        </p:nvSpPr>
        <p:spPr bwMode="auto">
          <a:xfrm>
            <a:off x="1187450" y="2565400"/>
            <a:ext cx="304800" cy="304800"/>
          </a:xfrm>
          <a:prstGeom prst="irregularSeal1">
            <a:avLst/>
          </a:prstGeom>
          <a:solidFill>
            <a:srgbClr val="FF0000"/>
          </a:solidFill>
          <a:ln w="9525">
            <a:solidFill>
              <a:schemeClr val="tx1"/>
            </a:solidFill>
            <a:miter lim="800000"/>
            <a:headEnd/>
            <a:tailEnd/>
          </a:ln>
          <a:effectLst>
            <a:outerShdw blurRad="63500" dist="38094" dir="19499998" algn="ctr" rotWithShape="0">
              <a:srgbClr val="000000">
                <a:alpha val="74998"/>
              </a:srgbClr>
            </a:outerShdw>
          </a:effectLst>
        </p:spPr>
        <p:txBody>
          <a:bodyPr wrap="none" anchor="ctr"/>
          <a:lstStyle/>
          <a:p>
            <a:pPr>
              <a:defRPr/>
            </a:pPr>
            <a:endParaRPr lang="en-US"/>
          </a:p>
        </p:txBody>
      </p:sp>
      <p:sp>
        <p:nvSpPr>
          <p:cNvPr id="224262" name="Text Box 6"/>
          <p:cNvSpPr txBox="1">
            <a:spLocks noChangeArrowheads="1"/>
          </p:cNvSpPr>
          <p:nvPr/>
        </p:nvSpPr>
        <p:spPr bwMode="auto">
          <a:xfrm>
            <a:off x="900113" y="1268413"/>
            <a:ext cx="7956550" cy="8620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rIns="108000" anchor="ctr">
            <a:spAutoFit/>
          </a:bodyPr>
          <a:lstStyle/>
          <a:p>
            <a:pPr>
              <a:spcBef>
                <a:spcPct val="50000"/>
              </a:spcBef>
              <a:defRPr/>
            </a:pPr>
            <a:r>
              <a:rPr lang="en-AU" dirty="0"/>
              <a:t>Redirecting students back to their behaviour and </a:t>
            </a:r>
          </a:p>
          <a:p>
            <a:pPr>
              <a:lnSpc>
                <a:spcPct val="50000"/>
              </a:lnSpc>
              <a:spcBef>
                <a:spcPct val="50000"/>
              </a:spcBef>
              <a:defRPr/>
            </a:pPr>
            <a:r>
              <a:rPr lang="en-AU" dirty="0"/>
              <a:t>creating a dilemma for which a decision is needed</a:t>
            </a:r>
          </a:p>
        </p:txBody>
      </p:sp>
      <p:grpSp>
        <p:nvGrpSpPr>
          <p:cNvPr id="224263" name="Group 7"/>
          <p:cNvGrpSpPr>
            <a:grpSpLocks/>
          </p:cNvGrpSpPr>
          <p:nvPr/>
        </p:nvGrpSpPr>
        <p:grpSpPr bwMode="auto">
          <a:xfrm>
            <a:off x="539750" y="3711575"/>
            <a:ext cx="6858000" cy="3124200"/>
            <a:chOff x="384" y="2352"/>
            <a:chExt cx="4320" cy="1968"/>
          </a:xfrm>
        </p:grpSpPr>
        <p:sp>
          <p:nvSpPr>
            <p:cNvPr id="63498" name="Text Box 8"/>
            <p:cNvSpPr txBox="1">
              <a:spLocks noChangeArrowheads="1"/>
            </p:cNvSpPr>
            <p:nvPr/>
          </p:nvSpPr>
          <p:spPr bwMode="auto">
            <a:xfrm>
              <a:off x="2064" y="2400"/>
              <a:ext cx="2640" cy="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a:t>If you don</a:t>
              </a:r>
              <a:r>
                <a:rPr lang="ja-JP" altLang="en-AU"/>
                <a:t>’</a:t>
              </a:r>
              <a:r>
                <a:rPr lang="en-AU" altLang="ja-JP"/>
                <a:t>t finish the work you will stay back at lunch.</a:t>
              </a:r>
              <a:endParaRPr lang="en-AU"/>
            </a:p>
          </p:txBody>
        </p:sp>
        <p:sp>
          <p:nvSpPr>
            <p:cNvPr id="63499" name="AutoShape 9"/>
            <p:cNvSpPr>
              <a:spLocks noChangeArrowheads="1"/>
            </p:cNvSpPr>
            <p:nvPr/>
          </p:nvSpPr>
          <p:spPr bwMode="auto">
            <a:xfrm>
              <a:off x="1968" y="2352"/>
              <a:ext cx="2544" cy="624"/>
            </a:xfrm>
            <a:prstGeom prst="wedgeRoundRectCallout">
              <a:avLst>
                <a:gd name="adj1" fmla="val -77713"/>
                <a:gd name="adj2" fmla="val 45194"/>
                <a:gd name="adj3" fmla="val 16667"/>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63500" name="Picture 10" descr="teacher_poin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2372"/>
              <a:ext cx="2112" cy="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4271" name="Text Box 15"/>
          <p:cNvSpPr txBox="1">
            <a:spLocks noChangeArrowheads="1"/>
          </p:cNvSpPr>
          <p:nvPr/>
        </p:nvSpPr>
        <p:spPr bwMode="auto">
          <a:xfrm rot="-1358149">
            <a:off x="3711575" y="4959350"/>
            <a:ext cx="2133600" cy="82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sz="4800">
                <a:latin typeface="Cracked" charset="0"/>
              </a:rPr>
              <a:t>ultimatum</a:t>
            </a:r>
            <a:endParaRPr lang="en-AU" sz="480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4261"/>
                                        </p:tgtEl>
                                        <p:attrNameLst>
                                          <p:attrName>style.visibility</p:attrName>
                                        </p:attrNameLst>
                                      </p:cBhvr>
                                      <p:to>
                                        <p:strVal val="visible"/>
                                      </p:to>
                                    </p:set>
                                    <p:animEffect transition="in" filter="fade">
                                      <p:cBhvr>
                                        <p:cTn id="7" dur="1000"/>
                                        <p:tgtEl>
                                          <p:spTgt spid="2242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4260"/>
                                        </p:tgtEl>
                                        <p:attrNameLst>
                                          <p:attrName>style.visibility</p:attrName>
                                        </p:attrNameLst>
                                      </p:cBhvr>
                                      <p:to>
                                        <p:strVal val="visible"/>
                                      </p:to>
                                    </p:set>
                                    <p:animEffect transition="in" filter="fade">
                                      <p:cBhvr>
                                        <p:cTn id="10" dur="1000"/>
                                        <p:tgtEl>
                                          <p:spTgt spid="2242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24263"/>
                                        </p:tgtEl>
                                        <p:attrNameLst>
                                          <p:attrName>style.visibility</p:attrName>
                                        </p:attrNameLst>
                                      </p:cBhvr>
                                      <p:to>
                                        <p:strVal val="visible"/>
                                      </p:to>
                                    </p:set>
                                    <p:animEffect transition="in" filter="fade">
                                      <p:cBhvr>
                                        <p:cTn id="15" dur="1000"/>
                                        <p:tgtEl>
                                          <p:spTgt spid="22426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4271"/>
                                        </p:tgtEl>
                                        <p:attrNameLst>
                                          <p:attrName>style.visibility</p:attrName>
                                        </p:attrNameLst>
                                      </p:cBhvr>
                                      <p:to>
                                        <p:strVal val="visible"/>
                                      </p:to>
                                    </p:set>
                                    <p:animEffect transition="in" filter="fade">
                                      <p:cBhvr>
                                        <p:cTn id="20" dur="1000"/>
                                        <p:tgtEl>
                                          <p:spTgt spid="224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0" grpId="0"/>
      <p:bldP spid="224261" grpId="0" animBg="1"/>
      <p:bldP spid="22427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encilLine.pn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84213" y="-1587500"/>
            <a:ext cx="6350001" cy="3175000"/>
          </a:xfrm>
          <a:prstGeom prst="rect">
            <a:avLst/>
          </a:prstGeom>
          <a:effectLst>
            <a:outerShdw blurRad="234950" dist="139700" dir="7920000" algn="tl" rotWithShape="0">
              <a:srgbClr val="000000">
                <a:alpha val="43000"/>
              </a:srgbClr>
            </a:outerShdw>
          </a:effectLst>
        </p:spPr>
      </p:pic>
      <p:pic>
        <p:nvPicPr>
          <p:cNvPr id="65539" name="Picture 2" descr="SettingLimits"/>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0"/>
            <a:ext cx="7202488"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Text Box 3"/>
          <p:cNvSpPr txBox="1">
            <a:spLocks noChangeArrowheads="1"/>
          </p:cNvSpPr>
          <p:nvPr/>
        </p:nvSpPr>
        <p:spPr bwMode="auto">
          <a:xfrm>
            <a:off x="1752600" y="228600"/>
            <a:ext cx="4191000" cy="82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800" dirty="0">
                <a:effectLst>
                  <a:outerShdw blurRad="95250" dist="50800" dir="13500000" algn="tl" rotWithShape="0">
                    <a:srgbClr val="000000">
                      <a:alpha val="43000"/>
                    </a:srgbClr>
                  </a:outerShdw>
                </a:effectLst>
              </a:rPr>
              <a:t>Setting limits</a:t>
            </a:r>
            <a:endParaRPr lang="en-AU" dirty="0">
              <a:effectLst>
                <a:outerShdw blurRad="95250" dist="50800" dir="13500000" algn="tl" rotWithShape="0">
                  <a:srgbClr val="000000">
                    <a:alpha val="43000"/>
                  </a:srgbClr>
                </a:outerShdw>
              </a:effectLst>
            </a:endParaRPr>
          </a:p>
        </p:txBody>
      </p:sp>
      <p:sp>
        <p:nvSpPr>
          <p:cNvPr id="65541" name="Rectangle 4"/>
          <p:cNvSpPr>
            <a:spLocks noChangeArrowheads="1"/>
          </p:cNvSpPr>
          <p:nvPr/>
        </p:nvSpPr>
        <p:spPr bwMode="auto">
          <a:xfrm>
            <a:off x="1763713" y="2420938"/>
            <a:ext cx="5257800" cy="830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AU"/>
              <a:t>Setting a limit is not the same as issuing an ultimatum.</a:t>
            </a:r>
            <a:endParaRPr lang="en-AU" sz="1100">
              <a:latin typeface="Helvetica" charset="0"/>
            </a:endParaRPr>
          </a:p>
        </p:txBody>
      </p:sp>
      <p:sp>
        <p:nvSpPr>
          <p:cNvPr id="224261" name="AutoShape 5"/>
          <p:cNvSpPr>
            <a:spLocks noChangeArrowheads="1"/>
          </p:cNvSpPr>
          <p:nvPr/>
        </p:nvSpPr>
        <p:spPr bwMode="auto">
          <a:xfrm>
            <a:off x="1187450" y="2565400"/>
            <a:ext cx="304800" cy="304800"/>
          </a:xfrm>
          <a:prstGeom prst="irregularSeal1">
            <a:avLst/>
          </a:prstGeom>
          <a:solidFill>
            <a:srgbClr val="FF0000"/>
          </a:solidFill>
          <a:ln w="9525">
            <a:solidFill>
              <a:schemeClr val="tx1"/>
            </a:solidFill>
            <a:miter lim="800000"/>
            <a:headEnd/>
            <a:tailEnd/>
          </a:ln>
          <a:effectLst>
            <a:outerShdw blurRad="63500" dist="38094" dir="19499998" algn="ctr" rotWithShape="0">
              <a:srgbClr val="000000">
                <a:alpha val="74998"/>
              </a:srgbClr>
            </a:outerShdw>
          </a:effectLst>
        </p:spPr>
        <p:txBody>
          <a:bodyPr wrap="none" anchor="ctr"/>
          <a:lstStyle/>
          <a:p>
            <a:pPr>
              <a:defRPr/>
            </a:pPr>
            <a:endParaRPr lang="en-US"/>
          </a:p>
        </p:txBody>
      </p:sp>
      <p:sp>
        <p:nvSpPr>
          <p:cNvPr id="224262" name="Text Box 6"/>
          <p:cNvSpPr txBox="1">
            <a:spLocks noChangeArrowheads="1"/>
          </p:cNvSpPr>
          <p:nvPr/>
        </p:nvSpPr>
        <p:spPr bwMode="auto">
          <a:xfrm>
            <a:off x="900113" y="1268413"/>
            <a:ext cx="7956550" cy="8620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rIns="108000" anchor="ctr">
            <a:spAutoFit/>
          </a:bodyPr>
          <a:lstStyle/>
          <a:p>
            <a:pPr>
              <a:spcBef>
                <a:spcPct val="50000"/>
              </a:spcBef>
              <a:defRPr/>
            </a:pPr>
            <a:r>
              <a:rPr lang="en-AU" dirty="0"/>
              <a:t>Redirecting students back to their behaviour and </a:t>
            </a:r>
          </a:p>
          <a:p>
            <a:pPr>
              <a:lnSpc>
                <a:spcPct val="50000"/>
              </a:lnSpc>
              <a:spcBef>
                <a:spcPct val="50000"/>
              </a:spcBef>
              <a:defRPr/>
            </a:pPr>
            <a:r>
              <a:rPr lang="en-AU" dirty="0"/>
              <a:t>creating a dilemma for which a decision is needed</a:t>
            </a:r>
          </a:p>
        </p:txBody>
      </p:sp>
      <p:grpSp>
        <p:nvGrpSpPr>
          <p:cNvPr id="5" name="Group 4"/>
          <p:cNvGrpSpPr>
            <a:grpSpLocks/>
          </p:cNvGrpSpPr>
          <p:nvPr/>
        </p:nvGrpSpPr>
        <p:grpSpPr bwMode="auto">
          <a:xfrm>
            <a:off x="381000" y="3500438"/>
            <a:ext cx="8763000" cy="3321050"/>
            <a:chOff x="381000" y="3536776"/>
            <a:chExt cx="8763000" cy="3321224"/>
          </a:xfrm>
        </p:grpSpPr>
        <p:grpSp>
          <p:nvGrpSpPr>
            <p:cNvPr id="65545" name="Group 3"/>
            <p:cNvGrpSpPr>
              <a:grpSpLocks/>
            </p:cNvGrpSpPr>
            <p:nvPr/>
          </p:nvGrpSpPr>
          <p:grpSpPr bwMode="auto">
            <a:xfrm>
              <a:off x="381000" y="3536776"/>
              <a:ext cx="5867400" cy="1905000"/>
              <a:chOff x="381000" y="3536776"/>
              <a:chExt cx="5867400" cy="1905000"/>
            </a:xfrm>
          </p:grpSpPr>
          <p:sp>
            <p:nvSpPr>
              <p:cNvPr id="65547" name="Text Box 12"/>
              <p:cNvSpPr txBox="1">
                <a:spLocks noChangeArrowheads="1"/>
              </p:cNvSpPr>
              <p:nvPr/>
            </p:nvSpPr>
            <p:spPr bwMode="auto">
              <a:xfrm>
                <a:off x="457200" y="3689176"/>
                <a:ext cx="5486400" cy="157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a:t>You can finish the work now and go out to lunch with the others or if it is unfinished you will stay back at lunch and I can help you with it. You decide.</a:t>
                </a:r>
              </a:p>
            </p:txBody>
          </p:sp>
          <p:sp>
            <p:nvSpPr>
              <p:cNvPr id="65548" name="AutoShape 13"/>
              <p:cNvSpPr>
                <a:spLocks noChangeArrowheads="1"/>
              </p:cNvSpPr>
              <p:nvPr/>
            </p:nvSpPr>
            <p:spPr bwMode="auto">
              <a:xfrm>
                <a:off x="381000" y="3536776"/>
                <a:ext cx="5867400" cy="1905000"/>
              </a:xfrm>
              <a:prstGeom prst="wedgeRoundRectCallout">
                <a:avLst>
                  <a:gd name="adj1" fmla="val 69509"/>
                  <a:gd name="adj2" fmla="val -10333"/>
                  <a:gd name="adj3" fmla="val 16667"/>
                </a:avLst>
              </a:prstGeom>
              <a:noFill/>
              <a:ln w="38100">
                <a:solidFill>
                  <a:schemeClr val="folHlink"/>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pic>
          <p:nvPicPr>
            <p:cNvPr id="65546" name="Picture 2" descr="teach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15697" y="3883534"/>
              <a:ext cx="2728303" cy="2974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4"/>
          <p:cNvSpPr>
            <a:spLocks noChangeArrowheads="1"/>
          </p:cNvSpPr>
          <p:nvPr/>
        </p:nvSpPr>
        <p:spPr bwMode="auto">
          <a:xfrm>
            <a:off x="1447800" y="2682875"/>
            <a:ext cx="5257800"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AU">
                <a:solidFill>
                  <a:srgbClr val="000000"/>
                </a:solidFill>
              </a:rPr>
              <a:t>Setting a limit is not the same as issuing an ultimatum.</a:t>
            </a:r>
            <a:endParaRPr lang="en-AU" sz="1100">
              <a:solidFill>
                <a:srgbClr val="000000"/>
              </a:solidFill>
              <a:latin typeface="Helvetica" charset="0"/>
            </a:endParaRPr>
          </a:p>
        </p:txBody>
      </p:sp>
      <p:sp>
        <p:nvSpPr>
          <p:cNvPr id="226309" name="Rectangle 5"/>
          <p:cNvSpPr>
            <a:spLocks noChangeArrowheads="1"/>
          </p:cNvSpPr>
          <p:nvPr/>
        </p:nvSpPr>
        <p:spPr bwMode="auto">
          <a:xfrm>
            <a:off x="3505200" y="4054475"/>
            <a:ext cx="4876800"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AU">
                <a:solidFill>
                  <a:srgbClr val="000000"/>
                </a:solidFill>
              </a:rPr>
              <a:t>The purpose of limits is to teach, not to punish.</a:t>
            </a:r>
            <a:endParaRPr lang="en-AU">
              <a:solidFill>
                <a:srgbClr val="000000"/>
              </a:solidFill>
              <a:latin typeface="Helvetica" charset="0"/>
            </a:endParaRPr>
          </a:p>
        </p:txBody>
      </p:sp>
      <p:sp>
        <p:nvSpPr>
          <p:cNvPr id="226310" name="AutoShape 6"/>
          <p:cNvSpPr>
            <a:spLocks noChangeArrowheads="1"/>
          </p:cNvSpPr>
          <p:nvPr/>
        </p:nvSpPr>
        <p:spPr bwMode="auto">
          <a:xfrm>
            <a:off x="2971800" y="4130675"/>
            <a:ext cx="304800" cy="304800"/>
          </a:xfrm>
          <a:prstGeom prst="irregularSeal1">
            <a:avLst/>
          </a:prstGeom>
          <a:solidFill>
            <a:srgbClr val="FF0000"/>
          </a:solidFill>
          <a:ln w="9525">
            <a:solidFill>
              <a:schemeClr val="tx1"/>
            </a:solidFill>
            <a:miter lim="800000"/>
            <a:headEnd/>
            <a:tailEnd/>
          </a:ln>
          <a:effectLst>
            <a:outerShdw blurRad="63500" dist="38094" dir="19499998" algn="ctr" rotWithShape="0">
              <a:srgbClr val="000000">
                <a:alpha val="74998"/>
              </a:srgbClr>
            </a:outerShdw>
          </a:effectLst>
        </p:spPr>
        <p:txBody>
          <a:bodyPr wrap="none" anchor="ctr"/>
          <a:lstStyle/>
          <a:p>
            <a:pPr>
              <a:defRPr/>
            </a:pPr>
            <a:endParaRPr lang="en-US">
              <a:solidFill>
                <a:srgbClr val="000000"/>
              </a:solidFill>
            </a:endParaRPr>
          </a:p>
        </p:txBody>
      </p:sp>
      <p:sp>
        <p:nvSpPr>
          <p:cNvPr id="226311" name="AutoShape 7"/>
          <p:cNvSpPr>
            <a:spLocks noChangeArrowheads="1"/>
          </p:cNvSpPr>
          <p:nvPr/>
        </p:nvSpPr>
        <p:spPr bwMode="auto">
          <a:xfrm>
            <a:off x="990600" y="2759075"/>
            <a:ext cx="304800" cy="304800"/>
          </a:xfrm>
          <a:prstGeom prst="irregularSeal1">
            <a:avLst/>
          </a:prstGeom>
          <a:solidFill>
            <a:srgbClr val="FF0000"/>
          </a:solidFill>
          <a:ln w="9525">
            <a:solidFill>
              <a:schemeClr val="tx1"/>
            </a:solidFill>
            <a:miter lim="800000"/>
            <a:headEnd/>
            <a:tailEnd/>
          </a:ln>
          <a:effectLst>
            <a:outerShdw blurRad="63500" dist="38094" dir="19499998" algn="ctr" rotWithShape="0">
              <a:srgbClr val="000000">
                <a:alpha val="74998"/>
              </a:srgbClr>
            </a:outerShdw>
          </a:effectLst>
        </p:spPr>
        <p:txBody>
          <a:bodyPr wrap="none" anchor="ctr"/>
          <a:lstStyle/>
          <a:p>
            <a:pPr>
              <a:defRPr/>
            </a:pPr>
            <a:endParaRPr lang="en-US">
              <a:solidFill>
                <a:srgbClr val="000000"/>
              </a:solidFill>
            </a:endParaRPr>
          </a:p>
        </p:txBody>
      </p:sp>
      <p:sp>
        <p:nvSpPr>
          <p:cNvPr id="226313" name="Text Box 9"/>
          <p:cNvSpPr txBox="1">
            <a:spLocks noChangeArrowheads="1"/>
          </p:cNvSpPr>
          <p:nvPr/>
        </p:nvSpPr>
        <p:spPr bwMode="auto">
          <a:xfrm>
            <a:off x="1143000" y="5105400"/>
            <a:ext cx="7010400" cy="1349375"/>
          </a:xfrm>
          <a:prstGeom prst="rect">
            <a:avLst/>
          </a:prstGeom>
          <a:solidFill>
            <a:schemeClr val="bg1">
              <a:lumMod val="85000"/>
            </a:schemeClr>
          </a:solidFill>
          <a:ln w="38100">
            <a:solidFill>
              <a:schemeClr val="folHlink"/>
            </a:solidFill>
            <a:miter lim="800000"/>
            <a:headEnd/>
            <a:tailEnd/>
          </a:ln>
          <a:effectLst>
            <a:outerShdw blurRad="76200" dir="13500000" sy="23000" kx="1200000" algn="br" rotWithShape="0">
              <a:prstClr val="black">
                <a:alpha val="20000"/>
              </a:prstClr>
            </a:outerShdw>
          </a:effectLst>
        </p:spPr>
        <p:txBody>
          <a:bodyPr>
            <a:spAutoFit/>
          </a:bodyPr>
          <a:lstStyle/>
          <a:p>
            <a:pPr>
              <a:spcBef>
                <a:spcPct val="50000"/>
              </a:spcBef>
              <a:defRPr/>
            </a:pPr>
            <a:r>
              <a:rPr lang="en-AU" sz="2000">
                <a:solidFill>
                  <a:srgbClr val="000000"/>
                </a:solidFill>
                <a:latin typeface="Helvetica" charset="0"/>
              </a:rPr>
              <a:t>Through limits, people begin to understand that their actions, positive or negative, result in predictable consequences. By giving such choices and consequences, a structure for good decision making is provided.</a:t>
            </a:r>
            <a:endParaRPr lang="en-AU">
              <a:solidFill>
                <a:srgbClr val="000000"/>
              </a:solidFill>
              <a:latin typeface="Helvetica" charset="0"/>
            </a:endParaRPr>
          </a:p>
        </p:txBody>
      </p:sp>
      <p:pic>
        <p:nvPicPr>
          <p:cNvPr id="12" name="Picture 11" descr="PencilLine.pn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84213" y="-1587500"/>
            <a:ext cx="6350001" cy="3175000"/>
          </a:xfrm>
          <a:prstGeom prst="rect">
            <a:avLst/>
          </a:prstGeom>
          <a:effectLst>
            <a:outerShdw blurRad="234950" dist="139700" dir="7920000" algn="tl" rotWithShape="0">
              <a:srgbClr val="000000">
                <a:alpha val="43000"/>
              </a:srgbClr>
            </a:outerShdw>
          </a:effectLst>
        </p:spPr>
      </p:pic>
      <p:pic>
        <p:nvPicPr>
          <p:cNvPr id="67592" name="Picture 2" descr="SettingLimits"/>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0"/>
            <a:ext cx="7202488"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3"/>
          <p:cNvSpPr txBox="1">
            <a:spLocks noChangeArrowheads="1"/>
          </p:cNvSpPr>
          <p:nvPr/>
        </p:nvSpPr>
        <p:spPr bwMode="auto">
          <a:xfrm>
            <a:off x="1752600" y="228600"/>
            <a:ext cx="4191000" cy="82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800" dirty="0">
                <a:effectLst>
                  <a:outerShdw blurRad="95250" dist="50800" dir="13500000" algn="tl" rotWithShape="0">
                    <a:srgbClr val="000000">
                      <a:alpha val="43000"/>
                    </a:srgbClr>
                  </a:outerShdw>
                </a:effectLst>
              </a:rPr>
              <a:t>Setting limits</a:t>
            </a:r>
            <a:endParaRPr lang="en-AU" dirty="0">
              <a:effectLst>
                <a:outerShdw blurRad="95250" dist="50800" dir="13500000" algn="tl" rotWithShape="0">
                  <a:srgbClr val="000000">
                    <a:alpha val="43000"/>
                  </a:srgbClr>
                </a:outerShdw>
              </a:effectLst>
            </a:endParaRPr>
          </a:p>
        </p:txBody>
      </p:sp>
      <p:sp>
        <p:nvSpPr>
          <p:cNvPr id="15" name="Text Box 6"/>
          <p:cNvSpPr txBox="1">
            <a:spLocks noChangeArrowheads="1"/>
          </p:cNvSpPr>
          <p:nvPr/>
        </p:nvSpPr>
        <p:spPr bwMode="auto">
          <a:xfrm>
            <a:off x="900113" y="1268413"/>
            <a:ext cx="7956550" cy="8620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rIns="108000" anchor="ctr">
            <a:spAutoFit/>
          </a:bodyPr>
          <a:lstStyle/>
          <a:p>
            <a:pPr>
              <a:spcBef>
                <a:spcPct val="50000"/>
              </a:spcBef>
              <a:defRPr/>
            </a:pPr>
            <a:r>
              <a:rPr lang="en-AU" dirty="0"/>
              <a:t>Redirecting students back to their behaviour and </a:t>
            </a:r>
          </a:p>
          <a:p>
            <a:pPr>
              <a:lnSpc>
                <a:spcPct val="50000"/>
              </a:lnSpc>
              <a:spcBef>
                <a:spcPct val="50000"/>
              </a:spcBef>
              <a:defRPr/>
            </a:pPr>
            <a:r>
              <a:rPr lang="en-AU" dirty="0"/>
              <a:t>creating a dilemma for which a decision is needed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6310"/>
                                        </p:tgtEl>
                                        <p:attrNameLst>
                                          <p:attrName>style.visibility</p:attrName>
                                        </p:attrNameLst>
                                      </p:cBhvr>
                                      <p:to>
                                        <p:strVal val="visible"/>
                                      </p:to>
                                    </p:set>
                                    <p:animEffect transition="in" filter="fade">
                                      <p:cBhvr>
                                        <p:cTn id="7" dur="1000"/>
                                        <p:tgtEl>
                                          <p:spTgt spid="2263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6309"/>
                                        </p:tgtEl>
                                        <p:attrNameLst>
                                          <p:attrName>style.visibility</p:attrName>
                                        </p:attrNameLst>
                                      </p:cBhvr>
                                      <p:to>
                                        <p:strVal val="visible"/>
                                      </p:to>
                                    </p:set>
                                    <p:animEffect transition="in" filter="fade">
                                      <p:cBhvr>
                                        <p:cTn id="10" dur="1000"/>
                                        <p:tgtEl>
                                          <p:spTgt spid="22630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6313"/>
                                        </p:tgtEl>
                                        <p:attrNameLst>
                                          <p:attrName>style.visibility</p:attrName>
                                        </p:attrNameLst>
                                      </p:cBhvr>
                                      <p:to>
                                        <p:strVal val="visible"/>
                                      </p:to>
                                    </p:set>
                                    <p:animEffect transition="in" filter="fade">
                                      <p:cBhvr>
                                        <p:cTn id="15" dur="1000"/>
                                        <p:tgtEl>
                                          <p:spTgt spid="226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9" grpId="0"/>
      <p:bldP spid="226310" grpId="0" animBg="1"/>
      <p:bldP spid="2263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4"/>
          <p:cNvSpPr>
            <a:spLocks noChangeArrowheads="1"/>
          </p:cNvSpPr>
          <p:nvPr/>
        </p:nvSpPr>
        <p:spPr bwMode="auto">
          <a:xfrm>
            <a:off x="1447800" y="2682875"/>
            <a:ext cx="5257800"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AU">
                <a:solidFill>
                  <a:srgbClr val="000000"/>
                </a:solidFill>
              </a:rPr>
              <a:t>Setting a limit is not the same as issuing an ultimatum.</a:t>
            </a:r>
            <a:endParaRPr lang="en-AU" sz="1100">
              <a:solidFill>
                <a:srgbClr val="000000"/>
              </a:solidFill>
              <a:latin typeface="Helvetica" charset="0"/>
            </a:endParaRPr>
          </a:p>
        </p:txBody>
      </p:sp>
      <p:sp>
        <p:nvSpPr>
          <p:cNvPr id="69635" name="Rectangle 5"/>
          <p:cNvSpPr>
            <a:spLocks noChangeArrowheads="1"/>
          </p:cNvSpPr>
          <p:nvPr/>
        </p:nvSpPr>
        <p:spPr bwMode="auto">
          <a:xfrm>
            <a:off x="3505200" y="4054475"/>
            <a:ext cx="4876800"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AU">
                <a:solidFill>
                  <a:srgbClr val="000000"/>
                </a:solidFill>
              </a:rPr>
              <a:t>The purpose of limits is to teach, not to punish.</a:t>
            </a:r>
            <a:endParaRPr lang="en-AU">
              <a:solidFill>
                <a:srgbClr val="000000"/>
              </a:solidFill>
              <a:latin typeface="Helvetica" charset="0"/>
            </a:endParaRPr>
          </a:p>
        </p:txBody>
      </p:sp>
      <p:sp>
        <p:nvSpPr>
          <p:cNvPr id="228358" name="Rectangle 6"/>
          <p:cNvSpPr>
            <a:spLocks noChangeArrowheads="1"/>
          </p:cNvSpPr>
          <p:nvPr/>
        </p:nvSpPr>
        <p:spPr bwMode="auto">
          <a:xfrm>
            <a:off x="1447800" y="5181600"/>
            <a:ext cx="5181600"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AU">
                <a:solidFill>
                  <a:srgbClr val="000000"/>
                </a:solidFill>
              </a:rPr>
              <a:t>Setting limits is more about listening than talking.</a:t>
            </a:r>
          </a:p>
        </p:txBody>
      </p:sp>
      <p:sp>
        <p:nvSpPr>
          <p:cNvPr id="228359" name="AutoShape 7"/>
          <p:cNvSpPr>
            <a:spLocks noChangeArrowheads="1"/>
          </p:cNvSpPr>
          <p:nvPr/>
        </p:nvSpPr>
        <p:spPr bwMode="auto">
          <a:xfrm>
            <a:off x="2971800" y="4130675"/>
            <a:ext cx="304800" cy="304800"/>
          </a:xfrm>
          <a:prstGeom prst="irregularSeal1">
            <a:avLst/>
          </a:prstGeom>
          <a:solidFill>
            <a:srgbClr val="FF0000"/>
          </a:solidFill>
          <a:ln w="9525">
            <a:solidFill>
              <a:schemeClr val="tx1"/>
            </a:solidFill>
            <a:miter lim="800000"/>
            <a:headEnd/>
            <a:tailEnd/>
          </a:ln>
          <a:effectLst>
            <a:outerShdw blurRad="63500" dist="38094" dir="19499998" algn="ctr" rotWithShape="0">
              <a:srgbClr val="000000">
                <a:alpha val="74998"/>
              </a:srgbClr>
            </a:outerShdw>
          </a:effectLst>
        </p:spPr>
        <p:txBody>
          <a:bodyPr wrap="none" anchor="ctr"/>
          <a:lstStyle/>
          <a:p>
            <a:pPr>
              <a:defRPr/>
            </a:pPr>
            <a:endParaRPr lang="en-US">
              <a:solidFill>
                <a:srgbClr val="000000"/>
              </a:solidFill>
            </a:endParaRPr>
          </a:p>
        </p:txBody>
      </p:sp>
      <p:sp>
        <p:nvSpPr>
          <p:cNvPr id="228360" name="AutoShape 8"/>
          <p:cNvSpPr>
            <a:spLocks noChangeArrowheads="1"/>
          </p:cNvSpPr>
          <p:nvPr/>
        </p:nvSpPr>
        <p:spPr bwMode="auto">
          <a:xfrm>
            <a:off x="990600" y="2759075"/>
            <a:ext cx="304800" cy="304800"/>
          </a:xfrm>
          <a:prstGeom prst="irregularSeal1">
            <a:avLst/>
          </a:prstGeom>
          <a:solidFill>
            <a:srgbClr val="FF0000"/>
          </a:solidFill>
          <a:ln w="9525">
            <a:solidFill>
              <a:schemeClr val="tx1"/>
            </a:solidFill>
            <a:miter lim="800000"/>
            <a:headEnd/>
            <a:tailEnd/>
          </a:ln>
          <a:effectLst>
            <a:outerShdw blurRad="63500" dist="38094" dir="19499998" algn="ctr" rotWithShape="0">
              <a:srgbClr val="000000">
                <a:alpha val="74998"/>
              </a:srgbClr>
            </a:outerShdw>
          </a:effectLst>
        </p:spPr>
        <p:txBody>
          <a:bodyPr wrap="none" anchor="ctr"/>
          <a:lstStyle/>
          <a:p>
            <a:pPr>
              <a:defRPr/>
            </a:pPr>
            <a:endParaRPr lang="en-US">
              <a:solidFill>
                <a:srgbClr val="000000"/>
              </a:solidFill>
            </a:endParaRPr>
          </a:p>
        </p:txBody>
      </p:sp>
      <p:sp>
        <p:nvSpPr>
          <p:cNvPr id="228361" name="AutoShape 9"/>
          <p:cNvSpPr>
            <a:spLocks noChangeArrowheads="1"/>
          </p:cNvSpPr>
          <p:nvPr/>
        </p:nvSpPr>
        <p:spPr bwMode="auto">
          <a:xfrm>
            <a:off x="990600" y="5257800"/>
            <a:ext cx="304800" cy="304800"/>
          </a:xfrm>
          <a:prstGeom prst="irregularSeal1">
            <a:avLst/>
          </a:prstGeom>
          <a:solidFill>
            <a:srgbClr val="FF0000"/>
          </a:solidFill>
          <a:ln w="9525">
            <a:solidFill>
              <a:schemeClr val="tx1"/>
            </a:solidFill>
            <a:miter lim="800000"/>
            <a:headEnd/>
            <a:tailEnd/>
          </a:ln>
          <a:effectLst>
            <a:outerShdw blurRad="63500" dist="38094" dir="19499998" algn="ctr" rotWithShape="0">
              <a:srgbClr val="000000">
                <a:alpha val="74998"/>
              </a:srgbClr>
            </a:outerShdw>
          </a:effectLst>
        </p:spPr>
        <p:txBody>
          <a:bodyPr wrap="none" anchor="ctr"/>
          <a:lstStyle/>
          <a:p>
            <a:pPr>
              <a:defRPr/>
            </a:pPr>
            <a:endParaRPr lang="en-US">
              <a:solidFill>
                <a:srgbClr val="000000"/>
              </a:solidFill>
            </a:endParaRPr>
          </a:p>
        </p:txBody>
      </p:sp>
      <p:sp>
        <p:nvSpPr>
          <p:cNvPr id="228363" name="Text Box 11"/>
          <p:cNvSpPr txBox="1">
            <a:spLocks noChangeArrowheads="1"/>
          </p:cNvSpPr>
          <p:nvPr/>
        </p:nvSpPr>
        <p:spPr bwMode="auto">
          <a:xfrm>
            <a:off x="3429000" y="5715000"/>
            <a:ext cx="5562600" cy="1044575"/>
          </a:xfrm>
          <a:prstGeom prst="rect">
            <a:avLst/>
          </a:prstGeom>
          <a:solidFill>
            <a:schemeClr val="bg1">
              <a:lumMod val="85000"/>
            </a:schemeClr>
          </a:solidFill>
          <a:ln w="38100">
            <a:solidFill>
              <a:schemeClr val="folHlink"/>
            </a:solidFill>
            <a:miter lim="800000"/>
            <a:headEnd/>
            <a:tailEnd/>
          </a:ln>
          <a:effectLst>
            <a:outerShdw blurRad="76200" dir="13500000" sy="23000" kx="1200000" algn="br" rotWithShape="0">
              <a:prstClr val="black">
                <a:alpha val="20000"/>
              </a:prstClr>
            </a:outerShdw>
          </a:effectLst>
        </p:spPr>
        <p:txBody>
          <a:bodyPr>
            <a:spAutoFit/>
          </a:bodyPr>
          <a:lstStyle/>
          <a:p>
            <a:pPr>
              <a:spcBef>
                <a:spcPct val="50000"/>
              </a:spcBef>
              <a:defRPr/>
            </a:pPr>
            <a:r>
              <a:rPr lang="en-AU" sz="2000">
                <a:solidFill>
                  <a:srgbClr val="000000"/>
                </a:solidFill>
                <a:latin typeface="Helvetica" charset="0"/>
              </a:rPr>
              <a:t>By listening, you will learn more about what</a:t>
            </a:r>
            <a:r>
              <a:rPr lang="ja-JP" altLang="en-AU" sz="2000">
                <a:solidFill>
                  <a:srgbClr val="000000"/>
                </a:solidFill>
                <a:latin typeface="Arial"/>
              </a:rPr>
              <a:t>’</a:t>
            </a:r>
            <a:r>
              <a:rPr lang="en-AU" sz="2000">
                <a:solidFill>
                  <a:srgbClr val="000000"/>
                </a:solidFill>
                <a:latin typeface="Helvetica" charset="0"/>
              </a:rPr>
              <a:t>s important to students, and that will help you set more meaningful limits.</a:t>
            </a:r>
            <a:endParaRPr lang="en-AU">
              <a:solidFill>
                <a:srgbClr val="000000"/>
              </a:solidFill>
              <a:latin typeface="Helvetica" charset="0"/>
            </a:endParaRPr>
          </a:p>
        </p:txBody>
      </p:sp>
      <p:pic>
        <p:nvPicPr>
          <p:cNvPr id="13" name="Picture 12" descr="PencilLine.pn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84213" y="-1587500"/>
            <a:ext cx="6350001" cy="3175000"/>
          </a:xfrm>
          <a:prstGeom prst="rect">
            <a:avLst/>
          </a:prstGeom>
          <a:effectLst>
            <a:outerShdw blurRad="234950" dist="139700" dir="7920000" algn="tl" rotWithShape="0">
              <a:srgbClr val="000000">
                <a:alpha val="43000"/>
              </a:srgbClr>
            </a:outerShdw>
          </a:effectLst>
        </p:spPr>
      </p:pic>
      <p:pic>
        <p:nvPicPr>
          <p:cNvPr id="69642" name="Picture 2" descr="SettingLimits"/>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0"/>
            <a:ext cx="7202488"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3"/>
          <p:cNvSpPr txBox="1">
            <a:spLocks noChangeArrowheads="1"/>
          </p:cNvSpPr>
          <p:nvPr/>
        </p:nvSpPr>
        <p:spPr bwMode="auto">
          <a:xfrm>
            <a:off x="1752600" y="228600"/>
            <a:ext cx="4191000" cy="82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800" dirty="0">
                <a:effectLst>
                  <a:outerShdw blurRad="95250" dist="50800" dir="13500000" algn="tl" rotWithShape="0">
                    <a:srgbClr val="000000">
                      <a:alpha val="43000"/>
                    </a:srgbClr>
                  </a:outerShdw>
                </a:effectLst>
              </a:rPr>
              <a:t>Setting limits</a:t>
            </a:r>
            <a:endParaRPr lang="en-AU" dirty="0">
              <a:effectLst>
                <a:outerShdw blurRad="95250" dist="50800" dir="13500000" algn="tl" rotWithShape="0">
                  <a:srgbClr val="000000">
                    <a:alpha val="43000"/>
                  </a:srgbClr>
                </a:outerShdw>
              </a:effectLst>
            </a:endParaRPr>
          </a:p>
        </p:txBody>
      </p:sp>
      <p:sp>
        <p:nvSpPr>
          <p:cNvPr id="16" name="Text Box 6"/>
          <p:cNvSpPr txBox="1">
            <a:spLocks noChangeArrowheads="1"/>
          </p:cNvSpPr>
          <p:nvPr/>
        </p:nvSpPr>
        <p:spPr bwMode="auto">
          <a:xfrm>
            <a:off x="900113" y="1268413"/>
            <a:ext cx="7956550" cy="8620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rIns="108000" anchor="ctr">
            <a:spAutoFit/>
          </a:bodyPr>
          <a:lstStyle/>
          <a:p>
            <a:pPr>
              <a:spcBef>
                <a:spcPct val="50000"/>
              </a:spcBef>
              <a:defRPr/>
            </a:pPr>
            <a:r>
              <a:rPr lang="en-AU" dirty="0"/>
              <a:t>Redirecting students back to their behaviour and </a:t>
            </a:r>
          </a:p>
          <a:p>
            <a:pPr>
              <a:lnSpc>
                <a:spcPct val="50000"/>
              </a:lnSpc>
              <a:spcBef>
                <a:spcPct val="50000"/>
              </a:spcBef>
              <a:defRPr/>
            </a:pPr>
            <a:r>
              <a:rPr lang="en-AU" dirty="0"/>
              <a:t>creating a dilemma for which a decision is needed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8361"/>
                                        </p:tgtEl>
                                        <p:attrNameLst>
                                          <p:attrName>style.visibility</p:attrName>
                                        </p:attrNameLst>
                                      </p:cBhvr>
                                      <p:to>
                                        <p:strVal val="visible"/>
                                      </p:to>
                                    </p:set>
                                    <p:animEffect transition="in" filter="fade">
                                      <p:cBhvr>
                                        <p:cTn id="7" dur="1000"/>
                                        <p:tgtEl>
                                          <p:spTgt spid="2283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8358"/>
                                        </p:tgtEl>
                                        <p:attrNameLst>
                                          <p:attrName>style.visibility</p:attrName>
                                        </p:attrNameLst>
                                      </p:cBhvr>
                                      <p:to>
                                        <p:strVal val="visible"/>
                                      </p:to>
                                    </p:set>
                                    <p:animEffect transition="in" filter="fade">
                                      <p:cBhvr>
                                        <p:cTn id="10" dur="1000"/>
                                        <p:tgtEl>
                                          <p:spTgt spid="22835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8363"/>
                                        </p:tgtEl>
                                        <p:attrNameLst>
                                          <p:attrName>style.visibility</p:attrName>
                                        </p:attrNameLst>
                                      </p:cBhvr>
                                      <p:to>
                                        <p:strVal val="visible"/>
                                      </p:to>
                                    </p:set>
                                    <p:animEffect transition="in" filter="fade">
                                      <p:cBhvr>
                                        <p:cTn id="15" dur="1000"/>
                                        <p:tgtEl>
                                          <p:spTgt spid="228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8" grpId="0"/>
      <p:bldP spid="228361" grpId="0" animBg="1"/>
      <p:bldP spid="22836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645" name="Rectangle 5"/>
          <p:cNvSpPr>
            <a:spLocks noChangeArrowheads="1"/>
          </p:cNvSpPr>
          <p:nvPr/>
        </p:nvSpPr>
        <p:spPr bwMode="auto">
          <a:xfrm>
            <a:off x="4876800" y="1905000"/>
            <a:ext cx="3505200"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AU">
                <a:solidFill>
                  <a:srgbClr val="000000"/>
                </a:solidFill>
              </a:rPr>
              <a:t>Explain which behaviour</a:t>
            </a:r>
          </a:p>
          <a:p>
            <a:r>
              <a:rPr lang="en-AU">
                <a:solidFill>
                  <a:srgbClr val="000000"/>
                </a:solidFill>
              </a:rPr>
              <a:t> is inappropriate</a:t>
            </a:r>
            <a:endParaRPr lang="en-AU">
              <a:solidFill>
                <a:srgbClr val="000000"/>
              </a:solidFill>
              <a:latin typeface="Helvetica" charset="0"/>
            </a:endParaRPr>
          </a:p>
        </p:txBody>
      </p:sp>
      <p:sp>
        <p:nvSpPr>
          <p:cNvPr id="240646" name="Rectangle 6"/>
          <p:cNvSpPr>
            <a:spLocks noChangeArrowheads="1"/>
          </p:cNvSpPr>
          <p:nvPr/>
        </p:nvSpPr>
        <p:spPr bwMode="auto">
          <a:xfrm>
            <a:off x="5410200" y="3657600"/>
            <a:ext cx="3810000"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AU">
                <a:solidFill>
                  <a:srgbClr val="000000"/>
                </a:solidFill>
              </a:rPr>
              <a:t>Explain why the behaviour is inappropriate.</a:t>
            </a:r>
          </a:p>
        </p:txBody>
      </p:sp>
      <p:sp>
        <p:nvSpPr>
          <p:cNvPr id="240647" name="Rectangle 7"/>
          <p:cNvSpPr>
            <a:spLocks noChangeArrowheads="1"/>
          </p:cNvSpPr>
          <p:nvPr/>
        </p:nvSpPr>
        <p:spPr bwMode="auto">
          <a:xfrm>
            <a:off x="2819400" y="5410200"/>
            <a:ext cx="3657600"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AU">
                <a:solidFill>
                  <a:srgbClr val="000000"/>
                </a:solidFill>
                <a:latin typeface="Helvetica" charset="0"/>
              </a:rPr>
              <a:t>Give reasonable choices </a:t>
            </a:r>
          </a:p>
          <a:p>
            <a:r>
              <a:rPr lang="en-AU">
                <a:solidFill>
                  <a:srgbClr val="000000"/>
                </a:solidFill>
                <a:latin typeface="Helvetica" charset="0"/>
              </a:rPr>
              <a:t>with consequences</a:t>
            </a:r>
            <a:r>
              <a:rPr lang="en-AU">
                <a:solidFill>
                  <a:srgbClr val="000000"/>
                </a:solidFill>
              </a:rPr>
              <a:t>.</a:t>
            </a:r>
          </a:p>
        </p:txBody>
      </p:sp>
      <p:sp>
        <p:nvSpPr>
          <p:cNvPr id="240649" name="Rectangle 9"/>
          <p:cNvSpPr>
            <a:spLocks noChangeArrowheads="1"/>
          </p:cNvSpPr>
          <p:nvPr/>
        </p:nvSpPr>
        <p:spPr bwMode="auto">
          <a:xfrm>
            <a:off x="533400" y="4343400"/>
            <a:ext cx="1685925"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AU">
                <a:solidFill>
                  <a:srgbClr val="000000"/>
                </a:solidFill>
              </a:rPr>
              <a:t>Allow time.</a:t>
            </a:r>
          </a:p>
        </p:txBody>
      </p:sp>
      <p:sp>
        <p:nvSpPr>
          <p:cNvPr id="240650" name="Rectangle 10"/>
          <p:cNvSpPr>
            <a:spLocks noChangeArrowheads="1"/>
          </p:cNvSpPr>
          <p:nvPr/>
        </p:nvSpPr>
        <p:spPr bwMode="auto">
          <a:xfrm>
            <a:off x="152400" y="2133600"/>
            <a:ext cx="3429000"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AU">
                <a:solidFill>
                  <a:srgbClr val="000000"/>
                </a:solidFill>
              </a:rPr>
              <a:t> Be prepared to enforce</a:t>
            </a:r>
          </a:p>
          <a:p>
            <a:r>
              <a:rPr lang="en-AU">
                <a:solidFill>
                  <a:srgbClr val="000000"/>
                </a:solidFill>
              </a:rPr>
              <a:t>your consequences.</a:t>
            </a:r>
          </a:p>
        </p:txBody>
      </p:sp>
      <p:grpSp>
        <p:nvGrpSpPr>
          <p:cNvPr id="71687" name="Group 1"/>
          <p:cNvGrpSpPr>
            <a:grpSpLocks/>
          </p:cNvGrpSpPr>
          <p:nvPr/>
        </p:nvGrpSpPr>
        <p:grpSpPr bwMode="auto">
          <a:xfrm>
            <a:off x="2590800" y="2590800"/>
            <a:ext cx="2925763" cy="2543175"/>
            <a:chOff x="2590800" y="2590800"/>
            <a:chExt cx="2925763" cy="2543175"/>
          </a:xfrm>
        </p:grpSpPr>
        <p:sp>
          <p:nvSpPr>
            <p:cNvPr id="240642" name="AutoShape 2"/>
            <p:cNvSpPr>
              <a:spLocks noChangeArrowheads="1"/>
            </p:cNvSpPr>
            <p:nvPr/>
          </p:nvSpPr>
          <p:spPr bwMode="auto">
            <a:xfrm rot="-18888094">
              <a:off x="2782094" y="2399506"/>
              <a:ext cx="2543175" cy="2925763"/>
            </a:xfrm>
            <a:prstGeom prst="irregularSeal2">
              <a:avLst/>
            </a:prstGeom>
            <a:solidFill>
              <a:srgbClr val="FFFF00"/>
            </a:solidFill>
            <a:ln w="9525">
              <a:solidFill>
                <a:schemeClr val="tx1"/>
              </a:solidFill>
              <a:miter lim="800000"/>
              <a:headEnd/>
              <a:tailEnd/>
            </a:ln>
            <a:effectLst>
              <a:outerShdw blurRad="76200" dir="13500000" sy="23000" kx="1200000" algn="br" rotWithShape="0">
                <a:prstClr val="black">
                  <a:alpha val="20000"/>
                </a:prstClr>
              </a:outerShdw>
            </a:effectLst>
          </p:spPr>
          <p:txBody>
            <a:bodyPr wrap="none" anchor="ctr"/>
            <a:lstStyle/>
            <a:p>
              <a:pPr>
                <a:defRPr/>
              </a:pPr>
              <a:endParaRPr lang="en-US">
                <a:solidFill>
                  <a:srgbClr val="000000"/>
                </a:solidFill>
              </a:endParaRPr>
            </a:p>
          </p:txBody>
        </p:sp>
        <p:sp>
          <p:nvSpPr>
            <p:cNvPr id="240648" name="Rectangle 8"/>
            <p:cNvSpPr>
              <a:spLocks noChangeArrowheads="1"/>
            </p:cNvSpPr>
            <p:nvPr/>
          </p:nvSpPr>
          <p:spPr bwMode="auto">
            <a:xfrm rot="813195">
              <a:off x="2940050" y="3810000"/>
              <a:ext cx="2362200" cy="82391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6" dir="18540037" algn="ctr" rotWithShape="0">
                      <a:schemeClr val="bg1">
                        <a:alpha val="74998"/>
                      </a:schemeClr>
                    </a:outerShdw>
                  </a:effectLst>
                </a14:hiddenEffects>
              </a:ext>
            </a:extLst>
          </p:spPr>
          <p:txBody>
            <a:bodyPr>
              <a:spAutoFit/>
            </a:bodyPr>
            <a:lstStyle/>
            <a:p>
              <a:pPr>
                <a:defRPr/>
              </a:pPr>
              <a:r>
                <a:rPr lang="en-AU" sz="4800" dirty="0">
                  <a:solidFill>
                    <a:srgbClr val="000000"/>
                  </a:solidFill>
                </a:rPr>
                <a:t>Steps</a:t>
              </a:r>
              <a:endParaRPr lang="en-AU" dirty="0">
                <a:solidFill>
                  <a:srgbClr val="000000"/>
                </a:solidFill>
                <a:latin typeface="Helvetica" charset="0"/>
              </a:endParaRPr>
            </a:p>
          </p:txBody>
        </p:sp>
        <p:sp>
          <p:nvSpPr>
            <p:cNvPr id="240651" name="Text Box 11"/>
            <p:cNvSpPr txBox="1">
              <a:spLocks noChangeArrowheads="1"/>
            </p:cNvSpPr>
            <p:nvPr/>
          </p:nvSpPr>
          <p:spPr bwMode="auto">
            <a:xfrm>
              <a:off x="3505200" y="2819400"/>
              <a:ext cx="838200" cy="1555750"/>
            </a:xfrm>
            <a:prstGeom prst="rect">
              <a:avLst/>
            </a:prstGeom>
            <a:noFill/>
            <a:ln>
              <a:noFill/>
            </a:ln>
            <a:effectLst>
              <a:outerShdw blurRad="63500" dist="38091" dir="18419937"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9600" dirty="0">
                  <a:solidFill>
                    <a:srgbClr val="000000"/>
                  </a:solidFill>
                  <a:effectLst>
                    <a:outerShdw blurRad="60007" dist="310007" dir="7680000" sy="30000" kx="1300200" algn="ctr" rotWithShape="0">
                      <a:prstClr val="black">
                        <a:alpha val="32000"/>
                      </a:prstClr>
                    </a:outerShdw>
                  </a:effectLst>
                </a:rPr>
                <a:t>5</a:t>
              </a:r>
            </a:p>
          </p:txBody>
        </p:sp>
      </p:grpSp>
      <p:pic>
        <p:nvPicPr>
          <p:cNvPr id="13" name="Picture 12" descr="PencilLine.pn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84213" y="-1587500"/>
            <a:ext cx="6350001" cy="3175000"/>
          </a:xfrm>
          <a:prstGeom prst="rect">
            <a:avLst/>
          </a:prstGeom>
          <a:effectLst>
            <a:outerShdw blurRad="234950" dist="139700" dir="7920000" algn="tl" rotWithShape="0">
              <a:srgbClr val="000000">
                <a:alpha val="43000"/>
              </a:srgbClr>
            </a:outerShdw>
          </a:effectLst>
        </p:spPr>
      </p:pic>
      <p:pic>
        <p:nvPicPr>
          <p:cNvPr id="71689" name="Picture 2" descr="SettingLimits"/>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0"/>
            <a:ext cx="7202488"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3"/>
          <p:cNvSpPr txBox="1">
            <a:spLocks noChangeArrowheads="1"/>
          </p:cNvSpPr>
          <p:nvPr/>
        </p:nvSpPr>
        <p:spPr bwMode="auto">
          <a:xfrm>
            <a:off x="1752600" y="228600"/>
            <a:ext cx="4191000" cy="82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800" dirty="0">
                <a:effectLst>
                  <a:outerShdw blurRad="95250" dist="50800" dir="13500000" algn="tl" rotWithShape="0">
                    <a:srgbClr val="000000">
                      <a:alpha val="43000"/>
                    </a:srgbClr>
                  </a:outerShdw>
                </a:effectLst>
              </a:rPr>
              <a:t>Setting limits</a:t>
            </a:r>
            <a:endParaRPr lang="en-AU" dirty="0">
              <a:effectLst>
                <a:outerShdw blurRad="95250" dist="50800" dir="13500000" algn="tl" rotWithShape="0">
                  <a:srgbClr val="000000">
                    <a:alpha val="43000"/>
                  </a:srgbClr>
                </a:outerShdw>
              </a:effectLst>
            </a:endParaRPr>
          </a:p>
        </p:txBody>
      </p:sp>
      <p:sp>
        <p:nvSpPr>
          <p:cNvPr id="2" name="TextBox 1"/>
          <p:cNvSpPr txBox="1"/>
          <p:nvPr/>
        </p:nvSpPr>
        <p:spPr>
          <a:xfrm>
            <a:off x="5004048" y="745540"/>
            <a:ext cx="2448272" cy="523220"/>
          </a:xfrm>
          <a:prstGeom prst="rect">
            <a:avLst/>
          </a:prstGeom>
          <a:noFill/>
        </p:spPr>
        <p:txBody>
          <a:bodyPr wrap="square" rtlCol="0">
            <a:spAutoFit/>
          </a:bodyPr>
          <a:lstStyle/>
          <a:p>
            <a:r>
              <a:rPr lang="en-US" sz="2800" i="1" dirty="0" smtClean="0">
                <a:solidFill>
                  <a:schemeClr val="bg1">
                    <a:lumMod val="50000"/>
                  </a:schemeClr>
                </a:solidFill>
              </a:rPr>
              <a:t>directly</a:t>
            </a:r>
            <a:endParaRPr lang="en-US" sz="2800" i="1" dirty="0">
              <a:solidFill>
                <a:schemeClr val="bg1">
                  <a:lumMod val="50000"/>
                </a:scheme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0645"/>
                                        </p:tgtEl>
                                        <p:attrNameLst>
                                          <p:attrName>style.visibility</p:attrName>
                                        </p:attrNameLst>
                                      </p:cBhvr>
                                      <p:to>
                                        <p:strVal val="visible"/>
                                      </p:to>
                                    </p:set>
                                    <p:animEffect transition="in" filter="fade">
                                      <p:cBhvr>
                                        <p:cTn id="7" dur="500"/>
                                        <p:tgtEl>
                                          <p:spTgt spid="2406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0646"/>
                                        </p:tgtEl>
                                        <p:attrNameLst>
                                          <p:attrName>style.visibility</p:attrName>
                                        </p:attrNameLst>
                                      </p:cBhvr>
                                      <p:to>
                                        <p:strVal val="visible"/>
                                      </p:to>
                                    </p:set>
                                    <p:animEffect transition="in" filter="fade">
                                      <p:cBhvr>
                                        <p:cTn id="12" dur="500"/>
                                        <p:tgtEl>
                                          <p:spTgt spid="240646"/>
                                        </p:tgtEl>
                                      </p:cBhvr>
                                    </p:animEffect>
                                  </p:childTnLst>
                                </p:cTn>
                              </p:par>
                              <p:par>
                                <p:cTn id="13" presetID="10" presetClass="exit" presetSubtype="0" fill="hold" grpId="1" nodeType="withEffect">
                                  <p:stCondLst>
                                    <p:cond delay="0"/>
                                  </p:stCondLst>
                                  <p:childTnLst>
                                    <p:animEffect transition="out" filter="fade">
                                      <p:cBhvr>
                                        <p:cTn id="14" dur="500"/>
                                        <p:tgtEl>
                                          <p:spTgt spid="240645"/>
                                        </p:tgtEl>
                                      </p:cBhvr>
                                    </p:animEffect>
                                    <p:set>
                                      <p:cBhvr>
                                        <p:cTn id="15" dur="1" fill="hold">
                                          <p:stCondLst>
                                            <p:cond delay="499"/>
                                          </p:stCondLst>
                                        </p:cTn>
                                        <p:tgtEl>
                                          <p:spTgt spid="240645"/>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0647"/>
                                        </p:tgtEl>
                                        <p:attrNameLst>
                                          <p:attrName>style.visibility</p:attrName>
                                        </p:attrNameLst>
                                      </p:cBhvr>
                                      <p:to>
                                        <p:strVal val="visible"/>
                                      </p:to>
                                    </p:set>
                                    <p:animEffect transition="in" filter="fade">
                                      <p:cBhvr>
                                        <p:cTn id="20" dur="500"/>
                                        <p:tgtEl>
                                          <p:spTgt spid="240647"/>
                                        </p:tgtEl>
                                      </p:cBhvr>
                                    </p:animEffect>
                                  </p:childTnLst>
                                </p:cTn>
                              </p:par>
                              <p:par>
                                <p:cTn id="21" presetID="10" presetClass="exit" presetSubtype="0" fill="hold" grpId="1" nodeType="withEffect">
                                  <p:stCondLst>
                                    <p:cond delay="0"/>
                                  </p:stCondLst>
                                  <p:childTnLst>
                                    <p:animEffect transition="out" filter="fade">
                                      <p:cBhvr>
                                        <p:cTn id="22" dur="500"/>
                                        <p:tgtEl>
                                          <p:spTgt spid="240646"/>
                                        </p:tgtEl>
                                      </p:cBhvr>
                                    </p:animEffect>
                                    <p:set>
                                      <p:cBhvr>
                                        <p:cTn id="23" dur="1" fill="hold">
                                          <p:stCondLst>
                                            <p:cond delay="499"/>
                                          </p:stCondLst>
                                        </p:cTn>
                                        <p:tgtEl>
                                          <p:spTgt spid="240646"/>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0649"/>
                                        </p:tgtEl>
                                        <p:attrNameLst>
                                          <p:attrName>style.visibility</p:attrName>
                                        </p:attrNameLst>
                                      </p:cBhvr>
                                      <p:to>
                                        <p:strVal val="visible"/>
                                      </p:to>
                                    </p:set>
                                    <p:animEffect transition="in" filter="fade">
                                      <p:cBhvr>
                                        <p:cTn id="28" dur="500"/>
                                        <p:tgtEl>
                                          <p:spTgt spid="240649"/>
                                        </p:tgtEl>
                                      </p:cBhvr>
                                    </p:animEffect>
                                  </p:childTnLst>
                                </p:cTn>
                              </p:par>
                              <p:par>
                                <p:cTn id="29" presetID="10" presetClass="exit" presetSubtype="0" fill="hold" grpId="1" nodeType="withEffect">
                                  <p:stCondLst>
                                    <p:cond delay="0"/>
                                  </p:stCondLst>
                                  <p:childTnLst>
                                    <p:animEffect transition="out" filter="fade">
                                      <p:cBhvr>
                                        <p:cTn id="30" dur="500"/>
                                        <p:tgtEl>
                                          <p:spTgt spid="240647"/>
                                        </p:tgtEl>
                                      </p:cBhvr>
                                    </p:animEffect>
                                    <p:set>
                                      <p:cBhvr>
                                        <p:cTn id="31" dur="1" fill="hold">
                                          <p:stCondLst>
                                            <p:cond delay="499"/>
                                          </p:stCondLst>
                                        </p:cTn>
                                        <p:tgtEl>
                                          <p:spTgt spid="240647"/>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0650"/>
                                        </p:tgtEl>
                                        <p:attrNameLst>
                                          <p:attrName>style.visibility</p:attrName>
                                        </p:attrNameLst>
                                      </p:cBhvr>
                                      <p:to>
                                        <p:strVal val="visible"/>
                                      </p:to>
                                    </p:set>
                                    <p:animEffect transition="in" filter="fade">
                                      <p:cBhvr>
                                        <p:cTn id="36" dur="500"/>
                                        <p:tgtEl>
                                          <p:spTgt spid="240650"/>
                                        </p:tgtEl>
                                      </p:cBhvr>
                                    </p:animEffect>
                                  </p:childTnLst>
                                </p:cTn>
                              </p:par>
                              <p:par>
                                <p:cTn id="37" presetID="10" presetClass="exit" presetSubtype="0" fill="hold" grpId="1" nodeType="withEffect">
                                  <p:stCondLst>
                                    <p:cond delay="0"/>
                                  </p:stCondLst>
                                  <p:childTnLst>
                                    <p:animEffect transition="out" filter="fade">
                                      <p:cBhvr>
                                        <p:cTn id="38" dur="500"/>
                                        <p:tgtEl>
                                          <p:spTgt spid="240649"/>
                                        </p:tgtEl>
                                      </p:cBhvr>
                                    </p:animEffect>
                                    <p:set>
                                      <p:cBhvr>
                                        <p:cTn id="39" dur="1" fill="hold">
                                          <p:stCondLst>
                                            <p:cond delay="499"/>
                                          </p:stCondLst>
                                        </p:cTn>
                                        <p:tgtEl>
                                          <p:spTgt spid="240649"/>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2" nodeType="clickEffect">
                                  <p:stCondLst>
                                    <p:cond delay="0"/>
                                  </p:stCondLst>
                                  <p:childTnLst>
                                    <p:set>
                                      <p:cBhvr>
                                        <p:cTn id="43" dur="1" fill="hold">
                                          <p:stCondLst>
                                            <p:cond delay="0"/>
                                          </p:stCondLst>
                                        </p:cTn>
                                        <p:tgtEl>
                                          <p:spTgt spid="240649"/>
                                        </p:tgtEl>
                                        <p:attrNameLst>
                                          <p:attrName>style.visibility</p:attrName>
                                        </p:attrNameLst>
                                      </p:cBhvr>
                                      <p:to>
                                        <p:strVal val="visible"/>
                                      </p:to>
                                    </p:set>
                                    <p:animEffect transition="in" filter="fade">
                                      <p:cBhvr>
                                        <p:cTn id="44" dur="500"/>
                                        <p:tgtEl>
                                          <p:spTgt spid="240649"/>
                                        </p:tgtEl>
                                      </p:cBhvr>
                                    </p:animEffect>
                                  </p:childTnLst>
                                </p:cTn>
                              </p:par>
                              <p:par>
                                <p:cTn id="45" presetID="10" presetClass="entr" presetSubtype="0" fill="hold" grpId="2" nodeType="withEffect">
                                  <p:stCondLst>
                                    <p:cond delay="0"/>
                                  </p:stCondLst>
                                  <p:childTnLst>
                                    <p:set>
                                      <p:cBhvr>
                                        <p:cTn id="46" dur="1" fill="hold">
                                          <p:stCondLst>
                                            <p:cond delay="0"/>
                                          </p:stCondLst>
                                        </p:cTn>
                                        <p:tgtEl>
                                          <p:spTgt spid="240647"/>
                                        </p:tgtEl>
                                        <p:attrNameLst>
                                          <p:attrName>style.visibility</p:attrName>
                                        </p:attrNameLst>
                                      </p:cBhvr>
                                      <p:to>
                                        <p:strVal val="visible"/>
                                      </p:to>
                                    </p:set>
                                    <p:animEffect transition="in" filter="fade">
                                      <p:cBhvr>
                                        <p:cTn id="47" dur="500"/>
                                        <p:tgtEl>
                                          <p:spTgt spid="240647"/>
                                        </p:tgtEl>
                                      </p:cBhvr>
                                    </p:animEffect>
                                  </p:childTnLst>
                                </p:cTn>
                              </p:par>
                              <p:par>
                                <p:cTn id="48" presetID="10" presetClass="entr" presetSubtype="0" fill="hold" grpId="2" nodeType="withEffect">
                                  <p:stCondLst>
                                    <p:cond delay="0"/>
                                  </p:stCondLst>
                                  <p:childTnLst>
                                    <p:set>
                                      <p:cBhvr>
                                        <p:cTn id="49" dur="1" fill="hold">
                                          <p:stCondLst>
                                            <p:cond delay="0"/>
                                          </p:stCondLst>
                                        </p:cTn>
                                        <p:tgtEl>
                                          <p:spTgt spid="240646"/>
                                        </p:tgtEl>
                                        <p:attrNameLst>
                                          <p:attrName>style.visibility</p:attrName>
                                        </p:attrNameLst>
                                      </p:cBhvr>
                                      <p:to>
                                        <p:strVal val="visible"/>
                                      </p:to>
                                    </p:set>
                                    <p:animEffect transition="in" filter="fade">
                                      <p:cBhvr>
                                        <p:cTn id="50" dur="500"/>
                                        <p:tgtEl>
                                          <p:spTgt spid="240646"/>
                                        </p:tgtEl>
                                      </p:cBhvr>
                                    </p:animEffect>
                                  </p:childTnLst>
                                </p:cTn>
                              </p:par>
                              <p:par>
                                <p:cTn id="51" presetID="10" presetClass="entr" presetSubtype="0" fill="hold" grpId="2" nodeType="withEffect">
                                  <p:stCondLst>
                                    <p:cond delay="0"/>
                                  </p:stCondLst>
                                  <p:childTnLst>
                                    <p:set>
                                      <p:cBhvr>
                                        <p:cTn id="52" dur="1" fill="hold">
                                          <p:stCondLst>
                                            <p:cond delay="0"/>
                                          </p:stCondLst>
                                        </p:cTn>
                                        <p:tgtEl>
                                          <p:spTgt spid="240645"/>
                                        </p:tgtEl>
                                        <p:attrNameLst>
                                          <p:attrName>style.visibility</p:attrName>
                                        </p:attrNameLst>
                                      </p:cBhvr>
                                      <p:to>
                                        <p:strVal val="visible"/>
                                      </p:to>
                                    </p:set>
                                    <p:animEffect transition="in" filter="fade">
                                      <p:cBhvr>
                                        <p:cTn id="53" dur="500"/>
                                        <p:tgtEl>
                                          <p:spTgt spid="240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5" grpId="0"/>
      <p:bldP spid="240645" grpId="1"/>
      <p:bldP spid="240645" grpId="2"/>
      <p:bldP spid="240646" grpId="0"/>
      <p:bldP spid="240646" grpId="1"/>
      <p:bldP spid="240646" grpId="2"/>
      <p:bldP spid="240647" grpId="0"/>
      <p:bldP spid="240647" grpId="1"/>
      <p:bldP spid="240647" grpId="2"/>
      <p:bldP spid="240649" grpId="0"/>
      <p:bldP spid="240649" grpId="1"/>
      <p:bldP spid="240649" grpId="2"/>
      <p:bldP spid="24065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r Whisker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66675"/>
            <a:ext cx="7416800" cy="667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r Whiskers_closeup.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66675"/>
            <a:ext cx="7416800" cy="667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100"/>
                                        <p:tgtEl>
                                          <p:spTgt spid="5"/>
                                        </p:tgtEl>
                                      </p:cBhvr>
                                    </p:animEffect>
                                    <p:set>
                                      <p:cBhvr>
                                        <p:cTn id="7" dur="1" fill="hold">
                                          <p:stCondLst>
                                            <p:cond delay="10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9914" y="857574"/>
            <a:ext cx="2395370" cy="923330"/>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black"/>
                </a:solidFill>
                <a:latin typeface="Arial"/>
                <a:ea typeface="+mn-ea"/>
                <a:cs typeface="Arial"/>
              </a:rPr>
              <a:t>Agree</a:t>
            </a:r>
          </a:p>
          <a:p>
            <a:pPr defTabSz="457200" eaLnBrk="1" fontAlgn="auto" hangingPunct="1">
              <a:spcBef>
                <a:spcPts val="0"/>
              </a:spcBef>
              <a:spcAft>
                <a:spcPts val="0"/>
              </a:spcAft>
            </a:pPr>
            <a:r>
              <a:rPr lang="en-US" sz="1800" dirty="0">
                <a:solidFill>
                  <a:prstClr val="black"/>
                </a:solidFill>
                <a:latin typeface="Arial"/>
                <a:ea typeface="+mn-ea"/>
                <a:cs typeface="Arial"/>
              </a:rPr>
              <a:t>with feelings/emotion</a:t>
            </a:r>
          </a:p>
        </p:txBody>
      </p:sp>
      <p:sp>
        <p:nvSpPr>
          <p:cNvPr id="5" name="TextBox 4"/>
          <p:cNvSpPr txBox="1"/>
          <p:nvPr/>
        </p:nvSpPr>
        <p:spPr>
          <a:xfrm>
            <a:off x="4257406" y="580576"/>
            <a:ext cx="3572128" cy="1200329"/>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black"/>
                </a:solidFill>
                <a:latin typeface="Arial"/>
                <a:ea typeface="+mn-ea"/>
                <a:cs typeface="Arial"/>
              </a:rPr>
              <a:t>Refocus</a:t>
            </a:r>
          </a:p>
          <a:p>
            <a:pPr defTabSz="457200" eaLnBrk="1" fontAlgn="auto" hangingPunct="1">
              <a:spcBef>
                <a:spcPts val="0"/>
              </a:spcBef>
              <a:spcAft>
                <a:spcPts val="0"/>
              </a:spcAft>
            </a:pPr>
            <a:r>
              <a:rPr lang="en-US" sz="1800" dirty="0">
                <a:solidFill>
                  <a:prstClr val="black"/>
                </a:solidFill>
                <a:latin typeface="Arial"/>
                <a:ea typeface="+mn-ea"/>
                <a:cs typeface="Arial"/>
              </a:rPr>
              <a:t>on primary behaviour/main issue</a:t>
            </a:r>
          </a:p>
          <a:p>
            <a:pPr defTabSz="457200" eaLnBrk="1" fontAlgn="auto" hangingPunct="1">
              <a:spcBef>
                <a:spcPts val="0"/>
              </a:spcBef>
              <a:spcAft>
                <a:spcPts val="0"/>
              </a:spcAft>
            </a:pPr>
            <a:r>
              <a:rPr lang="en-US" sz="1800" dirty="0">
                <a:solidFill>
                  <a:prstClr val="black"/>
                </a:solidFill>
                <a:latin typeface="Arial"/>
                <a:ea typeface="+mn-ea"/>
                <a:cs typeface="Arial"/>
              </a:rPr>
              <a:t>&amp; away from personal issues </a:t>
            </a:r>
          </a:p>
        </p:txBody>
      </p:sp>
      <p:sp>
        <p:nvSpPr>
          <p:cNvPr id="6" name="TextBox 5"/>
          <p:cNvSpPr txBox="1"/>
          <p:nvPr/>
        </p:nvSpPr>
        <p:spPr>
          <a:xfrm>
            <a:off x="6631849" y="3551476"/>
            <a:ext cx="2395370" cy="1754327"/>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black"/>
                </a:solidFill>
                <a:latin typeface="Arial"/>
                <a:ea typeface="+mn-ea"/>
                <a:cs typeface="Arial"/>
              </a:rPr>
              <a:t>Reinforce</a:t>
            </a:r>
          </a:p>
          <a:p>
            <a:pPr defTabSz="457200" eaLnBrk="1" fontAlgn="auto" hangingPunct="1">
              <a:spcBef>
                <a:spcPts val="0"/>
              </a:spcBef>
              <a:spcAft>
                <a:spcPts val="0"/>
              </a:spcAft>
            </a:pPr>
            <a:r>
              <a:rPr lang="en-US" sz="1800" dirty="0">
                <a:solidFill>
                  <a:prstClr val="black"/>
                </a:solidFill>
                <a:latin typeface="Arial"/>
                <a:ea typeface="+mn-ea"/>
                <a:cs typeface="Arial"/>
              </a:rPr>
              <a:t>Instances of difference (past experiences)</a:t>
            </a:r>
          </a:p>
          <a:p>
            <a:pPr defTabSz="457200" eaLnBrk="1" fontAlgn="auto" hangingPunct="1">
              <a:spcBef>
                <a:spcPts val="0"/>
              </a:spcBef>
              <a:spcAft>
                <a:spcPts val="0"/>
              </a:spcAft>
            </a:pPr>
            <a:r>
              <a:rPr lang="en-US" sz="1800" dirty="0">
                <a:solidFill>
                  <a:prstClr val="black"/>
                </a:solidFill>
                <a:latin typeface="Arial"/>
                <a:ea typeface="+mn-ea"/>
                <a:cs typeface="Arial"/>
              </a:rPr>
              <a:t>Behaviour of others</a:t>
            </a:r>
          </a:p>
        </p:txBody>
      </p:sp>
      <p:sp>
        <p:nvSpPr>
          <p:cNvPr id="7" name="TextBox 6"/>
          <p:cNvSpPr txBox="1"/>
          <p:nvPr/>
        </p:nvSpPr>
        <p:spPr>
          <a:xfrm>
            <a:off x="5399620" y="6062757"/>
            <a:ext cx="3223270"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black"/>
                </a:solidFill>
                <a:latin typeface="Arial"/>
                <a:ea typeface="+mn-ea"/>
                <a:cs typeface="Arial"/>
              </a:rPr>
              <a:t>Issue resolved</a:t>
            </a:r>
          </a:p>
        </p:txBody>
      </p:sp>
      <p:sp>
        <p:nvSpPr>
          <p:cNvPr id="8" name="TextBox 7"/>
          <p:cNvSpPr txBox="1"/>
          <p:nvPr/>
        </p:nvSpPr>
        <p:spPr>
          <a:xfrm>
            <a:off x="804704" y="4635513"/>
            <a:ext cx="3363514" cy="646331"/>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black"/>
                </a:solidFill>
                <a:latin typeface="Arial"/>
                <a:ea typeface="+mn-ea"/>
                <a:cs typeface="Arial"/>
              </a:rPr>
              <a:t>Issue continues</a:t>
            </a:r>
          </a:p>
        </p:txBody>
      </p:sp>
      <p:sp>
        <p:nvSpPr>
          <p:cNvPr id="9" name="TextBox 8"/>
          <p:cNvSpPr txBox="1"/>
          <p:nvPr/>
        </p:nvSpPr>
        <p:spPr>
          <a:xfrm>
            <a:off x="2706505" y="2628146"/>
            <a:ext cx="2395370" cy="923330"/>
          </a:xfrm>
          <a:prstGeom prst="rect">
            <a:avLst/>
          </a:prstGeom>
          <a:noFill/>
        </p:spPr>
        <p:txBody>
          <a:bodyPr wrap="square" rtlCol="0">
            <a:spAutoFit/>
          </a:bodyPr>
          <a:lstStyle/>
          <a:p>
            <a:pPr defTabSz="457200" eaLnBrk="1" fontAlgn="auto" hangingPunct="1">
              <a:spcBef>
                <a:spcPts val="0"/>
              </a:spcBef>
              <a:spcAft>
                <a:spcPts val="0"/>
              </a:spcAft>
            </a:pPr>
            <a:r>
              <a:rPr lang="en-US" sz="3600" dirty="0">
                <a:solidFill>
                  <a:prstClr val="black"/>
                </a:solidFill>
                <a:latin typeface="Arial"/>
                <a:ea typeface="+mn-ea"/>
                <a:cs typeface="Arial"/>
              </a:rPr>
              <a:t>Negotiate</a:t>
            </a:r>
          </a:p>
          <a:p>
            <a:pPr defTabSz="457200" eaLnBrk="1" fontAlgn="auto" hangingPunct="1">
              <a:spcBef>
                <a:spcPts val="0"/>
              </a:spcBef>
              <a:spcAft>
                <a:spcPts val="0"/>
              </a:spcAft>
            </a:pPr>
            <a:r>
              <a:rPr lang="en-US" sz="1800" dirty="0">
                <a:solidFill>
                  <a:prstClr val="black"/>
                </a:solidFill>
                <a:latin typeface="Arial"/>
                <a:ea typeface="+mn-ea"/>
                <a:cs typeface="Arial"/>
              </a:rPr>
              <a:t>What can I do to …..</a:t>
            </a:r>
          </a:p>
        </p:txBody>
      </p:sp>
      <p:pic>
        <p:nvPicPr>
          <p:cNvPr id="25" name="Picture 24" descr="arrow_curved_go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56852" flipH="1">
            <a:off x="1958665" y="-121898"/>
            <a:ext cx="2225082" cy="1626978"/>
          </a:xfrm>
          <a:prstGeom prst="rect">
            <a:avLst/>
          </a:prstGeom>
        </p:spPr>
      </p:pic>
      <p:pic>
        <p:nvPicPr>
          <p:cNvPr id="26" name="Picture 25" descr="arrow_curved_go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067449" flipH="1">
            <a:off x="6815854" y="1880392"/>
            <a:ext cx="2225082" cy="1626978"/>
          </a:xfrm>
          <a:prstGeom prst="rect">
            <a:avLst/>
          </a:prstGeom>
        </p:spPr>
      </p:pic>
      <p:pic>
        <p:nvPicPr>
          <p:cNvPr id="27" name="Picture 26" descr="arrow_curved_go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590786" flipH="1">
            <a:off x="4250589" y="4576978"/>
            <a:ext cx="2225082" cy="1626978"/>
          </a:xfrm>
          <a:prstGeom prst="rect">
            <a:avLst/>
          </a:prstGeom>
        </p:spPr>
      </p:pic>
      <p:pic>
        <p:nvPicPr>
          <p:cNvPr id="28" name="Picture 27" descr="arrow_curved_go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36191" flipH="1">
            <a:off x="-224594" y="2662611"/>
            <a:ext cx="2225082" cy="1626978"/>
          </a:xfrm>
          <a:prstGeom prst="rect">
            <a:avLst/>
          </a:prstGeom>
        </p:spPr>
      </p:pic>
      <p:pic>
        <p:nvPicPr>
          <p:cNvPr id="30" name="Picture 29" descr="arrow_curved_go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43126" flipH="1" flipV="1">
            <a:off x="1222668" y="2031720"/>
            <a:ext cx="1517349" cy="1011581"/>
          </a:xfrm>
          <a:prstGeom prst="rect">
            <a:avLst/>
          </a:prstGeom>
        </p:spPr>
      </p:pic>
      <p:pic>
        <p:nvPicPr>
          <p:cNvPr id="31" name="Picture 30" descr="arrow_curved_gol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905574" flipH="1" flipV="1">
            <a:off x="4802219" y="2037153"/>
            <a:ext cx="1517349" cy="1011581"/>
          </a:xfrm>
          <a:prstGeom prst="rect">
            <a:avLst/>
          </a:prstGeom>
        </p:spPr>
      </p:pic>
      <p:pic>
        <p:nvPicPr>
          <p:cNvPr id="32" name="Picture 31" descr="arrow_short_gol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074342">
            <a:off x="6923084" y="5308018"/>
            <a:ext cx="1087818" cy="961594"/>
          </a:xfrm>
          <a:prstGeom prst="rect">
            <a:avLst/>
          </a:prstGeom>
        </p:spPr>
      </p:pic>
      <p:sp>
        <p:nvSpPr>
          <p:cNvPr id="18" name="Text Box 3"/>
          <p:cNvSpPr txBox="1">
            <a:spLocks noChangeArrowheads="1"/>
          </p:cNvSpPr>
          <p:nvPr/>
        </p:nvSpPr>
        <p:spPr bwMode="auto">
          <a:xfrm>
            <a:off x="1752600" y="228600"/>
            <a:ext cx="4191000" cy="82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4800" dirty="0">
                <a:effectLst>
                  <a:outerShdw blurRad="95250" dist="50800" dir="13500000" algn="tl" rotWithShape="0">
                    <a:srgbClr val="000000">
                      <a:alpha val="43000"/>
                    </a:srgbClr>
                  </a:outerShdw>
                </a:effectLst>
              </a:rPr>
              <a:t>Setting limits</a:t>
            </a:r>
            <a:endParaRPr lang="en-AU" dirty="0">
              <a:effectLst>
                <a:outerShdw blurRad="95250" dist="50800" dir="13500000" algn="tl" rotWithShape="0">
                  <a:srgbClr val="000000">
                    <a:alpha val="43000"/>
                  </a:srgbClr>
                </a:outerShdw>
              </a:effectLst>
            </a:endParaRPr>
          </a:p>
        </p:txBody>
      </p:sp>
      <p:sp>
        <p:nvSpPr>
          <p:cNvPr id="19" name="TextBox 18"/>
          <p:cNvSpPr txBox="1"/>
          <p:nvPr/>
        </p:nvSpPr>
        <p:spPr>
          <a:xfrm>
            <a:off x="5004048" y="745540"/>
            <a:ext cx="4392488" cy="523220"/>
          </a:xfrm>
          <a:prstGeom prst="rect">
            <a:avLst/>
          </a:prstGeom>
          <a:noFill/>
        </p:spPr>
        <p:txBody>
          <a:bodyPr wrap="square" rtlCol="0">
            <a:spAutoFit/>
          </a:bodyPr>
          <a:lstStyle/>
          <a:p>
            <a:r>
              <a:rPr lang="en-US" sz="2800" i="1" dirty="0">
                <a:solidFill>
                  <a:schemeClr val="bg1">
                    <a:lumMod val="50000"/>
                  </a:schemeClr>
                </a:solidFill>
              </a:rPr>
              <a:t>n</a:t>
            </a:r>
            <a:r>
              <a:rPr lang="en-US" sz="2800" i="1" dirty="0" smtClean="0">
                <a:solidFill>
                  <a:schemeClr val="bg1">
                    <a:lumMod val="50000"/>
                  </a:schemeClr>
                </a:solidFill>
              </a:rPr>
              <a:t>on-directly / strategically</a:t>
            </a:r>
            <a:endParaRPr lang="en-US" sz="2800" i="1" dirty="0">
              <a:solidFill>
                <a:schemeClr val="bg1">
                  <a:lumMod val="50000"/>
                </a:schemeClr>
              </a:solidFill>
            </a:endParaRPr>
          </a:p>
        </p:txBody>
      </p:sp>
      <p:pic>
        <p:nvPicPr>
          <p:cNvPr id="21" name="Picture 20" descr="PencilLine.png"/>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684213" y="-1587500"/>
            <a:ext cx="6350001" cy="3175000"/>
          </a:xfrm>
          <a:prstGeom prst="rect">
            <a:avLst/>
          </a:prstGeom>
          <a:effectLst>
            <a:outerShdw blurRad="234950" dist="139700" dir="7920000" algn="tl" rotWithShape="0">
              <a:srgbClr val="000000">
                <a:alpha val="43000"/>
              </a:srgbClr>
            </a:outerShdw>
          </a:effectLst>
        </p:spPr>
      </p:pic>
    </p:spTree>
    <p:extLst>
      <p:ext uri="{BB962C8B-B14F-4D97-AF65-F5344CB8AC3E}">
        <p14:creationId xmlns:p14="http://schemas.microsoft.com/office/powerpoint/2010/main" val="354406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ctical_ignor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216" y="188640"/>
            <a:ext cx="2421508" cy="2127794"/>
          </a:xfrm>
          <a:prstGeom prst="rect">
            <a:avLst/>
          </a:prstGeom>
        </p:spPr>
      </p:pic>
      <p:sp>
        <p:nvSpPr>
          <p:cNvPr id="3" name="TextBox 2"/>
          <p:cNvSpPr txBox="1"/>
          <p:nvPr/>
        </p:nvSpPr>
        <p:spPr>
          <a:xfrm>
            <a:off x="2339752" y="476672"/>
            <a:ext cx="3960440" cy="707886"/>
          </a:xfrm>
          <a:prstGeom prst="rect">
            <a:avLst/>
          </a:prstGeom>
          <a:noFill/>
        </p:spPr>
        <p:txBody>
          <a:bodyPr wrap="square" rtlCol="0">
            <a:spAutoFit/>
          </a:bodyPr>
          <a:lstStyle/>
          <a:p>
            <a:r>
              <a:rPr lang="en-US" sz="4000" dirty="0" smtClean="0">
                <a:effectLst>
                  <a:outerShdw blurRad="50800" dist="38100" dir="18900000" algn="bl" rotWithShape="0">
                    <a:prstClr val="black">
                      <a:alpha val="40000"/>
                    </a:prstClr>
                  </a:outerShdw>
                </a:effectLst>
              </a:rPr>
              <a:t>Tactical ignoring</a:t>
            </a:r>
            <a:endParaRPr lang="en-US" sz="4000" dirty="0">
              <a:effectLst>
                <a:outerShdw blurRad="50800" dist="38100" dir="18900000" algn="bl" rotWithShape="0">
                  <a:prstClr val="black">
                    <a:alpha val="40000"/>
                  </a:prstClr>
                </a:outerShdw>
              </a:effectLst>
            </a:endParaRPr>
          </a:p>
        </p:txBody>
      </p:sp>
      <p:sp>
        <p:nvSpPr>
          <p:cNvPr id="4" name="Rectangle 3"/>
          <p:cNvSpPr/>
          <p:nvPr/>
        </p:nvSpPr>
        <p:spPr>
          <a:xfrm>
            <a:off x="467544" y="3212976"/>
            <a:ext cx="8928992" cy="2000548"/>
          </a:xfrm>
          <a:prstGeom prst="rect">
            <a:avLst/>
          </a:prstGeom>
        </p:spPr>
        <p:txBody>
          <a:bodyPr wrap="square">
            <a:spAutoFit/>
          </a:bodyPr>
          <a:lstStyle/>
          <a:p>
            <a:r>
              <a:rPr lang="en-US" sz="2000" dirty="0"/>
              <a:t>F</a:t>
            </a:r>
            <a:r>
              <a:rPr lang="en-US" sz="2000" dirty="0" smtClean="0"/>
              <a:t>or </a:t>
            </a:r>
            <a:r>
              <a:rPr lang="en-US" sz="2000" dirty="0"/>
              <a:t>example </a:t>
            </a:r>
            <a:r>
              <a:rPr lang="en-US" sz="2000" dirty="0" smtClean="0"/>
              <a:t>- </a:t>
            </a:r>
            <a:r>
              <a:rPr lang="en-US" sz="2000" dirty="0"/>
              <a:t>a teacher ignores several students calling </a:t>
            </a:r>
            <a:r>
              <a:rPr lang="en-US" sz="2000" dirty="0" smtClean="0"/>
              <a:t>out. A </a:t>
            </a:r>
            <a:r>
              <a:rPr lang="en-US" sz="2000" dirty="0"/>
              <a:t>general rule reminder is given to the whole class: </a:t>
            </a:r>
            <a:endParaRPr lang="en-US" sz="2000" dirty="0" smtClean="0"/>
          </a:p>
          <a:p>
            <a:endParaRPr lang="en-US" sz="2000" dirty="0"/>
          </a:p>
          <a:p>
            <a:r>
              <a:rPr lang="en-US" sz="2000" dirty="0" smtClean="0"/>
              <a:t>'</a:t>
            </a:r>
            <a:r>
              <a:rPr lang="en-US" sz="2000" dirty="0"/>
              <a:t>Remember our rule for hands up, everyone.' </a:t>
            </a:r>
          </a:p>
          <a:p>
            <a:endParaRPr lang="en-US" sz="2000" dirty="0"/>
          </a:p>
          <a:p>
            <a:endParaRPr lang="en-US" dirty="0"/>
          </a:p>
        </p:txBody>
      </p:sp>
      <p:sp>
        <p:nvSpPr>
          <p:cNvPr id="5" name="TextBox 4"/>
          <p:cNvSpPr txBox="1"/>
          <p:nvPr/>
        </p:nvSpPr>
        <p:spPr>
          <a:xfrm>
            <a:off x="467544" y="1628800"/>
            <a:ext cx="5904656" cy="1323439"/>
          </a:xfrm>
          <a:prstGeom prst="rect">
            <a:avLst/>
          </a:prstGeom>
          <a:noFill/>
        </p:spPr>
        <p:txBody>
          <a:bodyPr wrap="square" rtlCol="0">
            <a:spAutoFit/>
          </a:bodyPr>
          <a:lstStyle/>
          <a:p>
            <a:r>
              <a:rPr lang="en-US" sz="2000" dirty="0"/>
              <a:t>Tactical ignoring is a conscious decision to ignore certain behaviour and keep the focus on the flow of the lesson, or on acknowledging and reinforcing positive behaviour. </a:t>
            </a:r>
          </a:p>
        </p:txBody>
      </p:sp>
      <p:sp>
        <p:nvSpPr>
          <p:cNvPr id="6" name="Rectangle 5"/>
          <p:cNvSpPr/>
          <p:nvPr/>
        </p:nvSpPr>
        <p:spPr>
          <a:xfrm>
            <a:off x="827584" y="6309320"/>
            <a:ext cx="7200800" cy="307777"/>
          </a:xfrm>
          <a:prstGeom prst="rect">
            <a:avLst/>
          </a:prstGeom>
        </p:spPr>
        <p:txBody>
          <a:bodyPr wrap="square">
            <a:spAutoFit/>
          </a:bodyPr>
          <a:lstStyle/>
          <a:p>
            <a:pPr lvl="0"/>
            <a:r>
              <a:rPr lang="en-US" sz="1400" dirty="0">
                <a:solidFill>
                  <a:srgbClr val="000000"/>
                </a:solidFill>
              </a:rPr>
              <a:t>Rogers, B. (2007) Behaviour Management: A Whole-School Approach. UK: Sage (p139)</a:t>
            </a:r>
          </a:p>
        </p:txBody>
      </p:sp>
    </p:spTree>
    <p:extLst>
      <p:ext uri="{BB962C8B-B14F-4D97-AF65-F5344CB8AC3E}">
        <p14:creationId xmlns:p14="http://schemas.microsoft.com/office/powerpoint/2010/main" val="363526957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ctical_ignor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216" y="188640"/>
            <a:ext cx="2421508" cy="2127794"/>
          </a:xfrm>
          <a:prstGeom prst="rect">
            <a:avLst/>
          </a:prstGeom>
        </p:spPr>
      </p:pic>
      <p:sp>
        <p:nvSpPr>
          <p:cNvPr id="3" name="TextBox 2"/>
          <p:cNvSpPr txBox="1"/>
          <p:nvPr/>
        </p:nvSpPr>
        <p:spPr>
          <a:xfrm>
            <a:off x="2339752" y="476672"/>
            <a:ext cx="3960440" cy="707886"/>
          </a:xfrm>
          <a:prstGeom prst="rect">
            <a:avLst/>
          </a:prstGeom>
          <a:noFill/>
        </p:spPr>
        <p:txBody>
          <a:bodyPr wrap="square" rtlCol="0">
            <a:spAutoFit/>
          </a:bodyPr>
          <a:lstStyle/>
          <a:p>
            <a:r>
              <a:rPr lang="en-US" sz="4000" dirty="0" smtClean="0">
                <a:effectLst>
                  <a:outerShdw blurRad="50800" dist="38100" dir="18900000" algn="bl" rotWithShape="0">
                    <a:prstClr val="black">
                      <a:alpha val="40000"/>
                    </a:prstClr>
                  </a:outerShdw>
                </a:effectLst>
              </a:rPr>
              <a:t>Tactical ignoring</a:t>
            </a:r>
            <a:endParaRPr lang="en-US" sz="4000" dirty="0">
              <a:effectLst>
                <a:outerShdw blurRad="50800" dist="38100" dir="18900000" algn="bl" rotWithShape="0">
                  <a:prstClr val="black">
                    <a:alpha val="40000"/>
                  </a:prstClr>
                </a:outerShdw>
              </a:effectLst>
            </a:endParaRPr>
          </a:p>
        </p:txBody>
      </p:sp>
      <p:pic>
        <p:nvPicPr>
          <p:cNvPr id="6" name="SHH_Gumnut_wid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9672" y="2420888"/>
            <a:ext cx="6017811" cy="3744416"/>
          </a:xfrm>
          <a:prstGeom prst="rect">
            <a:avLst/>
          </a:prstGeom>
        </p:spPr>
      </p:pic>
      <p:pic>
        <p:nvPicPr>
          <p:cNvPr id="4" name="Picture 3" descr="Gumnet_cottag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2344" y="2348880"/>
            <a:ext cx="6096000" cy="4064000"/>
          </a:xfrm>
          <a:prstGeom prst="rect">
            <a:avLst/>
          </a:prstGeom>
        </p:spPr>
      </p:pic>
    </p:spTree>
    <p:extLst>
      <p:ext uri="{BB962C8B-B14F-4D97-AF65-F5344CB8AC3E}">
        <p14:creationId xmlns:p14="http://schemas.microsoft.com/office/powerpoint/2010/main" val="1082873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 presetClass="mediacall" presetSubtype="0" fill="hold" nodeType="withEffect">
                                  <p:stCondLst>
                                    <p:cond delay="1000"/>
                                  </p:stCondLst>
                                  <p:childTnLst>
                                    <p:cmd type="call" cmd="playFrom(0.0)">
                                      <p:cBhvr>
                                        <p:cTn id="12" dur="1558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p:cMediaNode vol="80000">
                <p:cTn id="18"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4"/>
          <p:cNvSpPr txBox="1">
            <a:spLocks noChangeArrowheads="1"/>
          </p:cNvSpPr>
          <p:nvPr/>
        </p:nvSpPr>
        <p:spPr bwMode="auto">
          <a:xfrm>
            <a:off x="152400" y="5867400"/>
            <a:ext cx="2438400" cy="842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sz="900">
                <a:solidFill>
                  <a:srgbClr val="EEECE1"/>
                </a:solidFill>
              </a:rPr>
              <a:t>The </a:t>
            </a:r>
            <a:r>
              <a:rPr lang="ja-JP" altLang="en-AU" sz="900">
                <a:solidFill>
                  <a:srgbClr val="EEECE1"/>
                </a:solidFill>
              </a:rPr>
              <a:t>‘</a:t>
            </a:r>
            <a:r>
              <a:rPr lang="en-AU" altLang="ja-JP" sz="900">
                <a:solidFill>
                  <a:srgbClr val="EEECE1"/>
                </a:solidFill>
              </a:rPr>
              <a:t> FOR DUMMIES</a:t>
            </a:r>
            <a:r>
              <a:rPr lang="ja-JP" altLang="en-AU" sz="900">
                <a:solidFill>
                  <a:srgbClr val="EEECE1"/>
                </a:solidFill>
              </a:rPr>
              <a:t>’</a:t>
            </a:r>
            <a:r>
              <a:rPr lang="en-AU" altLang="ja-JP" sz="900">
                <a:solidFill>
                  <a:srgbClr val="EEECE1"/>
                </a:solidFill>
              </a:rPr>
              <a:t> series of publications and website resources is the property of  Wiley Publishing, Inc. All rights reserved. </a:t>
            </a:r>
          </a:p>
          <a:p>
            <a:pPr defTabSz="457200" eaLnBrk="1" hangingPunct="1">
              <a:spcBef>
                <a:spcPct val="50000"/>
              </a:spcBef>
            </a:pPr>
            <a:r>
              <a:rPr lang="en-AU" sz="900">
                <a:solidFill>
                  <a:srgbClr val="EEECE1"/>
                </a:solidFill>
              </a:rPr>
              <a:t>Find out more: http://au.dummies.com/Section/index</a:t>
            </a:r>
            <a:r>
              <a:rPr lang="en-AU" sz="800">
                <a:solidFill>
                  <a:srgbClr val="EEECE1"/>
                </a:solidFill>
              </a:rPr>
              <a:t>.html </a:t>
            </a:r>
            <a:endParaRPr lang="en-AU">
              <a:solidFill>
                <a:srgbClr val="EEECE1"/>
              </a:solidFill>
            </a:endParaRPr>
          </a:p>
        </p:txBody>
      </p:sp>
      <p:pic>
        <p:nvPicPr>
          <p:cNvPr id="3" name="Picture 2" descr="ray's teaching tips_20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309" y="155224"/>
            <a:ext cx="4152477" cy="6477000"/>
          </a:xfrm>
          <a:prstGeom prst="rect">
            <a:avLst/>
          </a:prstGeom>
        </p:spPr>
      </p:pic>
      <p:sp>
        <p:nvSpPr>
          <p:cNvPr id="2" name="TextBox 1"/>
          <p:cNvSpPr txBox="1"/>
          <p:nvPr/>
        </p:nvSpPr>
        <p:spPr>
          <a:xfrm rot="21237741">
            <a:off x="2897109" y="313170"/>
            <a:ext cx="742013" cy="400110"/>
          </a:xfrm>
          <a:prstGeom prst="rect">
            <a:avLst/>
          </a:prstGeom>
          <a:solidFill>
            <a:srgbClr val="FFFF00">
              <a:alpha val="88000"/>
            </a:srgbClr>
          </a:solidFill>
        </p:spPr>
        <p:txBody>
          <a:bodyPr wrap="square" rtlCol="0">
            <a:spAutoFit/>
          </a:bodyPr>
          <a:lstStyle/>
          <a:p>
            <a:r>
              <a:rPr lang="en-US" sz="2000" i="1" dirty="0" smtClean="0"/>
              <a:t>2013</a:t>
            </a:r>
            <a:endParaRPr lang="en-US" sz="2000" i="1" dirty="0"/>
          </a:p>
        </p:txBody>
      </p:sp>
    </p:spTree>
    <p:extLst>
      <p:ext uri="{BB962C8B-B14F-4D97-AF65-F5344CB8AC3E}">
        <p14:creationId xmlns:p14="http://schemas.microsoft.com/office/powerpoint/2010/main" val="214390979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p:cNvSpPr>
          <p:nvPr/>
        </p:nvSpPr>
        <p:spPr bwMode="auto">
          <a:xfrm>
            <a:off x="2819400" y="69850"/>
            <a:ext cx="4343400" cy="6788150"/>
          </a:xfrm>
          <a:prstGeom prst="rect">
            <a:avLst/>
          </a:prstGeom>
          <a:solidFill>
            <a:schemeClr val="bg1"/>
          </a:solidFill>
          <a:ln w="12700">
            <a:solidFill>
              <a:schemeClr val="tx1"/>
            </a:solidFill>
            <a:miter lim="800000"/>
            <a:headEnd/>
            <a:tailEnd/>
          </a:ln>
        </p:spPr>
        <p:txBody>
          <a:bodyPr wrap="none" anchor="ctr"/>
          <a:lstStyle/>
          <a:p>
            <a:pPr algn="ctr" defTabSz="457200" eaLnBrk="1" hangingPunct="1"/>
            <a:r>
              <a:rPr lang="en-AU" sz="1800">
                <a:solidFill>
                  <a:prstClr val="black"/>
                </a:solidFill>
                <a:latin typeface="Calibri" charset="0"/>
              </a:rPr>
              <a:t> </a:t>
            </a:r>
          </a:p>
        </p:txBody>
      </p:sp>
      <p:sp>
        <p:nvSpPr>
          <p:cNvPr id="4099" name="Text Box 3"/>
          <p:cNvSpPr txBox="1">
            <a:spLocks noChangeArrowheads="1"/>
          </p:cNvSpPr>
          <p:nvPr/>
        </p:nvSpPr>
        <p:spPr bwMode="auto">
          <a:xfrm>
            <a:off x="3048000" y="457200"/>
            <a:ext cx="22098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457200" eaLnBrk="1" hangingPunct="1">
              <a:spcBef>
                <a:spcPct val="50000"/>
              </a:spcBef>
              <a:defRPr/>
            </a:pPr>
            <a:r>
              <a:rPr lang="en-AU" sz="2800">
                <a:solidFill>
                  <a:prstClr val="black"/>
                </a:solidFill>
                <a:latin typeface="Calibri" charset="0"/>
              </a:rPr>
              <a:t>Contents</a:t>
            </a:r>
            <a:endParaRPr lang="en-AU" sz="1800">
              <a:solidFill>
                <a:prstClr val="black"/>
              </a:solidFill>
              <a:latin typeface="Calibri" charset="0"/>
            </a:endParaRPr>
          </a:p>
        </p:txBody>
      </p:sp>
      <p:sp>
        <p:nvSpPr>
          <p:cNvPr id="21507" name="Text Box 4"/>
          <p:cNvSpPr txBox="1">
            <a:spLocks noChangeArrowheads="1"/>
          </p:cNvSpPr>
          <p:nvPr/>
        </p:nvSpPr>
        <p:spPr bwMode="auto">
          <a:xfrm>
            <a:off x="3048000" y="1295400"/>
            <a:ext cx="4114800" cy="85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sz="2000">
                <a:solidFill>
                  <a:prstClr val="black"/>
                </a:solidFill>
              </a:rPr>
              <a:t>Introduction</a:t>
            </a:r>
          </a:p>
          <a:p>
            <a:pPr defTabSz="457200" eaLnBrk="1" hangingPunct="1">
              <a:spcBef>
                <a:spcPct val="50000"/>
              </a:spcBef>
            </a:pPr>
            <a:r>
              <a:rPr lang="en-AU" sz="2000">
                <a:solidFill>
                  <a:prstClr val="black"/>
                </a:solidFill>
              </a:rPr>
              <a:t>9 tips for survival in the classroom</a:t>
            </a:r>
            <a:endParaRPr lang="en-AU">
              <a:solidFill>
                <a:prstClr val="black"/>
              </a:solidFill>
            </a:endParaRPr>
          </a:p>
        </p:txBody>
      </p:sp>
      <p:sp>
        <p:nvSpPr>
          <p:cNvPr id="4103" name="Text Box 7"/>
          <p:cNvSpPr txBox="1">
            <a:spLocks noChangeArrowheads="1"/>
          </p:cNvSpPr>
          <p:nvPr/>
        </p:nvSpPr>
        <p:spPr bwMode="auto">
          <a:xfrm>
            <a:off x="3276600" y="2286000"/>
            <a:ext cx="3124200" cy="327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buFont typeface="Arial" charset="0"/>
              <a:buAutoNum type="arabicPeriod"/>
            </a:pPr>
            <a:r>
              <a:rPr lang="en-AU" sz="1600" dirty="0">
                <a:solidFill>
                  <a:prstClr val="black"/>
                </a:solidFill>
              </a:rPr>
              <a:t>Realistic expectations</a:t>
            </a:r>
          </a:p>
          <a:p>
            <a:pPr defTabSz="457200" eaLnBrk="1" hangingPunct="1">
              <a:spcBef>
                <a:spcPct val="50000"/>
              </a:spcBef>
              <a:buFont typeface="Arial" charset="0"/>
              <a:buAutoNum type="arabicPeriod"/>
            </a:pPr>
            <a:r>
              <a:rPr lang="en-AU" sz="1600" dirty="0">
                <a:solidFill>
                  <a:prstClr val="black"/>
                </a:solidFill>
              </a:rPr>
              <a:t>A thick skin</a:t>
            </a:r>
          </a:p>
          <a:p>
            <a:pPr defTabSz="457200" eaLnBrk="1" hangingPunct="1">
              <a:spcBef>
                <a:spcPct val="50000"/>
              </a:spcBef>
              <a:buFont typeface="Arial" charset="0"/>
              <a:buAutoNum type="arabicPeriod"/>
            </a:pPr>
            <a:r>
              <a:rPr lang="en-AU" sz="1600" dirty="0">
                <a:solidFill>
                  <a:prstClr val="black"/>
                </a:solidFill>
              </a:rPr>
              <a:t>The moving target</a:t>
            </a:r>
          </a:p>
          <a:p>
            <a:pPr defTabSz="457200" eaLnBrk="1" hangingPunct="1">
              <a:spcBef>
                <a:spcPct val="50000"/>
              </a:spcBef>
              <a:buFont typeface="Arial" charset="0"/>
              <a:buAutoNum type="arabicPeriod"/>
            </a:pPr>
            <a:r>
              <a:rPr lang="en-AU" sz="1600" dirty="0">
                <a:solidFill>
                  <a:prstClr val="black"/>
                </a:solidFill>
              </a:rPr>
              <a:t>More than intentions</a:t>
            </a:r>
          </a:p>
          <a:p>
            <a:pPr defTabSz="457200" eaLnBrk="1" hangingPunct="1">
              <a:spcBef>
                <a:spcPct val="50000"/>
              </a:spcBef>
              <a:buFont typeface="Arial" charset="0"/>
              <a:buAutoNum type="arabicPeriod"/>
            </a:pPr>
            <a:r>
              <a:rPr lang="en-AU" sz="1600" dirty="0">
                <a:solidFill>
                  <a:prstClr val="black"/>
                </a:solidFill>
              </a:rPr>
              <a:t>Button pushing</a:t>
            </a:r>
          </a:p>
          <a:p>
            <a:pPr defTabSz="457200" eaLnBrk="1" hangingPunct="1">
              <a:spcBef>
                <a:spcPct val="50000"/>
              </a:spcBef>
              <a:buFont typeface="Arial" charset="0"/>
              <a:buAutoNum type="arabicPeriod"/>
            </a:pPr>
            <a:r>
              <a:rPr lang="en-AU" sz="1600" dirty="0">
                <a:solidFill>
                  <a:prstClr val="black"/>
                </a:solidFill>
              </a:rPr>
              <a:t>More poker than pedagogy</a:t>
            </a:r>
          </a:p>
          <a:p>
            <a:pPr defTabSz="457200" eaLnBrk="1" hangingPunct="1">
              <a:spcBef>
                <a:spcPct val="50000"/>
              </a:spcBef>
              <a:buFont typeface="Arial" charset="0"/>
              <a:buAutoNum type="arabicPeriod"/>
            </a:pPr>
            <a:r>
              <a:rPr lang="en-AU" sz="1600" dirty="0">
                <a:solidFill>
                  <a:prstClr val="black"/>
                </a:solidFill>
              </a:rPr>
              <a:t>Use your instincts</a:t>
            </a:r>
          </a:p>
          <a:p>
            <a:pPr defTabSz="457200" eaLnBrk="1" hangingPunct="1">
              <a:spcBef>
                <a:spcPct val="50000"/>
              </a:spcBef>
              <a:buFont typeface="Arial" charset="0"/>
              <a:buAutoNum type="arabicPeriod"/>
            </a:pPr>
            <a:r>
              <a:rPr lang="en-AU" sz="1600" dirty="0">
                <a:solidFill>
                  <a:prstClr val="black"/>
                </a:solidFill>
              </a:rPr>
              <a:t>Keep cool</a:t>
            </a:r>
          </a:p>
          <a:p>
            <a:pPr defTabSz="457200" eaLnBrk="1" hangingPunct="1">
              <a:spcBef>
                <a:spcPct val="50000"/>
              </a:spcBef>
              <a:buFont typeface="Arial" charset="0"/>
              <a:buAutoNum type="arabicPeriod"/>
            </a:pPr>
            <a:r>
              <a:rPr lang="en-AU" sz="1600" dirty="0">
                <a:solidFill>
                  <a:prstClr val="black"/>
                </a:solidFill>
              </a:rPr>
              <a:t>Chunk/funk/dunk</a:t>
            </a:r>
            <a:endParaRPr lang="en-AU" dirty="0">
              <a:solidFill>
                <a:prstClr val="black"/>
              </a:solidFill>
            </a:endParaRPr>
          </a:p>
        </p:txBody>
      </p:sp>
      <p:sp>
        <p:nvSpPr>
          <p:cNvPr id="21509" name="Text Box 8"/>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pic>
        <p:nvPicPr>
          <p:cNvPr id="21510" name="Picture 11" descr="littleG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5105400"/>
            <a:ext cx="1173163"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961818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fade">
                                      <p:cBhvr>
                                        <p:cTn id="7" dur="10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2819400" y="0"/>
            <a:ext cx="4343400" cy="6788150"/>
          </a:xfrm>
          <a:prstGeom prst="rect">
            <a:avLst/>
          </a:prstGeom>
          <a:solidFill>
            <a:schemeClr val="bg1"/>
          </a:solidFill>
          <a:ln w="12700">
            <a:solidFill>
              <a:schemeClr val="tx1"/>
            </a:solidFill>
            <a:miter lim="800000"/>
            <a:headEnd/>
            <a:tailEnd/>
          </a:ln>
        </p:spPr>
        <p:txBody>
          <a:bodyPr wrap="none" anchor="ctr"/>
          <a:lstStyle/>
          <a:p>
            <a:pPr defTabSz="457200" eaLnBrk="1" hangingPunct="1"/>
            <a:endParaRPr lang="en-US" sz="1800">
              <a:solidFill>
                <a:prstClr val="black"/>
              </a:solidFill>
              <a:latin typeface="Calibri" charset="0"/>
            </a:endParaRPr>
          </a:p>
        </p:txBody>
      </p:sp>
      <p:sp>
        <p:nvSpPr>
          <p:cNvPr id="23554" name="Text Box 3"/>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sp>
        <p:nvSpPr>
          <p:cNvPr id="6148" name="Text Box 4"/>
          <p:cNvSpPr txBox="1">
            <a:spLocks noChangeArrowheads="1"/>
          </p:cNvSpPr>
          <p:nvPr/>
        </p:nvSpPr>
        <p:spPr bwMode="auto">
          <a:xfrm>
            <a:off x="3048000" y="457200"/>
            <a:ext cx="22098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457200" eaLnBrk="1" hangingPunct="1">
              <a:spcBef>
                <a:spcPct val="50000"/>
              </a:spcBef>
              <a:defRPr/>
            </a:pPr>
            <a:r>
              <a:rPr lang="en-AU" sz="2800">
                <a:solidFill>
                  <a:prstClr val="black"/>
                </a:solidFill>
                <a:latin typeface="Calibri" charset="0"/>
              </a:rPr>
              <a:t>Introduction</a:t>
            </a:r>
            <a:endParaRPr lang="en-AU" sz="1800">
              <a:solidFill>
                <a:prstClr val="black"/>
              </a:solidFill>
              <a:latin typeface="Calibri" charset="0"/>
            </a:endParaRPr>
          </a:p>
        </p:txBody>
      </p:sp>
      <p:sp>
        <p:nvSpPr>
          <p:cNvPr id="6149" name="Text Box 5"/>
          <p:cNvSpPr txBox="1">
            <a:spLocks noChangeArrowheads="1"/>
          </p:cNvSpPr>
          <p:nvPr/>
        </p:nvSpPr>
        <p:spPr bwMode="auto">
          <a:xfrm>
            <a:off x="3200400" y="1798638"/>
            <a:ext cx="3657600" cy="449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sz="2000" dirty="0" smtClean="0">
                <a:solidFill>
                  <a:prstClr val="black"/>
                </a:solidFill>
              </a:rPr>
              <a:t>You’</a:t>
            </a:r>
            <a:r>
              <a:rPr lang="en-AU" altLang="ja-JP" sz="2000" dirty="0" smtClean="0">
                <a:solidFill>
                  <a:prstClr val="black"/>
                </a:solidFill>
              </a:rPr>
              <a:t>ve </a:t>
            </a:r>
            <a:r>
              <a:rPr lang="en-AU" altLang="ja-JP" sz="2000" dirty="0">
                <a:solidFill>
                  <a:prstClr val="black"/>
                </a:solidFill>
              </a:rPr>
              <a:t>done the </a:t>
            </a:r>
            <a:r>
              <a:rPr lang="en-AU" altLang="ja-JP" sz="2000" dirty="0" err="1">
                <a:solidFill>
                  <a:prstClr val="black"/>
                </a:solidFill>
              </a:rPr>
              <a:t>MindMap</a:t>
            </a:r>
            <a:r>
              <a:rPr lang="en-AU" altLang="ja-JP" sz="2000" dirty="0">
                <a:solidFill>
                  <a:prstClr val="black"/>
                </a:solidFill>
              </a:rPr>
              <a:t>, looked at many of the theories and seen some of the approaches recommended.</a:t>
            </a:r>
          </a:p>
          <a:p>
            <a:pPr defTabSz="457200" eaLnBrk="1" hangingPunct="1">
              <a:spcBef>
                <a:spcPct val="50000"/>
              </a:spcBef>
            </a:pPr>
            <a:r>
              <a:rPr lang="en-AU" sz="2000" dirty="0">
                <a:solidFill>
                  <a:prstClr val="black"/>
                </a:solidFill>
              </a:rPr>
              <a:t>So what happens now. . . </a:t>
            </a:r>
          </a:p>
          <a:p>
            <a:pPr defTabSz="457200" eaLnBrk="1" hangingPunct="1">
              <a:spcBef>
                <a:spcPct val="50000"/>
              </a:spcBef>
            </a:pPr>
            <a:r>
              <a:rPr lang="en-AU" sz="2000" dirty="0">
                <a:solidFill>
                  <a:prstClr val="black"/>
                </a:solidFill>
              </a:rPr>
              <a:t>Here</a:t>
            </a:r>
            <a:r>
              <a:rPr lang="ja-JP" altLang="en-AU" sz="2000" dirty="0">
                <a:solidFill>
                  <a:prstClr val="black"/>
                </a:solidFill>
              </a:rPr>
              <a:t>’</a:t>
            </a:r>
            <a:r>
              <a:rPr lang="en-AU" altLang="ja-JP" sz="2000" dirty="0">
                <a:solidFill>
                  <a:prstClr val="black"/>
                </a:solidFill>
              </a:rPr>
              <a:t>s a common sense guide to applying this knowledge for success with teaching kids in </a:t>
            </a:r>
            <a:r>
              <a:rPr lang="en-AU" altLang="ja-JP" sz="2000" i="1" dirty="0">
                <a:solidFill>
                  <a:prstClr val="black"/>
                </a:solidFill>
              </a:rPr>
              <a:t>your </a:t>
            </a:r>
            <a:r>
              <a:rPr lang="en-AU" altLang="ja-JP" sz="2000" dirty="0">
                <a:solidFill>
                  <a:prstClr val="black"/>
                </a:solidFill>
              </a:rPr>
              <a:t>classroom.</a:t>
            </a:r>
          </a:p>
          <a:p>
            <a:pPr defTabSz="457200" eaLnBrk="1" hangingPunct="1">
              <a:spcBef>
                <a:spcPct val="50000"/>
              </a:spcBef>
            </a:pPr>
            <a:endParaRPr lang="en-AU" sz="2000" dirty="0">
              <a:solidFill>
                <a:prstClr val="black"/>
              </a:solidFill>
            </a:endParaRPr>
          </a:p>
          <a:p>
            <a:pPr defTabSz="457200" eaLnBrk="1" hangingPunct="1">
              <a:spcBef>
                <a:spcPct val="50000"/>
              </a:spcBef>
            </a:pPr>
            <a:endParaRPr lang="en-AU" dirty="0">
              <a:solidFill>
                <a:prstClr val="black"/>
              </a:solidFill>
            </a:endParaRPr>
          </a:p>
        </p:txBody>
      </p:sp>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74837">
            <a:off x="5638800" y="304800"/>
            <a:ext cx="1155700" cy="11287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595871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fade">
                                      <p:cBhvr>
                                        <p:cTn id="7" dur="1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819400" y="69850"/>
            <a:ext cx="4343400" cy="6788150"/>
          </a:xfrm>
          <a:prstGeom prst="rect">
            <a:avLst/>
          </a:prstGeom>
          <a:solidFill>
            <a:schemeClr val="bg1"/>
          </a:solidFill>
          <a:ln w="12700">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defTabSz="457200" eaLnBrk="1" hangingPunct="1">
              <a:defRPr/>
            </a:pPr>
            <a:endParaRPr lang="en-US" sz="1800">
              <a:solidFill>
                <a:prstClr val="black"/>
              </a:solidFill>
              <a:latin typeface="Calibri" charset="0"/>
            </a:endParaRPr>
          </a:p>
        </p:txBody>
      </p:sp>
      <p:pic>
        <p:nvPicPr>
          <p:cNvPr id="513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724400"/>
            <a:ext cx="18034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03" name="Text Box 3"/>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sp>
        <p:nvSpPr>
          <p:cNvPr id="5124" name="Text Box 4"/>
          <p:cNvSpPr txBox="1">
            <a:spLocks noChangeArrowheads="1"/>
          </p:cNvSpPr>
          <p:nvPr/>
        </p:nvSpPr>
        <p:spPr bwMode="auto">
          <a:xfrm>
            <a:off x="3048000" y="457200"/>
            <a:ext cx="3276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457200" eaLnBrk="1" hangingPunct="1">
              <a:spcBef>
                <a:spcPct val="50000"/>
              </a:spcBef>
              <a:defRPr/>
            </a:pPr>
            <a:r>
              <a:rPr lang="en-AU" sz="2800">
                <a:solidFill>
                  <a:prstClr val="black"/>
                </a:solidFill>
                <a:latin typeface="Calibri" charset="0"/>
              </a:rPr>
              <a:t>9 teaching tips</a:t>
            </a:r>
            <a:endParaRPr lang="en-AU" sz="1800">
              <a:solidFill>
                <a:prstClr val="black"/>
              </a:solidFill>
              <a:latin typeface="Calibri" charset="0"/>
            </a:endParaRPr>
          </a:p>
        </p:txBody>
      </p:sp>
      <p:sp>
        <p:nvSpPr>
          <p:cNvPr id="5125" name="Text Box 5"/>
          <p:cNvSpPr txBox="1">
            <a:spLocks noChangeArrowheads="1"/>
          </p:cNvSpPr>
          <p:nvPr/>
        </p:nvSpPr>
        <p:spPr bwMode="auto">
          <a:xfrm>
            <a:off x="4419600" y="1447800"/>
            <a:ext cx="9144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457200" eaLnBrk="1" hangingPunct="1">
              <a:spcBef>
                <a:spcPct val="50000"/>
              </a:spcBef>
              <a:defRPr/>
            </a:pPr>
            <a:r>
              <a:rPr lang="en-AU" sz="4000">
                <a:solidFill>
                  <a:prstClr val="black"/>
                </a:solidFill>
                <a:latin typeface="Arial Bold" charset="0"/>
              </a:rPr>
              <a:t># 1</a:t>
            </a:r>
            <a:endParaRPr lang="en-AU" sz="1800">
              <a:solidFill>
                <a:prstClr val="black"/>
              </a:solidFill>
              <a:latin typeface="Calibri" charset="0"/>
            </a:endParaRPr>
          </a:p>
        </p:txBody>
      </p:sp>
      <p:sp>
        <p:nvSpPr>
          <p:cNvPr id="25606" name="Text Box 6"/>
          <p:cNvSpPr txBox="1">
            <a:spLocks noChangeArrowheads="1"/>
          </p:cNvSpPr>
          <p:nvPr/>
        </p:nvSpPr>
        <p:spPr bwMode="auto">
          <a:xfrm>
            <a:off x="3429000" y="2514600"/>
            <a:ext cx="3505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b="1">
                <a:solidFill>
                  <a:prstClr val="black"/>
                </a:solidFill>
              </a:rPr>
              <a:t>Realistic expectations</a:t>
            </a:r>
            <a:endParaRPr lang="en-AU">
              <a:solidFill>
                <a:prstClr val="black"/>
              </a:solidFill>
            </a:endParaRPr>
          </a:p>
        </p:txBody>
      </p:sp>
      <p:sp>
        <p:nvSpPr>
          <p:cNvPr id="25607" name="Line 7"/>
          <p:cNvSpPr>
            <a:spLocks noChangeShapeType="1"/>
          </p:cNvSpPr>
          <p:nvPr/>
        </p:nvSpPr>
        <p:spPr bwMode="auto">
          <a:xfrm>
            <a:off x="3505200" y="2971800"/>
            <a:ext cx="32004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defTabSz="457200" eaLnBrk="1" hangingPunct="1"/>
            <a:endParaRPr lang="en-US" sz="1800">
              <a:solidFill>
                <a:prstClr val="black"/>
              </a:solidFill>
              <a:latin typeface="Calibri" charset="0"/>
            </a:endParaRPr>
          </a:p>
        </p:txBody>
      </p:sp>
      <p:sp>
        <p:nvSpPr>
          <p:cNvPr id="5130" name="Text Box 10"/>
          <p:cNvSpPr txBox="1">
            <a:spLocks noChangeArrowheads="1"/>
          </p:cNvSpPr>
          <p:nvPr/>
        </p:nvSpPr>
        <p:spPr bwMode="auto">
          <a:xfrm>
            <a:off x="3505200" y="3200400"/>
            <a:ext cx="3429000" cy="176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sz="2000">
                <a:solidFill>
                  <a:prstClr val="black"/>
                </a:solidFill>
                <a:latin typeface="Helvetica" charset="0"/>
              </a:rPr>
              <a:t>Don't go in with the expectation that teaching kids will make you feel good.</a:t>
            </a:r>
          </a:p>
          <a:p>
            <a:pPr defTabSz="457200" eaLnBrk="1" hangingPunct="1">
              <a:spcBef>
                <a:spcPct val="50000"/>
              </a:spcBef>
            </a:pPr>
            <a:r>
              <a:rPr lang="en-AU" sz="2000">
                <a:solidFill>
                  <a:prstClr val="black"/>
                </a:solidFill>
                <a:latin typeface="Helvetica" charset="0"/>
              </a:rPr>
              <a:t>Just feel good to be working with kids.</a:t>
            </a:r>
            <a:endParaRPr lang="en-AU">
              <a:solidFill>
                <a:prstClr val="black"/>
              </a:solidFill>
              <a:latin typeface="Helvetica" charset="0"/>
            </a:endParaRPr>
          </a:p>
        </p:txBody>
      </p:sp>
    </p:spTree>
    <p:extLst>
      <p:ext uri="{BB962C8B-B14F-4D97-AF65-F5344CB8AC3E}">
        <p14:creationId xmlns:p14="http://schemas.microsoft.com/office/powerpoint/2010/main" val="85232582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30"/>
                                        </p:tgtEl>
                                        <p:attrNameLst>
                                          <p:attrName>style.visibility</p:attrName>
                                        </p:attrNameLst>
                                      </p:cBhvr>
                                      <p:to>
                                        <p:strVal val="visible"/>
                                      </p:to>
                                    </p:set>
                                    <p:animEffect transition="in" filter="fade">
                                      <p:cBhvr>
                                        <p:cTn id="7" dur="10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p:cNvSpPr>
          <p:nvPr/>
        </p:nvSpPr>
        <p:spPr bwMode="auto">
          <a:xfrm>
            <a:off x="2843213" y="0"/>
            <a:ext cx="4343400" cy="6788150"/>
          </a:xfrm>
          <a:prstGeom prst="rect">
            <a:avLst/>
          </a:prstGeom>
          <a:solidFill>
            <a:schemeClr val="bg1"/>
          </a:solidFill>
          <a:ln w="12700">
            <a:solidFill>
              <a:schemeClr val="tx1"/>
            </a:solidFill>
            <a:miter lim="800000"/>
            <a:headEnd/>
            <a:tailEnd/>
          </a:ln>
        </p:spPr>
        <p:txBody>
          <a:bodyPr wrap="none" anchor="ctr"/>
          <a:lstStyle/>
          <a:p>
            <a:pPr defTabSz="457200" eaLnBrk="1" hangingPunct="1"/>
            <a:endParaRPr lang="en-US" sz="1800">
              <a:solidFill>
                <a:prstClr val="black"/>
              </a:solidFill>
              <a:latin typeface="Calibri" charset="0"/>
            </a:endParaRPr>
          </a:p>
        </p:txBody>
      </p:sp>
      <p:sp>
        <p:nvSpPr>
          <p:cNvPr id="27650" name="Text Box 3"/>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pic>
        <p:nvPicPr>
          <p:cNvPr id="27651" name="Picture 12" descr="robocop"/>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5181600" y="3886200"/>
            <a:ext cx="1774825" cy="2540000"/>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3048000" y="457200"/>
            <a:ext cx="3276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457200" eaLnBrk="1" hangingPunct="1">
              <a:spcBef>
                <a:spcPct val="50000"/>
              </a:spcBef>
              <a:defRPr/>
            </a:pPr>
            <a:r>
              <a:rPr lang="en-AU" sz="2800">
                <a:solidFill>
                  <a:prstClr val="black"/>
                </a:solidFill>
                <a:latin typeface="Calibri" charset="0"/>
              </a:rPr>
              <a:t>9 teaching tips</a:t>
            </a:r>
            <a:endParaRPr lang="en-AU" sz="1800">
              <a:solidFill>
                <a:prstClr val="black"/>
              </a:solidFill>
              <a:latin typeface="Calibri" charset="0"/>
            </a:endParaRPr>
          </a:p>
        </p:txBody>
      </p:sp>
      <p:sp>
        <p:nvSpPr>
          <p:cNvPr id="15365" name="Text Box 5"/>
          <p:cNvSpPr txBox="1">
            <a:spLocks noChangeArrowheads="1"/>
          </p:cNvSpPr>
          <p:nvPr/>
        </p:nvSpPr>
        <p:spPr bwMode="auto">
          <a:xfrm>
            <a:off x="4419600" y="1447800"/>
            <a:ext cx="9144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457200" eaLnBrk="1" hangingPunct="1">
              <a:spcBef>
                <a:spcPct val="50000"/>
              </a:spcBef>
              <a:defRPr/>
            </a:pPr>
            <a:r>
              <a:rPr lang="en-AU" sz="4000">
                <a:solidFill>
                  <a:prstClr val="black"/>
                </a:solidFill>
                <a:latin typeface="Arial Bold" charset="0"/>
              </a:rPr>
              <a:t># 2</a:t>
            </a:r>
            <a:endParaRPr lang="en-AU" sz="1800">
              <a:solidFill>
                <a:prstClr val="black"/>
              </a:solidFill>
              <a:latin typeface="Calibri" charset="0"/>
            </a:endParaRPr>
          </a:p>
        </p:txBody>
      </p:sp>
      <p:sp>
        <p:nvSpPr>
          <p:cNvPr id="27654" name="Text Box 6"/>
          <p:cNvSpPr txBox="1">
            <a:spLocks noChangeArrowheads="1"/>
          </p:cNvSpPr>
          <p:nvPr/>
        </p:nvSpPr>
        <p:spPr bwMode="auto">
          <a:xfrm>
            <a:off x="4114800" y="2514600"/>
            <a:ext cx="3200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b="1">
                <a:solidFill>
                  <a:prstClr val="black"/>
                </a:solidFill>
              </a:rPr>
              <a:t>A thick skin</a:t>
            </a:r>
          </a:p>
        </p:txBody>
      </p:sp>
      <p:sp>
        <p:nvSpPr>
          <p:cNvPr id="27655" name="Line 7"/>
          <p:cNvSpPr>
            <a:spLocks noChangeShapeType="1"/>
          </p:cNvSpPr>
          <p:nvPr/>
        </p:nvSpPr>
        <p:spPr bwMode="auto">
          <a:xfrm>
            <a:off x="4114800" y="2971800"/>
            <a:ext cx="18288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defTabSz="457200" eaLnBrk="1" hangingPunct="1"/>
            <a:endParaRPr lang="en-US" sz="1800">
              <a:solidFill>
                <a:prstClr val="black"/>
              </a:solidFill>
              <a:latin typeface="Calibri" charset="0"/>
            </a:endParaRPr>
          </a:p>
        </p:txBody>
      </p:sp>
      <p:sp>
        <p:nvSpPr>
          <p:cNvPr id="15368" name="Text Box 8"/>
          <p:cNvSpPr txBox="1">
            <a:spLocks noChangeArrowheads="1"/>
          </p:cNvSpPr>
          <p:nvPr/>
        </p:nvSpPr>
        <p:spPr bwMode="auto">
          <a:xfrm>
            <a:off x="3505200" y="3200400"/>
            <a:ext cx="3429000" cy="173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a:solidFill>
                  <a:prstClr val="black"/>
                </a:solidFill>
                <a:latin typeface="Helvetica" charset="0"/>
              </a:rPr>
              <a:t>You need a thick skin </a:t>
            </a:r>
          </a:p>
          <a:p>
            <a:pPr defTabSz="457200" eaLnBrk="1" hangingPunct="1">
              <a:spcBef>
                <a:spcPct val="50000"/>
              </a:spcBef>
            </a:pPr>
            <a:r>
              <a:rPr lang="en-AU">
                <a:solidFill>
                  <a:prstClr val="black"/>
                </a:solidFill>
                <a:latin typeface="Helvetica" charset="0"/>
              </a:rPr>
              <a:t>. . . and some body armour wouldn't be a bad idea.</a:t>
            </a:r>
          </a:p>
        </p:txBody>
      </p:sp>
      <p:grpSp>
        <p:nvGrpSpPr>
          <p:cNvPr id="15371" name="Group 11"/>
          <p:cNvGrpSpPr>
            <a:grpSpLocks/>
          </p:cNvGrpSpPr>
          <p:nvPr/>
        </p:nvGrpSpPr>
        <p:grpSpPr bwMode="auto">
          <a:xfrm>
            <a:off x="4705350" y="3508375"/>
            <a:ext cx="1371600" cy="531813"/>
            <a:chOff x="2964" y="2210"/>
            <a:chExt cx="864" cy="335"/>
          </a:xfrm>
        </p:grpSpPr>
        <p:sp>
          <p:nvSpPr>
            <p:cNvPr id="27658" name="Text Box 9"/>
            <p:cNvSpPr txBox="1">
              <a:spLocks noChangeArrowheads="1"/>
            </p:cNvSpPr>
            <p:nvPr/>
          </p:nvSpPr>
          <p:spPr bwMode="auto">
            <a:xfrm rot="-448471">
              <a:off x="2964" y="2210"/>
              <a:ext cx="864"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sz="1600" i="1">
                  <a:solidFill>
                    <a:srgbClr val="FF0000"/>
                  </a:solidFill>
                  <a:latin typeface="Apple Casual" charset="0"/>
                </a:rPr>
                <a:t>metaphorical</a:t>
              </a:r>
              <a:endParaRPr lang="en-AU">
                <a:solidFill>
                  <a:prstClr val="black"/>
                </a:solidFill>
                <a:latin typeface="Apple Casual" charset="0"/>
              </a:endParaRPr>
            </a:p>
          </p:txBody>
        </p:sp>
        <p:sp>
          <p:nvSpPr>
            <p:cNvPr id="27659" name="Text Box 10"/>
            <p:cNvSpPr txBox="1">
              <a:spLocks noChangeArrowheads="1"/>
            </p:cNvSpPr>
            <p:nvPr/>
          </p:nvSpPr>
          <p:spPr bwMode="auto">
            <a:xfrm rot="11041620" flipH="1">
              <a:off x="3360" y="2257"/>
              <a:ext cx="192"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a:solidFill>
                    <a:srgbClr val="FF0000"/>
                  </a:solidFill>
                  <a:latin typeface="Arial Bold" charset="0"/>
                </a:rPr>
                <a:t>^</a:t>
              </a:r>
            </a:p>
          </p:txBody>
        </p:sp>
      </p:grpSp>
    </p:spTree>
    <p:extLst>
      <p:ext uri="{BB962C8B-B14F-4D97-AF65-F5344CB8AC3E}">
        <p14:creationId xmlns:p14="http://schemas.microsoft.com/office/powerpoint/2010/main" val="92219633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8"/>
                                        </p:tgtEl>
                                        <p:attrNameLst>
                                          <p:attrName>style.visibility</p:attrName>
                                        </p:attrNameLst>
                                      </p:cBhvr>
                                      <p:to>
                                        <p:strVal val="visible"/>
                                      </p:to>
                                    </p:set>
                                    <p:animEffect transition="in" filter="fade">
                                      <p:cBhvr>
                                        <p:cTn id="7" dur="1000"/>
                                        <p:tgtEl>
                                          <p:spTgt spid="15368"/>
                                        </p:tgtEl>
                                      </p:cBhvr>
                                    </p:animEffect>
                                  </p:childTnLst>
                                </p:cTn>
                              </p:par>
                              <p:par>
                                <p:cTn id="8" presetID="10" presetClass="entr" presetSubtype="0" fill="hold" nodeType="withEffect">
                                  <p:stCondLst>
                                    <p:cond delay="2000"/>
                                  </p:stCondLst>
                                  <p:childTnLst>
                                    <p:set>
                                      <p:cBhvr>
                                        <p:cTn id="9" dur="1" fill="hold">
                                          <p:stCondLst>
                                            <p:cond delay="0"/>
                                          </p:stCondLst>
                                        </p:cTn>
                                        <p:tgtEl>
                                          <p:spTgt spid="15371"/>
                                        </p:tgtEl>
                                        <p:attrNameLst>
                                          <p:attrName>style.visibility</p:attrName>
                                        </p:attrNameLst>
                                      </p:cBhvr>
                                      <p:to>
                                        <p:strVal val="visible"/>
                                      </p:to>
                                    </p:set>
                                    <p:animEffect transition="in" filter="fade">
                                      <p:cBhvr>
                                        <p:cTn id="10" dur="1000"/>
                                        <p:tgtEl>
                                          <p:spTgt spid="15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p:cNvSpPr>
          <p:nvPr/>
        </p:nvSpPr>
        <p:spPr bwMode="auto">
          <a:xfrm>
            <a:off x="2819400" y="69850"/>
            <a:ext cx="4343400" cy="6788150"/>
          </a:xfrm>
          <a:prstGeom prst="rect">
            <a:avLst/>
          </a:prstGeom>
          <a:solidFill>
            <a:schemeClr val="bg1"/>
          </a:solidFill>
          <a:ln w="12700">
            <a:solidFill>
              <a:schemeClr val="tx1"/>
            </a:solidFill>
            <a:miter lim="800000"/>
            <a:headEnd/>
            <a:tailEnd/>
          </a:ln>
        </p:spPr>
        <p:txBody>
          <a:bodyPr wrap="none" anchor="ctr"/>
          <a:lstStyle/>
          <a:p>
            <a:pPr defTabSz="457200" eaLnBrk="1" hangingPunct="1"/>
            <a:endParaRPr lang="en-US" sz="1800">
              <a:solidFill>
                <a:prstClr val="black"/>
              </a:solidFill>
              <a:latin typeface="Calibri" charset="0"/>
            </a:endParaRPr>
          </a:p>
        </p:txBody>
      </p:sp>
      <p:pic>
        <p:nvPicPr>
          <p:cNvPr id="29698" name="Picture 12" descr="target_bullse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911725"/>
            <a:ext cx="194627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sp>
        <p:nvSpPr>
          <p:cNvPr id="16388" name="Text Box 4"/>
          <p:cNvSpPr txBox="1">
            <a:spLocks noChangeArrowheads="1"/>
          </p:cNvSpPr>
          <p:nvPr/>
        </p:nvSpPr>
        <p:spPr bwMode="auto">
          <a:xfrm>
            <a:off x="3048000" y="457200"/>
            <a:ext cx="3276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457200" eaLnBrk="1" hangingPunct="1">
              <a:spcBef>
                <a:spcPct val="50000"/>
              </a:spcBef>
              <a:defRPr/>
            </a:pPr>
            <a:r>
              <a:rPr lang="en-AU" sz="2800">
                <a:solidFill>
                  <a:prstClr val="black"/>
                </a:solidFill>
                <a:latin typeface="Calibri" charset="0"/>
              </a:rPr>
              <a:t>9 teaching tips</a:t>
            </a:r>
            <a:endParaRPr lang="en-AU" sz="1800">
              <a:solidFill>
                <a:prstClr val="black"/>
              </a:solidFill>
              <a:latin typeface="Calibri" charset="0"/>
            </a:endParaRPr>
          </a:p>
        </p:txBody>
      </p:sp>
      <p:sp>
        <p:nvSpPr>
          <p:cNvPr id="16389" name="Text Box 5"/>
          <p:cNvSpPr txBox="1">
            <a:spLocks noChangeArrowheads="1"/>
          </p:cNvSpPr>
          <p:nvPr/>
        </p:nvSpPr>
        <p:spPr bwMode="auto">
          <a:xfrm>
            <a:off x="4419600" y="1447800"/>
            <a:ext cx="9144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457200" eaLnBrk="1" hangingPunct="1">
              <a:spcBef>
                <a:spcPct val="50000"/>
              </a:spcBef>
              <a:defRPr/>
            </a:pPr>
            <a:r>
              <a:rPr lang="en-AU" sz="4000">
                <a:solidFill>
                  <a:prstClr val="black"/>
                </a:solidFill>
                <a:latin typeface="Arial Bold" charset="0"/>
              </a:rPr>
              <a:t># 3</a:t>
            </a:r>
            <a:endParaRPr lang="en-AU" sz="1800">
              <a:solidFill>
                <a:prstClr val="black"/>
              </a:solidFill>
              <a:latin typeface="Calibri" charset="0"/>
            </a:endParaRPr>
          </a:p>
        </p:txBody>
      </p:sp>
      <p:sp>
        <p:nvSpPr>
          <p:cNvPr id="29702" name="Text Box 6"/>
          <p:cNvSpPr txBox="1">
            <a:spLocks noChangeArrowheads="1"/>
          </p:cNvSpPr>
          <p:nvPr/>
        </p:nvSpPr>
        <p:spPr bwMode="auto">
          <a:xfrm>
            <a:off x="3657600" y="2514600"/>
            <a:ext cx="3200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b="1">
                <a:solidFill>
                  <a:prstClr val="black"/>
                </a:solidFill>
              </a:rPr>
              <a:t>The moving target</a:t>
            </a:r>
          </a:p>
        </p:txBody>
      </p:sp>
      <p:sp>
        <p:nvSpPr>
          <p:cNvPr id="29703" name="Line 7"/>
          <p:cNvSpPr>
            <a:spLocks noChangeShapeType="1"/>
          </p:cNvSpPr>
          <p:nvPr/>
        </p:nvSpPr>
        <p:spPr bwMode="auto">
          <a:xfrm>
            <a:off x="3733800" y="2971800"/>
            <a:ext cx="26670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defTabSz="457200" eaLnBrk="1" hangingPunct="1"/>
            <a:endParaRPr lang="en-US" sz="1800">
              <a:solidFill>
                <a:prstClr val="black"/>
              </a:solidFill>
              <a:latin typeface="Calibri" charset="0"/>
            </a:endParaRPr>
          </a:p>
        </p:txBody>
      </p:sp>
      <p:sp>
        <p:nvSpPr>
          <p:cNvPr id="16392" name="Text Box 8"/>
          <p:cNvSpPr txBox="1">
            <a:spLocks noChangeArrowheads="1"/>
          </p:cNvSpPr>
          <p:nvPr/>
        </p:nvSpPr>
        <p:spPr bwMode="auto">
          <a:xfrm>
            <a:off x="3505200" y="3565525"/>
            <a:ext cx="34290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sz="2000">
                <a:solidFill>
                  <a:prstClr val="black"/>
                </a:solidFill>
                <a:latin typeface="Helvetica" charset="0"/>
              </a:rPr>
              <a:t>Understand you are an easy target </a:t>
            </a:r>
          </a:p>
          <a:p>
            <a:pPr defTabSz="457200" eaLnBrk="1" hangingPunct="1">
              <a:spcBef>
                <a:spcPct val="50000"/>
              </a:spcBef>
            </a:pPr>
            <a:r>
              <a:rPr lang="en-AU" sz="2000">
                <a:solidFill>
                  <a:prstClr val="black"/>
                </a:solidFill>
                <a:latin typeface="Helvetica" charset="0"/>
              </a:rPr>
              <a:t>. . . so move around.</a:t>
            </a:r>
            <a:endParaRPr lang="en-AU">
              <a:solidFill>
                <a:prstClr val="black"/>
              </a:solidFill>
              <a:latin typeface="Helvetica" charset="0"/>
            </a:endParaRPr>
          </a:p>
        </p:txBody>
      </p:sp>
    </p:spTree>
    <p:extLst>
      <p:ext uri="{BB962C8B-B14F-4D97-AF65-F5344CB8AC3E}">
        <p14:creationId xmlns:p14="http://schemas.microsoft.com/office/powerpoint/2010/main" val="388782531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92"/>
                                        </p:tgtEl>
                                        <p:attrNameLst>
                                          <p:attrName>style.visibility</p:attrName>
                                        </p:attrNameLst>
                                      </p:cBhvr>
                                      <p:to>
                                        <p:strVal val="visible"/>
                                      </p:to>
                                    </p:set>
                                    <p:animEffect transition="in" filter="fade">
                                      <p:cBhvr>
                                        <p:cTn id="7" dur="10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p:cNvSpPr>
          <p:nvPr/>
        </p:nvSpPr>
        <p:spPr bwMode="auto">
          <a:xfrm>
            <a:off x="2819400" y="34925"/>
            <a:ext cx="4343400" cy="6788150"/>
          </a:xfrm>
          <a:prstGeom prst="rect">
            <a:avLst/>
          </a:prstGeom>
          <a:solidFill>
            <a:schemeClr val="bg1"/>
          </a:solidFill>
          <a:ln w="12700">
            <a:solidFill>
              <a:schemeClr val="tx1"/>
            </a:solidFill>
            <a:miter lim="800000"/>
            <a:headEnd/>
            <a:tailEnd/>
          </a:ln>
        </p:spPr>
        <p:txBody>
          <a:bodyPr wrap="none" anchor="ctr"/>
          <a:lstStyle/>
          <a:p>
            <a:pPr defTabSz="457200" eaLnBrk="1" hangingPunct="1"/>
            <a:endParaRPr lang="en-US" sz="1800">
              <a:solidFill>
                <a:prstClr val="black"/>
              </a:solidFill>
              <a:latin typeface="Calibri" charset="0"/>
            </a:endParaRPr>
          </a:p>
        </p:txBody>
      </p:sp>
      <p:pic>
        <p:nvPicPr>
          <p:cNvPr id="31746" name="Picture 11" descr="hip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267200"/>
            <a:ext cx="1712913"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sp>
        <p:nvSpPr>
          <p:cNvPr id="17412" name="Text Box 4"/>
          <p:cNvSpPr txBox="1">
            <a:spLocks noChangeArrowheads="1"/>
          </p:cNvSpPr>
          <p:nvPr/>
        </p:nvSpPr>
        <p:spPr bwMode="auto">
          <a:xfrm>
            <a:off x="3048000" y="457200"/>
            <a:ext cx="3276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457200" eaLnBrk="1" hangingPunct="1">
              <a:spcBef>
                <a:spcPct val="50000"/>
              </a:spcBef>
              <a:defRPr/>
            </a:pPr>
            <a:r>
              <a:rPr lang="en-AU" sz="2800">
                <a:solidFill>
                  <a:prstClr val="black"/>
                </a:solidFill>
                <a:latin typeface="Calibri" charset="0"/>
              </a:rPr>
              <a:t>9 teaching tips</a:t>
            </a:r>
            <a:endParaRPr lang="en-AU" sz="1800">
              <a:solidFill>
                <a:prstClr val="black"/>
              </a:solidFill>
              <a:latin typeface="Calibri" charset="0"/>
            </a:endParaRPr>
          </a:p>
        </p:txBody>
      </p:sp>
      <p:sp>
        <p:nvSpPr>
          <p:cNvPr id="17415" name="Text Box 7"/>
          <p:cNvSpPr txBox="1">
            <a:spLocks noChangeArrowheads="1"/>
          </p:cNvSpPr>
          <p:nvPr/>
        </p:nvSpPr>
        <p:spPr bwMode="auto">
          <a:xfrm>
            <a:off x="4419600" y="1447800"/>
            <a:ext cx="9144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457200" eaLnBrk="1" hangingPunct="1">
              <a:spcBef>
                <a:spcPct val="50000"/>
              </a:spcBef>
              <a:defRPr/>
            </a:pPr>
            <a:r>
              <a:rPr lang="en-AU" sz="4000">
                <a:solidFill>
                  <a:prstClr val="black"/>
                </a:solidFill>
                <a:latin typeface="Arial Bold" charset="0"/>
              </a:rPr>
              <a:t># 4</a:t>
            </a:r>
            <a:endParaRPr lang="en-AU" sz="1800">
              <a:solidFill>
                <a:prstClr val="black"/>
              </a:solidFill>
              <a:latin typeface="Calibri" charset="0"/>
            </a:endParaRPr>
          </a:p>
        </p:txBody>
      </p:sp>
      <p:sp>
        <p:nvSpPr>
          <p:cNvPr id="31750" name="Text Box 8"/>
          <p:cNvSpPr txBox="1">
            <a:spLocks noChangeArrowheads="1"/>
          </p:cNvSpPr>
          <p:nvPr/>
        </p:nvSpPr>
        <p:spPr bwMode="auto">
          <a:xfrm>
            <a:off x="3429000" y="2514600"/>
            <a:ext cx="3200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b="1">
                <a:solidFill>
                  <a:prstClr val="black"/>
                </a:solidFill>
              </a:rPr>
              <a:t>More than intentions</a:t>
            </a:r>
          </a:p>
        </p:txBody>
      </p:sp>
      <p:sp>
        <p:nvSpPr>
          <p:cNvPr id="31751" name="Line 9"/>
          <p:cNvSpPr>
            <a:spLocks noChangeShapeType="1"/>
          </p:cNvSpPr>
          <p:nvPr/>
        </p:nvSpPr>
        <p:spPr bwMode="auto">
          <a:xfrm>
            <a:off x="3467100" y="2971800"/>
            <a:ext cx="30480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defTabSz="457200" eaLnBrk="1" hangingPunct="1"/>
            <a:endParaRPr lang="en-US" sz="1800">
              <a:solidFill>
                <a:prstClr val="black"/>
              </a:solidFill>
              <a:latin typeface="Calibri" charset="0"/>
            </a:endParaRPr>
          </a:p>
        </p:txBody>
      </p:sp>
      <p:sp>
        <p:nvSpPr>
          <p:cNvPr id="17418" name="Text Box 10"/>
          <p:cNvSpPr txBox="1">
            <a:spLocks noChangeArrowheads="1"/>
          </p:cNvSpPr>
          <p:nvPr/>
        </p:nvSpPr>
        <p:spPr bwMode="auto">
          <a:xfrm>
            <a:off x="3505200" y="3565525"/>
            <a:ext cx="3657600" cy="161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AU" sz="2000">
                <a:solidFill>
                  <a:prstClr val="black"/>
                </a:solidFill>
                <a:latin typeface="Helvetica" charset="0"/>
              </a:rPr>
              <a:t>Just being caring, enthusiastic and young doesn't mean a thing</a:t>
            </a:r>
          </a:p>
          <a:p>
            <a:pPr defTabSz="457200" eaLnBrk="1" hangingPunct="1"/>
            <a:endParaRPr lang="en-AU" sz="2000">
              <a:solidFill>
                <a:prstClr val="black"/>
              </a:solidFill>
              <a:latin typeface="Helvetica" charset="0"/>
            </a:endParaRPr>
          </a:p>
          <a:p>
            <a:pPr defTabSz="457200" eaLnBrk="1" hangingPunct="1"/>
            <a:r>
              <a:rPr lang="en-AU" sz="2000">
                <a:solidFill>
                  <a:prstClr val="black"/>
                </a:solidFill>
                <a:latin typeface="Helvetica" charset="0"/>
              </a:rPr>
              <a:t>. . . on their own.</a:t>
            </a:r>
            <a:endParaRPr lang="en-AU">
              <a:solidFill>
                <a:prstClr val="black"/>
              </a:solidFill>
              <a:latin typeface="Helvetica" charset="0"/>
            </a:endParaRPr>
          </a:p>
        </p:txBody>
      </p:sp>
    </p:spTree>
    <p:extLst>
      <p:ext uri="{BB962C8B-B14F-4D97-AF65-F5344CB8AC3E}">
        <p14:creationId xmlns:p14="http://schemas.microsoft.com/office/powerpoint/2010/main" val="27170972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8"/>
                                        </p:tgtEl>
                                        <p:attrNameLst>
                                          <p:attrName>style.visibility</p:attrName>
                                        </p:attrNameLst>
                                      </p:cBhvr>
                                      <p:to>
                                        <p:strVal val="visible"/>
                                      </p:to>
                                    </p:set>
                                    <p:animEffect transition="in" filter="fade">
                                      <p:cBhvr>
                                        <p:cTn id="7" dur="1000"/>
                                        <p:tgtEl>
                                          <p:spTgt spid="17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3" name="Text Box 2"/>
          <p:cNvSpPr txBox="1">
            <a:spLocks noChangeArrowheads="1"/>
          </p:cNvSpPr>
          <p:nvPr/>
        </p:nvSpPr>
        <p:spPr bwMode="auto">
          <a:xfrm>
            <a:off x="533400" y="304800"/>
            <a:ext cx="7062936" cy="584776"/>
          </a:xfrm>
          <a:prstGeom prst="rect">
            <a:avLst/>
          </a:prstGeom>
          <a:noFill/>
          <a:ln w="9525">
            <a:noFill/>
            <a:miter lim="800000"/>
            <a:headEnd/>
            <a:tailEnd/>
          </a:ln>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spcBef>
                <a:spcPct val="50000"/>
              </a:spcBef>
              <a:defRPr/>
            </a:pPr>
            <a:r>
              <a:rPr lang="en-AU" sz="3200" b="0" i="0" dirty="0" smtClean="0">
                <a:solidFill>
                  <a:schemeClr val="bg1"/>
                </a:solidFill>
                <a:effectLst>
                  <a:innerShdw blurRad="165100" dist="88900" dir="14160000">
                    <a:schemeClr val="tx1">
                      <a:alpha val="90000"/>
                    </a:schemeClr>
                  </a:innerShdw>
                </a:effectLst>
                <a:latin typeface="Arial Black"/>
                <a:cs typeface="Arial Black"/>
              </a:rPr>
              <a:t>The Approaches or Models</a:t>
            </a:r>
            <a:endParaRPr lang="en-AU" b="0" i="0" dirty="0" smtClean="0">
              <a:solidFill>
                <a:schemeClr val="bg1"/>
              </a:solidFill>
              <a:effectLst>
                <a:innerShdw blurRad="165100" dist="88900" dir="14160000">
                  <a:schemeClr val="tx1">
                    <a:alpha val="90000"/>
                  </a:schemeClr>
                </a:innerShdw>
              </a:effectLst>
              <a:latin typeface="Arial Black"/>
              <a:cs typeface="Arial Black"/>
            </a:endParaRPr>
          </a:p>
        </p:txBody>
      </p:sp>
      <p:sp>
        <p:nvSpPr>
          <p:cNvPr id="118787" name="Text Box 3"/>
          <p:cNvSpPr txBox="1">
            <a:spLocks noChangeArrowheads="1"/>
          </p:cNvSpPr>
          <p:nvPr/>
        </p:nvSpPr>
        <p:spPr bwMode="auto">
          <a:xfrm>
            <a:off x="533400" y="1143000"/>
            <a:ext cx="5029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a:t>Fred Jones - Positive Discipline</a:t>
            </a:r>
          </a:p>
        </p:txBody>
      </p:sp>
      <p:sp>
        <p:nvSpPr>
          <p:cNvPr id="118788" name="Text Box 4"/>
          <p:cNvSpPr txBox="1">
            <a:spLocks noChangeArrowheads="1"/>
          </p:cNvSpPr>
          <p:nvPr/>
        </p:nvSpPr>
        <p:spPr bwMode="auto">
          <a:xfrm>
            <a:off x="3659188" y="1628775"/>
            <a:ext cx="54848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a:t>Jacob Kounin - Preventative discipline</a:t>
            </a:r>
          </a:p>
        </p:txBody>
      </p:sp>
      <p:sp>
        <p:nvSpPr>
          <p:cNvPr id="118789" name="Text Box 5"/>
          <p:cNvSpPr txBox="1">
            <a:spLocks noChangeArrowheads="1"/>
          </p:cNvSpPr>
          <p:nvPr/>
        </p:nvSpPr>
        <p:spPr bwMode="auto">
          <a:xfrm>
            <a:off x="755650" y="2060575"/>
            <a:ext cx="6019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a:t>Canter &amp; Canter - Assertive Discipline</a:t>
            </a:r>
          </a:p>
        </p:txBody>
      </p:sp>
      <p:sp>
        <p:nvSpPr>
          <p:cNvPr id="118790" name="Text Box 6"/>
          <p:cNvSpPr txBox="1">
            <a:spLocks noChangeArrowheads="1"/>
          </p:cNvSpPr>
          <p:nvPr/>
        </p:nvSpPr>
        <p:spPr bwMode="auto">
          <a:xfrm>
            <a:off x="250825" y="3213100"/>
            <a:ext cx="2736850"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AU"/>
              <a:t>Bill Rogers  </a:t>
            </a:r>
          </a:p>
          <a:p>
            <a:r>
              <a:rPr lang="en-AU"/>
              <a:t>Decisive Discipline</a:t>
            </a:r>
          </a:p>
        </p:txBody>
      </p:sp>
      <p:sp>
        <p:nvSpPr>
          <p:cNvPr id="118791" name="Text Box 7"/>
          <p:cNvSpPr txBox="1">
            <a:spLocks noChangeArrowheads="1"/>
          </p:cNvSpPr>
          <p:nvPr/>
        </p:nvSpPr>
        <p:spPr bwMode="auto">
          <a:xfrm>
            <a:off x="6588125" y="3213100"/>
            <a:ext cx="2376488" cy="86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AU"/>
              <a:t>William Glasser </a:t>
            </a:r>
          </a:p>
          <a:p>
            <a:r>
              <a:rPr lang="en-AU"/>
              <a:t>Quality Schools</a:t>
            </a:r>
          </a:p>
        </p:txBody>
      </p:sp>
      <p:sp>
        <p:nvSpPr>
          <p:cNvPr id="118792" name="Text Box 8"/>
          <p:cNvSpPr txBox="1">
            <a:spLocks noChangeArrowheads="1"/>
          </p:cNvSpPr>
          <p:nvPr/>
        </p:nvSpPr>
        <p:spPr bwMode="auto">
          <a:xfrm>
            <a:off x="2411413" y="2420938"/>
            <a:ext cx="6553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a:t>B.F. Skinner - Applied Behaviour Analysis</a:t>
            </a:r>
          </a:p>
        </p:txBody>
      </p:sp>
      <p:sp>
        <p:nvSpPr>
          <p:cNvPr id="118793" name="Text Box 9"/>
          <p:cNvSpPr txBox="1">
            <a:spLocks noChangeArrowheads="1"/>
          </p:cNvSpPr>
          <p:nvPr/>
        </p:nvSpPr>
        <p:spPr bwMode="auto">
          <a:xfrm>
            <a:off x="2647950" y="4437063"/>
            <a:ext cx="6477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a:t>Cognitive Behavioural - Ellis, Wragg, Peterson</a:t>
            </a:r>
          </a:p>
        </p:txBody>
      </p:sp>
      <p:sp>
        <p:nvSpPr>
          <p:cNvPr id="118794" name="Text Box 10"/>
          <p:cNvSpPr txBox="1">
            <a:spLocks noChangeArrowheads="1"/>
          </p:cNvSpPr>
          <p:nvPr/>
        </p:nvSpPr>
        <p:spPr bwMode="auto">
          <a:xfrm>
            <a:off x="533400" y="6019800"/>
            <a:ext cx="7239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a:t>Strengths Based Intervention - Durrant, Kowalski</a:t>
            </a:r>
          </a:p>
        </p:txBody>
      </p:sp>
      <p:sp>
        <p:nvSpPr>
          <p:cNvPr id="118795" name="Text Box 11"/>
          <p:cNvSpPr txBox="1">
            <a:spLocks noChangeArrowheads="1"/>
          </p:cNvSpPr>
          <p:nvPr/>
        </p:nvSpPr>
        <p:spPr bwMode="auto">
          <a:xfrm>
            <a:off x="2154238" y="5516563"/>
            <a:ext cx="69897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a:t>Haim Ginott, Carl Rogers - Humanist approaches</a:t>
            </a:r>
          </a:p>
        </p:txBody>
      </p:sp>
      <p:sp>
        <p:nvSpPr>
          <p:cNvPr id="54283" name="Line 12"/>
          <p:cNvSpPr>
            <a:spLocks noChangeShapeType="1"/>
          </p:cNvSpPr>
          <p:nvPr/>
        </p:nvSpPr>
        <p:spPr bwMode="auto">
          <a:xfrm>
            <a:off x="685800" y="914400"/>
            <a:ext cx="7924800" cy="0"/>
          </a:xfrm>
          <a:prstGeom prst="line">
            <a:avLst/>
          </a:prstGeom>
          <a:ln>
            <a:headEnd/>
            <a:tailEnd/>
          </a:ln>
        </p:spPr>
        <p:style>
          <a:lnRef idx="2">
            <a:schemeClr val="accent3"/>
          </a:lnRef>
          <a:fillRef idx="0">
            <a:schemeClr val="accent3"/>
          </a:fillRef>
          <a:effectRef idx="1">
            <a:schemeClr val="accent3"/>
          </a:effectRef>
          <a:fontRef idx="minor">
            <a:schemeClr val="tx1"/>
          </a:fontRef>
        </p:style>
        <p:txBody>
          <a:bodyPr wrap="none" anchor="ctr"/>
          <a:lstStyle/>
          <a:p>
            <a:pPr>
              <a:defRPr/>
            </a:pPr>
            <a:endParaRPr lang="en-US"/>
          </a:p>
        </p:txBody>
      </p:sp>
      <p:sp>
        <p:nvSpPr>
          <p:cNvPr id="118797" name="Text Box 13"/>
          <p:cNvSpPr txBox="1">
            <a:spLocks noChangeArrowheads="1"/>
          </p:cNvSpPr>
          <p:nvPr/>
        </p:nvSpPr>
        <p:spPr bwMode="auto">
          <a:xfrm>
            <a:off x="3360440" y="3020169"/>
            <a:ext cx="2667000" cy="1323975"/>
          </a:xfrm>
          <a:prstGeom prst="rect">
            <a:avLst/>
          </a:prstGeom>
          <a:solidFill>
            <a:srgbClr val="FFFF00"/>
          </a:solidFill>
          <a:ln w="12700">
            <a:solidFill>
              <a:schemeClr val="bg1">
                <a:lumMod val="65000"/>
              </a:schemeClr>
            </a:solidFill>
            <a:miter lim="800000"/>
            <a:headEnd/>
            <a:tailEnd/>
          </a:ln>
          <a:effectLst>
            <a:innerShdw blurRad="63500" dist="50800" dir="13500000">
              <a:prstClr val="black">
                <a:alpha val="50000"/>
              </a:prstClr>
            </a:innerShdw>
          </a:effec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gn="ctr">
              <a:spcBef>
                <a:spcPct val="50000"/>
              </a:spcBef>
              <a:defRPr/>
            </a:pPr>
            <a:r>
              <a:rPr lang="en-AU" sz="2000" b="0" i="0" dirty="0" smtClean="0"/>
              <a:t>Body language</a:t>
            </a:r>
          </a:p>
          <a:p>
            <a:pPr algn="ctr">
              <a:spcBef>
                <a:spcPct val="50000"/>
              </a:spcBef>
              <a:defRPr/>
            </a:pPr>
            <a:r>
              <a:rPr lang="en-AU" sz="2000" b="0" i="0" dirty="0" smtClean="0"/>
              <a:t>Incentives</a:t>
            </a:r>
          </a:p>
          <a:p>
            <a:pPr algn="ctr">
              <a:spcBef>
                <a:spcPct val="50000"/>
              </a:spcBef>
              <a:defRPr/>
            </a:pPr>
            <a:r>
              <a:rPr lang="en-AU" sz="2000" b="0" i="0" dirty="0" smtClean="0"/>
              <a:t>Positive relationships</a:t>
            </a:r>
            <a:endParaRPr lang="en-AU" b="0" i="0" dirty="0" smtClean="0"/>
          </a:p>
        </p:txBody>
      </p:sp>
      <p:sp>
        <p:nvSpPr>
          <p:cNvPr id="118798" name="Text Box 14"/>
          <p:cNvSpPr txBox="1">
            <a:spLocks noChangeArrowheads="1"/>
          </p:cNvSpPr>
          <p:nvPr/>
        </p:nvSpPr>
        <p:spPr bwMode="auto">
          <a:xfrm>
            <a:off x="3169940" y="2639169"/>
            <a:ext cx="3048000" cy="2085975"/>
          </a:xfrm>
          <a:prstGeom prst="rect">
            <a:avLst/>
          </a:prstGeom>
          <a:solidFill>
            <a:srgbClr val="FFFF00"/>
          </a:solidFill>
          <a:ln w="12700">
            <a:solidFill>
              <a:schemeClr val="bg1">
                <a:lumMod val="65000"/>
              </a:schemeClr>
            </a:solidFill>
            <a:miter lim="800000"/>
            <a:headEnd/>
            <a:tailEnd/>
          </a:ln>
          <a:effectLst>
            <a:innerShdw blurRad="63500" dist="50800" dir="13500000">
              <a:prstClr val="black">
                <a:alpha val="50000"/>
              </a:prstClr>
            </a:innerShdw>
          </a:effec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gn="ctr">
              <a:spcBef>
                <a:spcPct val="50000"/>
              </a:spcBef>
              <a:defRPr/>
            </a:pPr>
            <a:r>
              <a:rPr lang="en-AU" sz="2000" b="0" i="0" dirty="0" smtClean="0"/>
              <a:t>Integration of teaching and discipline</a:t>
            </a:r>
          </a:p>
          <a:p>
            <a:pPr algn="ctr">
              <a:spcBef>
                <a:spcPct val="50000"/>
              </a:spcBef>
              <a:defRPr/>
            </a:pPr>
            <a:r>
              <a:rPr lang="en-US" sz="2000" b="0" i="0" dirty="0" smtClean="0"/>
              <a:t>Ripple Effect, </a:t>
            </a:r>
            <a:r>
              <a:rPr lang="en-US" sz="2000" b="0" i="0" dirty="0" err="1" smtClean="0"/>
              <a:t>Withitness</a:t>
            </a:r>
            <a:r>
              <a:rPr lang="en-US" sz="2000" b="0" i="0" dirty="0" smtClean="0"/>
              <a:t>, Overlapping, Effective Transitions, Group Focus, Satiation </a:t>
            </a:r>
            <a:endParaRPr lang="en-AU" sz="2000" b="0" i="0" dirty="0" smtClean="0"/>
          </a:p>
        </p:txBody>
      </p:sp>
      <p:sp>
        <p:nvSpPr>
          <p:cNvPr id="118799" name="Text Box 15"/>
          <p:cNvSpPr txBox="1">
            <a:spLocks noChangeArrowheads="1"/>
          </p:cNvSpPr>
          <p:nvPr/>
        </p:nvSpPr>
        <p:spPr bwMode="auto">
          <a:xfrm>
            <a:off x="3360440" y="2715369"/>
            <a:ext cx="2667000" cy="1933575"/>
          </a:xfrm>
          <a:prstGeom prst="rect">
            <a:avLst/>
          </a:prstGeom>
          <a:solidFill>
            <a:srgbClr val="FFFF00"/>
          </a:solidFill>
          <a:ln w="12700">
            <a:solidFill>
              <a:schemeClr val="bg1">
                <a:lumMod val="65000"/>
              </a:schemeClr>
            </a:solidFill>
            <a:miter lim="800000"/>
            <a:headEnd/>
            <a:tailEnd/>
          </a:ln>
          <a:effectLst>
            <a:innerShdw blurRad="63500" dist="50800" dir="13500000">
              <a:prstClr val="black">
                <a:alpha val="50000"/>
              </a:prstClr>
            </a:innerShdw>
          </a:effec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gn="ctr">
              <a:spcBef>
                <a:spcPct val="50000"/>
              </a:spcBef>
              <a:defRPr/>
            </a:pPr>
            <a:r>
              <a:rPr lang="en-AU" sz="2000" b="0" i="0" smtClean="0"/>
              <a:t>Clear rules/consequences</a:t>
            </a:r>
          </a:p>
          <a:p>
            <a:pPr algn="ctr">
              <a:spcBef>
                <a:spcPct val="50000"/>
              </a:spcBef>
              <a:defRPr/>
            </a:pPr>
            <a:r>
              <a:rPr lang="en-AU" sz="2000" b="0" i="0" smtClean="0"/>
              <a:t>Positive reinforcement</a:t>
            </a:r>
          </a:p>
          <a:p>
            <a:pPr algn="ctr">
              <a:spcBef>
                <a:spcPct val="50000"/>
              </a:spcBef>
              <a:defRPr/>
            </a:pPr>
            <a:r>
              <a:rPr lang="en-AU" sz="2000" b="0" i="0" smtClean="0"/>
              <a:t>Firm teacher role</a:t>
            </a:r>
            <a:endParaRPr lang="en-AU" b="0" i="0" smtClean="0"/>
          </a:p>
        </p:txBody>
      </p:sp>
      <p:sp>
        <p:nvSpPr>
          <p:cNvPr id="118800" name="Text Box 16"/>
          <p:cNvSpPr txBox="1">
            <a:spLocks noChangeArrowheads="1"/>
          </p:cNvSpPr>
          <p:nvPr/>
        </p:nvSpPr>
        <p:spPr bwMode="auto">
          <a:xfrm>
            <a:off x="3360440" y="2867769"/>
            <a:ext cx="2667000" cy="1628775"/>
          </a:xfrm>
          <a:prstGeom prst="rect">
            <a:avLst/>
          </a:prstGeom>
          <a:solidFill>
            <a:srgbClr val="FFFF00"/>
          </a:solidFill>
          <a:ln w="12700">
            <a:solidFill>
              <a:schemeClr val="bg1">
                <a:lumMod val="65000"/>
              </a:schemeClr>
            </a:solidFill>
            <a:miter lim="800000"/>
            <a:headEnd/>
            <a:tailEnd/>
          </a:ln>
          <a:effectLst>
            <a:innerShdw blurRad="63500" dist="50800" dir="13500000">
              <a:prstClr val="black">
                <a:alpha val="50000"/>
              </a:prstClr>
            </a:innerShdw>
          </a:effec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gn="ctr">
              <a:spcBef>
                <a:spcPct val="50000"/>
              </a:spcBef>
              <a:defRPr/>
            </a:pPr>
            <a:r>
              <a:rPr lang="en-AU" sz="2000" b="0" i="0" smtClean="0"/>
              <a:t>Focus on actions</a:t>
            </a:r>
          </a:p>
          <a:p>
            <a:pPr algn="ctr">
              <a:spcBef>
                <a:spcPct val="50000"/>
              </a:spcBef>
              <a:defRPr/>
            </a:pPr>
            <a:r>
              <a:rPr lang="en-AU" sz="2000" b="0" i="0" smtClean="0"/>
              <a:t>Functional assessment</a:t>
            </a:r>
          </a:p>
          <a:p>
            <a:pPr algn="ctr">
              <a:spcBef>
                <a:spcPct val="50000"/>
              </a:spcBef>
              <a:defRPr/>
            </a:pPr>
            <a:r>
              <a:rPr lang="en-AU" sz="2000" b="0" i="0" smtClean="0"/>
              <a:t>Planned response</a:t>
            </a:r>
            <a:endParaRPr lang="en-AU" b="0" i="0" smtClean="0"/>
          </a:p>
        </p:txBody>
      </p:sp>
      <p:sp>
        <p:nvSpPr>
          <p:cNvPr id="118801" name="Text Box 17"/>
          <p:cNvSpPr txBox="1">
            <a:spLocks noChangeArrowheads="1"/>
          </p:cNvSpPr>
          <p:nvPr/>
        </p:nvSpPr>
        <p:spPr bwMode="auto">
          <a:xfrm>
            <a:off x="3169940" y="2715369"/>
            <a:ext cx="3048000" cy="1933575"/>
          </a:xfrm>
          <a:prstGeom prst="rect">
            <a:avLst/>
          </a:prstGeom>
          <a:solidFill>
            <a:srgbClr val="FFFF00"/>
          </a:solidFill>
          <a:ln w="12700">
            <a:solidFill>
              <a:schemeClr val="bg1">
                <a:lumMod val="65000"/>
              </a:schemeClr>
            </a:solidFill>
            <a:miter lim="800000"/>
            <a:headEnd/>
            <a:tailEnd/>
          </a:ln>
          <a:effectLst>
            <a:innerShdw blurRad="63500" dist="50800" dir="13500000">
              <a:prstClr val="black">
                <a:alpha val="50000"/>
              </a:prstClr>
            </a:innerShdw>
          </a:effec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gn="ctr">
              <a:spcBef>
                <a:spcPct val="50000"/>
              </a:spcBef>
              <a:defRPr/>
            </a:pPr>
            <a:r>
              <a:rPr lang="en-AU" sz="2000" b="0" i="0" dirty="0" smtClean="0"/>
              <a:t>4Rs - rights, rules, responsibilities, routines</a:t>
            </a:r>
          </a:p>
          <a:p>
            <a:pPr algn="ctr">
              <a:spcBef>
                <a:spcPct val="50000"/>
              </a:spcBef>
              <a:defRPr/>
            </a:pPr>
            <a:r>
              <a:rPr lang="en-AU" sz="2000" b="0" i="0" dirty="0" smtClean="0"/>
              <a:t>Clear behaviour plan</a:t>
            </a:r>
          </a:p>
          <a:p>
            <a:pPr algn="ctr">
              <a:spcBef>
                <a:spcPct val="50000"/>
              </a:spcBef>
              <a:defRPr/>
            </a:pPr>
            <a:r>
              <a:rPr lang="en-AU" sz="2000" b="0" i="0" dirty="0" smtClean="0"/>
              <a:t>Avoid secondary behaviours</a:t>
            </a:r>
            <a:endParaRPr lang="en-AU" b="0" i="0" dirty="0" smtClean="0"/>
          </a:p>
        </p:txBody>
      </p:sp>
      <p:sp>
        <p:nvSpPr>
          <p:cNvPr id="118802" name="Text Box 18"/>
          <p:cNvSpPr txBox="1">
            <a:spLocks noChangeArrowheads="1"/>
          </p:cNvSpPr>
          <p:nvPr/>
        </p:nvSpPr>
        <p:spPr bwMode="auto">
          <a:xfrm>
            <a:off x="3360440" y="2715369"/>
            <a:ext cx="2667000" cy="1933575"/>
          </a:xfrm>
          <a:prstGeom prst="rect">
            <a:avLst/>
          </a:prstGeom>
          <a:solidFill>
            <a:srgbClr val="FFFF00"/>
          </a:solidFill>
          <a:ln w="12700">
            <a:solidFill>
              <a:schemeClr val="bg1">
                <a:lumMod val="65000"/>
              </a:schemeClr>
            </a:solidFill>
            <a:miter lim="800000"/>
            <a:headEnd/>
            <a:tailEnd/>
          </a:ln>
          <a:effectLst>
            <a:innerShdw blurRad="63500" dist="50800" dir="13500000">
              <a:prstClr val="black">
                <a:alpha val="50000"/>
              </a:prstClr>
            </a:innerShdw>
          </a:effec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gn="ctr">
              <a:spcBef>
                <a:spcPct val="50000"/>
              </a:spcBef>
              <a:defRPr/>
            </a:pPr>
            <a:r>
              <a:rPr lang="en-AU" sz="2000" b="0" i="0" dirty="0" smtClean="0"/>
              <a:t>Meeting needs of students</a:t>
            </a:r>
          </a:p>
          <a:p>
            <a:pPr algn="ctr">
              <a:spcBef>
                <a:spcPct val="50000"/>
              </a:spcBef>
              <a:defRPr/>
            </a:pPr>
            <a:r>
              <a:rPr lang="en-AU" sz="2000" b="0" i="0" dirty="0" smtClean="0"/>
              <a:t>Creative/divergent thinking</a:t>
            </a:r>
          </a:p>
          <a:p>
            <a:pPr algn="ctr">
              <a:spcBef>
                <a:spcPct val="50000"/>
              </a:spcBef>
              <a:defRPr/>
            </a:pPr>
            <a:r>
              <a:rPr lang="en-AU" sz="2000" b="0" i="0" dirty="0" smtClean="0"/>
              <a:t>Mastery learning</a:t>
            </a:r>
            <a:endParaRPr lang="en-AU" b="0" i="0" dirty="0" smtClean="0"/>
          </a:p>
        </p:txBody>
      </p:sp>
      <p:sp>
        <p:nvSpPr>
          <p:cNvPr id="118803" name="Text Box 19"/>
          <p:cNvSpPr txBox="1">
            <a:spLocks noChangeArrowheads="1"/>
          </p:cNvSpPr>
          <p:nvPr/>
        </p:nvSpPr>
        <p:spPr bwMode="auto">
          <a:xfrm>
            <a:off x="3360440" y="3020169"/>
            <a:ext cx="2667000" cy="1323975"/>
          </a:xfrm>
          <a:prstGeom prst="rect">
            <a:avLst/>
          </a:prstGeom>
          <a:solidFill>
            <a:srgbClr val="FFFF00"/>
          </a:solidFill>
          <a:ln w="12700">
            <a:solidFill>
              <a:schemeClr val="bg1">
                <a:lumMod val="65000"/>
              </a:schemeClr>
            </a:solidFill>
            <a:miter lim="800000"/>
            <a:headEnd/>
            <a:tailEnd/>
          </a:ln>
          <a:effectLst>
            <a:innerShdw blurRad="63500" dist="50800" dir="13500000">
              <a:prstClr val="black">
                <a:alpha val="50000"/>
              </a:prstClr>
            </a:innerShdw>
          </a:effec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gn="ctr">
              <a:spcBef>
                <a:spcPct val="50000"/>
              </a:spcBef>
              <a:defRPr/>
            </a:pPr>
            <a:r>
              <a:rPr lang="en-AU" sz="2000" b="0" i="0" smtClean="0"/>
              <a:t>Focus on thinking</a:t>
            </a:r>
          </a:p>
          <a:p>
            <a:pPr algn="ctr">
              <a:spcBef>
                <a:spcPct val="50000"/>
              </a:spcBef>
              <a:defRPr/>
            </a:pPr>
            <a:r>
              <a:rPr lang="en-AU" sz="2000" b="0" i="0" smtClean="0"/>
              <a:t>Challenging beliefs</a:t>
            </a:r>
          </a:p>
          <a:p>
            <a:pPr algn="ctr">
              <a:spcBef>
                <a:spcPct val="50000"/>
              </a:spcBef>
              <a:defRPr/>
            </a:pPr>
            <a:r>
              <a:rPr lang="en-AU" sz="2000" b="0" i="0" smtClean="0"/>
              <a:t>Planning changes</a:t>
            </a:r>
            <a:endParaRPr lang="en-AU" b="0" i="0" smtClean="0"/>
          </a:p>
        </p:txBody>
      </p:sp>
      <p:sp>
        <p:nvSpPr>
          <p:cNvPr id="118804" name="Text Box 20"/>
          <p:cNvSpPr txBox="1">
            <a:spLocks noChangeArrowheads="1"/>
          </p:cNvSpPr>
          <p:nvPr/>
        </p:nvSpPr>
        <p:spPr bwMode="auto">
          <a:xfrm>
            <a:off x="3360440" y="2867769"/>
            <a:ext cx="2667000" cy="1628775"/>
          </a:xfrm>
          <a:prstGeom prst="rect">
            <a:avLst/>
          </a:prstGeom>
          <a:solidFill>
            <a:srgbClr val="FFFF00"/>
          </a:solidFill>
          <a:ln w="12700">
            <a:solidFill>
              <a:schemeClr val="bg1">
                <a:lumMod val="65000"/>
              </a:schemeClr>
            </a:solidFill>
            <a:miter lim="800000"/>
            <a:headEnd/>
            <a:tailEnd/>
          </a:ln>
          <a:effectLst>
            <a:innerShdw blurRad="63500" dist="50800" dir="13500000">
              <a:prstClr val="black">
                <a:alpha val="50000"/>
              </a:prstClr>
            </a:innerShdw>
          </a:effec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gn="ctr">
              <a:spcBef>
                <a:spcPct val="50000"/>
              </a:spcBef>
              <a:defRPr/>
            </a:pPr>
            <a:r>
              <a:rPr lang="en-AU" sz="2000" b="0" i="0" smtClean="0"/>
              <a:t>Positive interactions</a:t>
            </a:r>
          </a:p>
          <a:p>
            <a:pPr algn="ctr">
              <a:spcBef>
                <a:spcPct val="50000"/>
              </a:spcBef>
              <a:defRPr/>
            </a:pPr>
            <a:r>
              <a:rPr lang="en-AU" sz="2000" b="0" i="0" smtClean="0"/>
              <a:t>Encouragement not praise</a:t>
            </a:r>
          </a:p>
          <a:p>
            <a:pPr algn="ctr">
              <a:spcBef>
                <a:spcPct val="50000"/>
              </a:spcBef>
              <a:defRPr/>
            </a:pPr>
            <a:r>
              <a:rPr lang="en-AU" sz="2000" b="0" i="0" smtClean="0"/>
              <a:t>Negotiation</a:t>
            </a:r>
            <a:endParaRPr lang="en-AU" b="0" i="0" smtClean="0"/>
          </a:p>
        </p:txBody>
      </p:sp>
      <p:sp>
        <p:nvSpPr>
          <p:cNvPr id="118805" name="Text Box 21"/>
          <p:cNvSpPr txBox="1">
            <a:spLocks noChangeArrowheads="1"/>
          </p:cNvSpPr>
          <p:nvPr/>
        </p:nvSpPr>
        <p:spPr bwMode="auto">
          <a:xfrm>
            <a:off x="3131840" y="3020169"/>
            <a:ext cx="3124200" cy="1323975"/>
          </a:xfrm>
          <a:prstGeom prst="rect">
            <a:avLst/>
          </a:prstGeom>
          <a:solidFill>
            <a:srgbClr val="FFFF00"/>
          </a:solidFill>
          <a:ln w="12700">
            <a:solidFill>
              <a:schemeClr val="bg1">
                <a:lumMod val="65000"/>
              </a:schemeClr>
            </a:solidFill>
            <a:miter lim="800000"/>
            <a:headEnd/>
            <a:tailEnd/>
          </a:ln>
          <a:effectLst>
            <a:innerShdw blurRad="63500" dist="50800" dir="13500000">
              <a:prstClr val="black">
                <a:alpha val="50000"/>
              </a:prstClr>
            </a:innerShdw>
          </a:effec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gn="ctr">
              <a:defRPr/>
            </a:pPr>
            <a:r>
              <a:rPr lang="en-AU" sz="2000" b="0" i="0" smtClean="0"/>
              <a:t>Democratic relationships</a:t>
            </a:r>
          </a:p>
          <a:p>
            <a:pPr algn="ctr">
              <a:defRPr/>
            </a:pPr>
            <a:r>
              <a:rPr lang="en-AU" sz="2000" b="0" i="0" smtClean="0"/>
              <a:t>Cost of praise</a:t>
            </a:r>
          </a:p>
          <a:p>
            <a:pPr algn="ctr">
              <a:defRPr/>
            </a:pPr>
            <a:r>
              <a:rPr lang="en-AU" sz="2000" b="0" i="0" smtClean="0"/>
              <a:t>Understanding goals of behaviour</a:t>
            </a:r>
            <a:endParaRPr lang="en-AU" b="0" i="0" smtClean="0"/>
          </a:p>
        </p:txBody>
      </p:sp>
      <p:sp>
        <p:nvSpPr>
          <p:cNvPr id="118806" name="Text Box 22"/>
          <p:cNvSpPr txBox="1">
            <a:spLocks noChangeArrowheads="1"/>
          </p:cNvSpPr>
          <p:nvPr/>
        </p:nvSpPr>
        <p:spPr bwMode="auto">
          <a:xfrm>
            <a:off x="3325788" y="3130723"/>
            <a:ext cx="2736304" cy="1102866"/>
          </a:xfrm>
          <a:prstGeom prst="rect">
            <a:avLst/>
          </a:prstGeom>
          <a:solidFill>
            <a:srgbClr val="FFFF00"/>
          </a:solidFill>
          <a:ln w="12700">
            <a:solidFill>
              <a:schemeClr val="bg1">
                <a:lumMod val="65000"/>
              </a:schemeClr>
            </a:solidFill>
            <a:miter lim="800000"/>
            <a:headEnd/>
            <a:tailEnd/>
          </a:ln>
          <a:effectLst>
            <a:innerShdw blurRad="63500" dist="50800" dir="13500000">
              <a:prstClr val="black">
                <a:alpha val="50000"/>
              </a:prstClr>
            </a:innerShdw>
          </a:effectLst>
        </p:spPr>
        <p:txBody>
          <a:bodyPr>
            <a:spAutoFit/>
          </a:bodyPr>
          <a:lstStyle>
            <a:lvl1pPr>
              <a:defRPr sz="2400" b="1" i="1">
                <a:solidFill>
                  <a:schemeClr val="tx1"/>
                </a:solidFill>
                <a:latin typeface="Arial" charset="0"/>
                <a:ea typeface="ＭＳ Ｐゴシック" charset="0"/>
                <a:cs typeface="ＭＳ Ｐゴシック" charset="0"/>
              </a:defRPr>
            </a:lvl1pPr>
            <a:lvl2pPr marL="742950" indent="-285750">
              <a:defRPr sz="2400" b="1" i="1">
                <a:solidFill>
                  <a:schemeClr val="tx1"/>
                </a:solidFill>
                <a:latin typeface="Arial" charset="0"/>
                <a:ea typeface="ＭＳ Ｐゴシック" charset="0"/>
              </a:defRPr>
            </a:lvl2pPr>
            <a:lvl3pPr marL="1143000" indent="-228600">
              <a:defRPr sz="2400" b="1" i="1">
                <a:solidFill>
                  <a:schemeClr val="tx1"/>
                </a:solidFill>
                <a:latin typeface="Arial" charset="0"/>
                <a:ea typeface="ＭＳ Ｐゴシック" charset="0"/>
              </a:defRPr>
            </a:lvl3pPr>
            <a:lvl4pPr marL="1600200" indent="-228600">
              <a:defRPr sz="2400" b="1" i="1">
                <a:solidFill>
                  <a:schemeClr val="tx1"/>
                </a:solidFill>
                <a:latin typeface="Arial" charset="0"/>
                <a:ea typeface="ＭＳ Ｐゴシック" charset="0"/>
              </a:defRPr>
            </a:lvl4pPr>
            <a:lvl5pPr marL="2057400" indent="-228600">
              <a:defRPr sz="2400" b="1" i="1">
                <a:solidFill>
                  <a:schemeClr val="tx1"/>
                </a:solidFill>
                <a:latin typeface="Arial" charset="0"/>
                <a:ea typeface="ＭＳ Ｐゴシック" charset="0"/>
              </a:defRPr>
            </a:lvl5pPr>
            <a:lvl6pPr marL="2514600" indent="-228600" eaLnBrk="0" fontAlgn="base" hangingPunct="0">
              <a:spcBef>
                <a:spcPct val="0"/>
              </a:spcBef>
              <a:spcAft>
                <a:spcPct val="0"/>
              </a:spcAft>
              <a:defRPr sz="2400" b="1" i="1">
                <a:solidFill>
                  <a:schemeClr val="tx1"/>
                </a:solidFill>
                <a:latin typeface="Arial" charset="0"/>
                <a:ea typeface="ＭＳ Ｐゴシック" charset="0"/>
              </a:defRPr>
            </a:lvl6pPr>
            <a:lvl7pPr marL="2971800" indent="-228600" eaLnBrk="0" fontAlgn="base" hangingPunct="0">
              <a:spcBef>
                <a:spcPct val="0"/>
              </a:spcBef>
              <a:spcAft>
                <a:spcPct val="0"/>
              </a:spcAft>
              <a:defRPr sz="2400" b="1" i="1">
                <a:solidFill>
                  <a:schemeClr val="tx1"/>
                </a:solidFill>
                <a:latin typeface="Arial" charset="0"/>
                <a:ea typeface="ＭＳ Ｐゴシック" charset="0"/>
              </a:defRPr>
            </a:lvl7pPr>
            <a:lvl8pPr marL="3429000" indent="-228600" eaLnBrk="0" fontAlgn="base" hangingPunct="0">
              <a:spcBef>
                <a:spcPct val="0"/>
              </a:spcBef>
              <a:spcAft>
                <a:spcPct val="0"/>
              </a:spcAft>
              <a:defRPr sz="2400" b="1" i="1">
                <a:solidFill>
                  <a:schemeClr val="tx1"/>
                </a:solidFill>
                <a:latin typeface="Arial" charset="0"/>
                <a:ea typeface="ＭＳ Ｐゴシック" charset="0"/>
              </a:defRPr>
            </a:lvl8pPr>
            <a:lvl9pPr marL="3886200" indent="-228600" eaLnBrk="0" fontAlgn="base" hangingPunct="0">
              <a:spcBef>
                <a:spcPct val="0"/>
              </a:spcBef>
              <a:spcAft>
                <a:spcPct val="0"/>
              </a:spcAft>
              <a:defRPr sz="2400" b="1" i="1">
                <a:solidFill>
                  <a:schemeClr val="tx1"/>
                </a:solidFill>
                <a:latin typeface="Arial" charset="0"/>
                <a:ea typeface="ＭＳ Ｐゴシック" charset="0"/>
              </a:defRPr>
            </a:lvl9pPr>
          </a:lstStyle>
          <a:p>
            <a:pPr algn="ctr">
              <a:lnSpc>
                <a:spcPct val="110000"/>
              </a:lnSpc>
              <a:defRPr/>
            </a:pPr>
            <a:r>
              <a:rPr lang="en-AU" sz="2000" b="0" i="0" dirty="0" smtClean="0"/>
              <a:t>Looking for exceptions</a:t>
            </a:r>
          </a:p>
          <a:p>
            <a:pPr algn="ctr">
              <a:lnSpc>
                <a:spcPct val="110000"/>
              </a:lnSpc>
              <a:defRPr/>
            </a:pPr>
            <a:r>
              <a:rPr lang="en-AU" sz="2000" b="0" i="0" dirty="0" smtClean="0"/>
              <a:t>Doing it differently</a:t>
            </a:r>
          </a:p>
          <a:p>
            <a:pPr algn="ctr">
              <a:lnSpc>
                <a:spcPct val="110000"/>
              </a:lnSpc>
              <a:defRPr/>
            </a:pPr>
            <a:r>
              <a:rPr lang="en-AU" sz="2000" b="0" i="0" dirty="0" smtClean="0"/>
              <a:t>Scaling</a:t>
            </a:r>
            <a:endParaRPr lang="en-AU" b="0" i="0" dirty="0" smtClean="0"/>
          </a:p>
        </p:txBody>
      </p:sp>
      <p:sp>
        <p:nvSpPr>
          <p:cNvPr id="118807" name="Text Box 23"/>
          <p:cNvSpPr txBox="1">
            <a:spLocks noChangeArrowheads="1"/>
          </p:cNvSpPr>
          <p:nvPr/>
        </p:nvSpPr>
        <p:spPr bwMode="auto">
          <a:xfrm>
            <a:off x="179388" y="4941888"/>
            <a:ext cx="7239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AU"/>
              <a:t>Understanding behaviour - Dreikurs, Balson</a:t>
            </a:r>
          </a:p>
        </p:txBody>
      </p:sp>
    </p:spTree>
    <p:custDataLst>
      <p:tags r:id="rId1"/>
    </p:custData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fade">
                                      <p:cBhvr>
                                        <p:cTn id="7" dur="500"/>
                                        <p:tgtEl>
                                          <p:spTgt spid="118787"/>
                                        </p:tgtEl>
                                      </p:cBhvr>
                                    </p:animEffect>
                                  </p:childTnLst>
                                </p:cTn>
                              </p:par>
                              <p:par>
                                <p:cTn id="8" presetID="10" presetClass="entr" presetSubtype="0" fill="hold" nodeType="withEffect">
                                  <p:stCondLst>
                                    <p:cond delay="0"/>
                                  </p:stCondLst>
                                  <p:childTnLst>
                                    <p:set>
                                      <p:cBhvr>
                                        <p:cTn id="9" dur="1" fill="hold">
                                          <p:stCondLst>
                                            <p:cond delay="0"/>
                                          </p:stCondLst>
                                        </p:cTn>
                                        <p:tgtEl>
                                          <p:spTgt spid="118797"/>
                                        </p:tgtEl>
                                        <p:attrNameLst>
                                          <p:attrName>style.visibility</p:attrName>
                                        </p:attrNameLst>
                                      </p:cBhvr>
                                      <p:to>
                                        <p:strVal val="visible"/>
                                      </p:to>
                                    </p:set>
                                    <p:animEffect transition="in" filter="fade">
                                      <p:cBhvr>
                                        <p:cTn id="10" dur="500"/>
                                        <p:tgtEl>
                                          <p:spTgt spid="11879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118787"/>
                                        </p:tgtEl>
                                      </p:cBhvr>
                                    </p:animEffect>
                                    <p:set>
                                      <p:cBhvr>
                                        <p:cTn id="15" dur="1" fill="hold">
                                          <p:stCondLst>
                                            <p:cond delay="499"/>
                                          </p:stCondLst>
                                        </p:cTn>
                                        <p:tgtEl>
                                          <p:spTgt spid="11878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8797"/>
                                        </p:tgtEl>
                                      </p:cBhvr>
                                    </p:animEffect>
                                    <p:set>
                                      <p:cBhvr>
                                        <p:cTn id="18" dur="1" fill="hold">
                                          <p:stCondLst>
                                            <p:cond delay="499"/>
                                          </p:stCondLst>
                                        </p:cTn>
                                        <p:tgtEl>
                                          <p:spTgt spid="11879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18788"/>
                                        </p:tgtEl>
                                        <p:attrNameLst>
                                          <p:attrName>style.visibility</p:attrName>
                                        </p:attrNameLst>
                                      </p:cBhvr>
                                      <p:to>
                                        <p:strVal val="visible"/>
                                      </p:to>
                                    </p:set>
                                    <p:animEffect transition="in" filter="fade">
                                      <p:cBhvr>
                                        <p:cTn id="21" dur="500"/>
                                        <p:tgtEl>
                                          <p:spTgt spid="118788"/>
                                        </p:tgtEl>
                                      </p:cBhvr>
                                    </p:animEffect>
                                  </p:childTnLst>
                                </p:cTn>
                              </p:par>
                              <p:par>
                                <p:cTn id="22" presetID="10" presetClass="entr" presetSubtype="0" fill="hold" nodeType="withEffect">
                                  <p:stCondLst>
                                    <p:cond delay="0"/>
                                  </p:stCondLst>
                                  <p:childTnLst>
                                    <p:set>
                                      <p:cBhvr>
                                        <p:cTn id="23" dur="1" fill="hold">
                                          <p:stCondLst>
                                            <p:cond delay="0"/>
                                          </p:stCondLst>
                                        </p:cTn>
                                        <p:tgtEl>
                                          <p:spTgt spid="118798"/>
                                        </p:tgtEl>
                                        <p:attrNameLst>
                                          <p:attrName>style.visibility</p:attrName>
                                        </p:attrNameLst>
                                      </p:cBhvr>
                                      <p:to>
                                        <p:strVal val="visible"/>
                                      </p:to>
                                    </p:set>
                                    <p:animEffect transition="in" filter="fade">
                                      <p:cBhvr>
                                        <p:cTn id="24" dur="500"/>
                                        <p:tgtEl>
                                          <p:spTgt spid="11879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grpId="1" nodeType="clickEffect">
                                  <p:stCondLst>
                                    <p:cond delay="0"/>
                                  </p:stCondLst>
                                  <p:childTnLst>
                                    <p:animEffect transition="out" filter="fade">
                                      <p:cBhvr>
                                        <p:cTn id="28" dur="500"/>
                                        <p:tgtEl>
                                          <p:spTgt spid="118788"/>
                                        </p:tgtEl>
                                      </p:cBhvr>
                                    </p:animEffect>
                                    <p:set>
                                      <p:cBhvr>
                                        <p:cTn id="29" dur="1" fill="hold">
                                          <p:stCondLst>
                                            <p:cond delay="499"/>
                                          </p:stCondLst>
                                        </p:cTn>
                                        <p:tgtEl>
                                          <p:spTgt spid="11878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18798"/>
                                        </p:tgtEl>
                                      </p:cBhvr>
                                    </p:animEffect>
                                    <p:set>
                                      <p:cBhvr>
                                        <p:cTn id="32" dur="1" fill="hold">
                                          <p:stCondLst>
                                            <p:cond delay="499"/>
                                          </p:stCondLst>
                                        </p:cTn>
                                        <p:tgtEl>
                                          <p:spTgt spid="118798"/>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18789"/>
                                        </p:tgtEl>
                                        <p:attrNameLst>
                                          <p:attrName>style.visibility</p:attrName>
                                        </p:attrNameLst>
                                      </p:cBhvr>
                                      <p:to>
                                        <p:strVal val="visible"/>
                                      </p:to>
                                    </p:set>
                                    <p:animEffect transition="in" filter="fade">
                                      <p:cBhvr>
                                        <p:cTn id="35" dur="500"/>
                                        <p:tgtEl>
                                          <p:spTgt spid="118789"/>
                                        </p:tgtEl>
                                      </p:cBhvr>
                                    </p:animEffect>
                                  </p:childTnLst>
                                </p:cTn>
                              </p:par>
                              <p:par>
                                <p:cTn id="36" presetID="10" presetClass="entr" presetSubtype="0" fill="hold" nodeType="withEffect">
                                  <p:stCondLst>
                                    <p:cond delay="0"/>
                                  </p:stCondLst>
                                  <p:childTnLst>
                                    <p:set>
                                      <p:cBhvr>
                                        <p:cTn id="37" dur="1" fill="hold">
                                          <p:stCondLst>
                                            <p:cond delay="0"/>
                                          </p:stCondLst>
                                        </p:cTn>
                                        <p:tgtEl>
                                          <p:spTgt spid="118799"/>
                                        </p:tgtEl>
                                        <p:attrNameLst>
                                          <p:attrName>style.visibility</p:attrName>
                                        </p:attrNameLst>
                                      </p:cBhvr>
                                      <p:to>
                                        <p:strVal val="visible"/>
                                      </p:to>
                                    </p:set>
                                    <p:animEffect transition="in" filter="fade">
                                      <p:cBhvr>
                                        <p:cTn id="38" dur="500"/>
                                        <p:tgtEl>
                                          <p:spTgt spid="11879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grpId="1" nodeType="clickEffect">
                                  <p:stCondLst>
                                    <p:cond delay="0"/>
                                  </p:stCondLst>
                                  <p:childTnLst>
                                    <p:animEffect transition="out" filter="fade">
                                      <p:cBhvr>
                                        <p:cTn id="42" dur="500"/>
                                        <p:tgtEl>
                                          <p:spTgt spid="118789"/>
                                        </p:tgtEl>
                                      </p:cBhvr>
                                    </p:animEffect>
                                    <p:set>
                                      <p:cBhvr>
                                        <p:cTn id="43" dur="1" fill="hold">
                                          <p:stCondLst>
                                            <p:cond delay="499"/>
                                          </p:stCondLst>
                                        </p:cTn>
                                        <p:tgtEl>
                                          <p:spTgt spid="118789"/>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18799"/>
                                        </p:tgtEl>
                                      </p:cBhvr>
                                    </p:animEffect>
                                    <p:set>
                                      <p:cBhvr>
                                        <p:cTn id="46" dur="1" fill="hold">
                                          <p:stCondLst>
                                            <p:cond delay="499"/>
                                          </p:stCondLst>
                                        </p:cTn>
                                        <p:tgtEl>
                                          <p:spTgt spid="118799"/>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118792"/>
                                        </p:tgtEl>
                                        <p:attrNameLst>
                                          <p:attrName>style.visibility</p:attrName>
                                        </p:attrNameLst>
                                      </p:cBhvr>
                                      <p:to>
                                        <p:strVal val="visible"/>
                                      </p:to>
                                    </p:set>
                                    <p:animEffect transition="in" filter="fade">
                                      <p:cBhvr>
                                        <p:cTn id="49" dur="500"/>
                                        <p:tgtEl>
                                          <p:spTgt spid="118792"/>
                                        </p:tgtEl>
                                      </p:cBhvr>
                                    </p:animEffect>
                                  </p:childTnLst>
                                </p:cTn>
                              </p:par>
                              <p:par>
                                <p:cTn id="50" presetID="10" presetClass="entr" presetSubtype="0" fill="hold" nodeType="withEffect">
                                  <p:stCondLst>
                                    <p:cond delay="0"/>
                                  </p:stCondLst>
                                  <p:childTnLst>
                                    <p:set>
                                      <p:cBhvr>
                                        <p:cTn id="51" dur="1" fill="hold">
                                          <p:stCondLst>
                                            <p:cond delay="0"/>
                                          </p:stCondLst>
                                        </p:cTn>
                                        <p:tgtEl>
                                          <p:spTgt spid="118800"/>
                                        </p:tgtEl>
                                        <p:attrNameLst>
                                          <p:attrName>style.visibility</p:attrName>
                                        </p:attrNameLst>
                                      </p:cBhvr>
                                      <p:to>
                                        <p:strVal val="visible"/>
                                      </p:to>
                                    </p:set>
                                    <p:animEffect transition="in" filter="fade">
                                      <p:cBhvr>
                                        <p:cTn id="52" dur="500"/>
                                        <p:tgtEl>
                                          <p:spTgt spid="11880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grpId="1" nodeType="clickEffect">
                                  <p:stCondLst>
                                    <p:cond delay="0"/>
                                  </p:stCondLst>
                                  <p:childTnLst>
                                    <p:animEffect transition="out" filter="fade">
                                      <p:cBhvr>
                                        <p:cTn id="56" dur="500"/>
                                        <p:tgtEl>
                                          <p:spTgt spid="118792"/>
                                        </p:tgtEl>
                                      </p:cBhvr>
                                    </p:animEffect>
                                    <p:set>
                                      <p:cBhvr>
                                        <p:cTn id="57" dur="1" fill="hold">
                                          <p:stCondLst>
                                            <p:cond delay="499"/>
                                          </p:stCondLst>
                                        </p:cTn>
                                        <p:tgtEl>
                                          <p:spTgt spid="11879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8800"/>
                                        </p:tgtEl>
                                      </p:cBhvr>
                                    </p:animEffect>
                                    <p:set>
                                      <p:cBhvr>
                                        <p:cTn id="60" dur="1" fill="hold">
                                          <p:stCondLst>
                                            <p:cond delay="499"/>
                                          </p:stCondLst>
                                        </p:cTn>
                                        <p:tgtEl>
                                          <p:spTgt spid="118800"/>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118790"/>
                                        </p:tgtEl>
                                        <p:attrNameLst>
                                          <p:attrName>style.visibility</p:attrName>
                                        </p:attrNameLst>
                                      </p:cBhvr>
                                      <p:to>
                                        <p:strVal val="visible"/>
                                      </p:to>
                                    </p:set>
                                    <p:animEffect transition="in" filter="fade">
                                      <p:cBhvr>
                                        <p:cTn id="63" dur="500"/>
                                        <p:tgtEl>
                                          <p:spTgt spid="118790"/>
                                        </p:tgtEl>
                                      </p:cBhvr>
                                    </p:animEffect>
                                  </p:childTnLst>
                                </p:cTn>
                              </p:par>
                              <p:par>
                                <p:cTn id="64" presetID="10" presetClass="entr" presetSubtype="0" fill="hold" nodeType="withEffect">
                                  <p:stCondLst>
                                    <p:cond delay="0"/>
                                  </p:stCondLst>
                                  <p:childTnLst>
                                    <p:set>
                                      <p:cBhvr>
                                        <p:cTn id="65" dur="1" fill="hold">
                                          <p:stCondLst>
                                            <p:cond delay="0"/>
                                          </p:stCondLst>
                                        </p:cTn>
                                        <p:tgtEl>
                                          <p:spTgt spid="118801"/>
                                        </p:tgtEl>
                                        <p:attrNameLst>
                                          <p:attrName>style.visibility</p:attrName>
                                        </p:attrNameLst>
                                      </p:cBhvr>
                                      <p:to>
                                        <p:strVal val="visible"/>
                                      </p:to>
                                    </p:set>
                                    <p:animEffect transition="in" filter="fade">
                                      <p:cBhvr>
                                        <p:cTn id="66" dur="500"/>
                                        <p:tgtEl>
                                          <p:spTgt spid="118801"/>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xit" presetSubtype="0" fill="hold" grpId="1" nodeType="clickEffect">
                                  <p:stCondLst>
                                    <p:cond delay="0"/>
                                  </p:stCondLst>
                                  <p:childTnLst>
                                    <p:animEffect transition="out" filter="fade">
                                      <p:cBhvr>
                                        <p:cTn id="70" dur="500"/>
                                        <p:tgtEl>
                                          <p:spTgt spid="118790"/>
                                        </p:tgtEl>
                                      </p:cBhvr>
                                    </p:animEffect>
                                    <p:set>
                                      <p:cBhvr>
                                        <p:cTn id="71" dur="1" fill="hold">
                                          <p:stCondLst>
                                            <p:cond delay="499"/>
                                          </p:stCondLst>
                                        </p:cTn>
                                        <p:tgtEl>
                                          <p:spTgt spid="118790"/>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18801"/>
                                        </p:tgtEl>
                                      </p:cBhvr>
                                    </p:animEffect>
                                    <p:set>
                                      <p:cBhvr>
                                        <p:cTn id="74" dur="1" fill="hold">
                                          <p:stCondLst>
                                            <p:cond delay="499"/>
                                          </p:stCondLst>
                                        </p:cTn>
                                        <p:tgtEl>
                                          <p:spTgt spid="118801"/>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118791"/>
                                        </p:tgtEl>
                                        <p:attrNameLst>
                                          <p:attrName>style.visibility</p:attrName>
                                        </p:attrNameLst>
                                      </p:cBhvr>
                                      <p:to>
                                        <p:strVal val="visible"/>
                                      </p:to>
                                    </p:set>
                                    <p:animEffect transition="in" filter="fade">
                                      <p:cBhvr>
                                        <p:cTn id="77" dur="500"/>
                                        <p:tgtEl>
                                          <p:spTgt spid="118791"/>
                                        </p:tgtEl>
                                      </p:cBhvr>
                                    </p:animEffect>
                                  </p:childTnLst>
                                </p:cTn>
                              </p:par>
                              <p:par>
                                <p:cTn id="78" presetID="10" presetClass="entr" presetSubtype="0" fill="hold" nodeType="withEffect">
                                  <p:stCondLst>
                                    <p:cond delay="0"/>
                                  </p:stCondLst>
                                  <p:childTnLst>
                                    <p:set>
                                      <p:cBhvr>
                                        <p:cTn id="79" dur="1" fill="hold">
                                          <p:stCondLst>
                                            <p:cond delay="0"/>
                                          </p:stCondLst>
                                        </p:cTn>
                                        <p:tgtEl>
                                          <p:spTgt spid="118802"/>
                                        </p:tgtEl>
                                        <p:attrNameLst>
                                          <p:attrName>style.visibility</p:attrName>
                                        </p:attrNameLst>
                                      </p:cBhvr>
                                      <p:to>
                                        <p:strVal val="visible"/>
                                      </p:to>
                                    </p:set>
                                    <p:animEffect transition="in" filter="fade">
                                      <p:cBhvr>
                                        <p:cTn id="80" dur="500"/>
                                        <p:tgtEl>
                                          <p:spTgt spid="118802"/>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xit" presetSubtype="0" fill="hold" grpId="1" nodeType="clickEffect">
                                  <p:stCondLst>
                                    <p:cond delay="0"/>
                                  </p:stCondLst>
                                  <p:childTnLst>
                                    <p:animEffect transition="out" filter="fade">
                                      <p:cBhvr>
                                        <p:cTn id="84" dur="500"/>
                                        <p:tgtEl>
                                          <p:spTgt spid="118791"/>
                                        </p:tgtEl>
                                      </p:cBhvr>
                                    </p:animEffect>
                                    <p:set>
                                      <p:cBhvr>
                                        <p:cTn id="85" dur="1" fill="hold">
                                          <p:stCondLst>
                                            <p:cond delay="499"/>
                                          </p:stCondLst>
                                        </p:cTn>
                                        <p:tgtEl>
                                          <p:spTgt spid="118791"/>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18802"/>
                                        </p:tgtEl>
                                      </p:cBhvr>
                                    </p:animEffect>
                                    <p:set>
                                      <p:cBhvr>
                                        <p:cTn id="88" dur="1" fill="hold">
                                          <p:stCondLst>
                                            <p:cond delay="499"/>
                                          </p:stCondLst>
                                        </p:cTn>
                                        <p:tgtEl>
                                          <p:spTgt spid="118802"/>
                                        </p:tgtEl>
                                        <p:attrNameLst>
                                          <p:attrName>style.visibility</p:attrName>
                                        </p:attrNameLst>
                                      </p:cBhvr>
                                      <p:to>
                                        <p:strVal val="hidden"/>
                                      </p:to>
                                    </p:set>
                                  </p:childTnLst>
                                </p:cTn>
                              </p:par>
                              <p:par>
                                <p:cTn id="89" presetID="10" presetClass="entr" presetSubtype="0" fill="hold" grpId="0" nodeType="withEffect">
                                  <p:stCondLst>
                                    <p:cond delay="0"/>
                                  </p:stCondLst>
                                  <p:childTnLst>
                                    <p:set>
                                      <p:cBhvr>
                                        <p:cTn id="90" dur="1" fill="hold">
                                          <p:stCondLst>
                                            <p:cond delay="0"/>
                                          </p:stCondLst>
                                        </p:cTn>
                                        <p:tgtEl>
                                          <p:spTgt spid="118793"/>
                                        </p:tgtEl>
                                        <p:attrNameLst>
                                          <p:attrName>style.visibility</p:attrName>
                                        </p:attrNameLst>
                                      </p:cBhvr>
                                      <p:to>
                                        <p:strVal val="visible"/>
                                      </p:to>
                                    </p:set>
                                    <p:animEffect transition="in" filter="fade">
                                      <p:cBhvr>
                                        <p:cTn id="91" dur="500"/>
                                        <p:tgtEl>
                                          <p:spTgt spid="118793"/>
                                        </p:tgtEl>
                                      </p:cBhvr>
                                    </p:animEffect>
                                  </p:childTnLst>
                                </p:cTn>
                              </p:par>
                              <p:par>
                                <p:cTn id="92" presetID="10" presetClass="entr" presetSubtype="0" fill="hold" nodeType="withEffect">
                                  <p:stCondLst>
                                    <p:cond delay="0"/>
                                  </p:stCondLst>
                                  <p:childTnLst>
                                    <p:set>
                                      <p:cBhvr>
                                        <p:cTn id="93" dur="1" fill="hold">
                                          <p:stCondLst>
                                            <p:cond delay="0"/>
                                          </p:stCondLst>
                                        </p:cTn>
                                        <p:tgtEl>
                                          <p:spTgt spid="118803"/>
                                        </p:tgtEl>
                                        <p:attrNameLst>
                                          <p:attrName>style.visibility</p:attrName>
                                        </p:attrNameLst>
                                      </p:cBhvr>
                                      <p:to>
                                        <p:strVal val="visible"/>
                                      </p:to>
                                    </p:set>
                                    <p:animEffect transition="in" filter="fade">
                                      <p:cBhvr>
                                        <p:cTn id="94" dur="500"/>
                                        <p:tgtEl>
                                          <p:spTgt spid="118803"/>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10" presetClass="exit" presetSubtype="0" fill="hold" grpId="1" nodeType="clickEffect">
                                  <p:stCondLst>
                                    <p:cond delay="0"/>
                                  </p:stCondLst>
                                  <p:childTnLst>
                                    <p:animEffect transition="out" filter="fade">
                                      <p:cBhvr>
                                        <p:cTn id="98" dur="500"/>
                                        <p:tgtEl>
                                          <p:spTgt spid="118793"/>
                                        </p:tgtEl>
                                      </p:cBhvr>
                                    </p:animEffect>
                                    <p:set>
                                      <p:cBhvr>
                                        <p:cTn id="99" dur="1" fill="hold">
                                          <p:stCondLst>
                                            <p:cond delay="499"/>
                                          </p:stCondLst>
                                        </p:cTn>
                                        <p:tgtEl>
                                          <p:spTgt spid="118793"/>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118803"/>
                                        </p:tgtEl>
                                      </p:cBhvr>
                                    </p:animEffect>
                                    <p:set>
                                      <p:cBhvr>
                                        <p:cTn id="102" dur="1" fill="hold">
                                          <p:stCondLst>
                                            <p:cond delay="499"/>
                                          </p:stCondLst>
                                        </p:cTn>
                                        <p:tgtEl>
                                          <p:spTgt spid="118803"/>
                                        </p:tgtEl>
                                        <p:attrNameLst>
                                          <p:attrName>style.visibility</p:attrName>
                                        </p:attrNameLst>
                                      </p:cBhvr>
                                      <p:to>
                                        <p:strVal val="hidden"/>
                                      </p:to>
                                    </p:set>
                                  </p:childTnLst>
                                </p:cTn>
                              </p:par>
                              <p:par>
                                <p:cTn id="103" presetID="10" presetClass="entr" presetSubtype="0" fill="hold" grpId="0" nodeType="withEffect">
                                  <p:stCondLst>
                                    <p:cond delay="0"/>
                                  </p:stCondLst>
                                  <p:childTnLst>
                                    <p:set>
                                      <p:cBhvr>
                                        <p:cTn id="104" dur="1" fill="hold">
                                          <p:stCondLst>
                                            <p:cond delay="0"/>
                                          </p:stCondLst>
                                        </p:cTn>
                                        <p:tgtEl>
                                          <p:spTgt spid="118807"/>
                                        </p:tgtEl>
                                        <p:attrNameLst>
                                          <p:attrName>style.visibility</p:attrName>
                                        </p:attrNameLst>
                                      </p:cBhvr>
                                      <p:to>
                                        <p:strVal val="visible"/>
                                      </p:to>
                                    </p:set>
                                    <p:animEffect transition="in" filter="fade">
                                      <p:cBhvr>
                                        <p:cTn id="105" dur="500"/>
                                        <p:tgtEl>
                                          <p:spTgt spid="118807"/>
                                        </p:tgtEl>
                                      </p:cBhvr>
                                    </p:animEffect>
                                  </p:childTnLst>
                                </p:cTn>
                              </p:par>
                              <p:par>
                                <p:cTn id="106" presetID="10" presetClass="entr" presetSubtype="0" fill="hold" nodeType="withEffect">
                                  <p:stCondLst>
                                    <p:cond delay="0"/>
                                  </p:stCondLst>
                                  <p:childTnLst>
                                    <p:set>
                                      <p:cBhvr>
                                        <p:cTn id="107" dur="1" fill="hold">
                                          <p:stCondLst>
                                            <p:cond delay="0"/>
                                          </p:stCondLst>
                                        </p:cTn>
                                        <p:tgtEl>
                                          <p:spTgt spid="118805"/>
                                        </p:tgtEl>
                                        <p:attrNameLst>
                                          <p:attrName>style.visibility</p:attrName>
                                        </p:attrNameLst>
                                      </p:cBhvr>
                                      <p:to>
                                        <p:strVal val="visible"/>
                                      </p:to>
                                    </p:set>
                                    <p:animEffect transition="in" filter="fade">
                                      <p:cBhvr>
                                        <p:cTn id="108" dur="500"/>
                                        <p:tgtEl>
                                          <p:spTgt spid="118805"/>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0" presetClass="exit" presetSubtype="0" fill="hold" grpId="1" nodeType="clickEffect">
                                  <p:stCondLst>
                                    <p:cond delay="0"/>
                                  </p:stCondLst>
                                  <p:childTnLst>
                                    <p:animEffect transition="out" filter="fade">
                                      <p:cBhvr>
                                        <p:cTn id="112" dur="500"/>
                                        <p:tgtEl>
                                          <p:spTgt spid="118807"/>
                                        </p:tgtEl>
                                      </p:cBhvr>
                                    </p:animEffect>
                                    <p:set>
                                      <p:cBhvr>
                                        <p:cTn id="113" dur="1" fill="hold">
                                          <p:stCondLst>
                                            <p:cond delay="499"/>
                                          </p:stCondLst>
                                        </p:cTn>
                                        <p:tgtEl>
                                          <p:spTgt spid="118807"/>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118805"/>
                                        </p:tgtEl>
                                      </p:cBhvr>
                                    </p:animEffect>
                                    <p:set>
                                      <p:cBhvr>
                                        <p:cTn id="116" dur="1" fill="hold">
                                          <p:stCondLst>
                                            <p:cond delay="499"/>
                                          </p:stCondLst>
                                        </p:cTn>
                                        <p:tgtEl>
                                          <p:spTgt spid="118805"/>
                                        </p:tgtEl>
                                        <p:attrNameLst>
                                          <p:attrName>style.visibility</p:attrName>
                                        </p:attrNameLst>
                                      </p:cBhvr>
                                      <p:to>
                                        <p:strVal val="hidden"/>
                                      </p:to>
                                    </p:set>
                                  </p:childTnLst>
                                </p:cTn>
                              </p:par>
                              <p:par>
                                <p:cTn id="117" presetID="10" presetClass="entr" presetSubtype="0" fill="hold" grpId="0" nodeType="withEffect">
                                  <p:stCondLst>
                                    <p:cond delay="0"/>
                                  </p:stCondLst>
                                  <p:childTnLst>
                                    <p:set>
                                      <p:cBhvr>
                                        <p:cTn id="118" dur="1" fill="hold">
                                          <p:stCondLst>
                                            <p:cond delay="0"/>
                                          </p:stCondLst>
                                        </p:cTn>
                                        <p:tgtEl>
                                          <p:spTgt spid="118795"/>
                                        </p:tgtEl>
                                        <p:attrNameLst>
                                          <p:attrName>style.visibility</p:attrName>
                                        </p:attrNameLst>
                                      </p:cBhvr>
                                      <p:to>
                                        <p:strVal val="visible"/>
                                      </p:to>
                                    </p:set>
                                    <p:animEffect transition="in" filter="fade">
                                      <p:cBhvr>
                                        <p:cTn id="119" dur="500"/>
                                        <p:tgtEl>
                                          <p:spTgt spid="118795"/>
                                        </p:tgtEl>
                                      </p:cBhvr>
                                    </p:animEffect>
                                  </p:childTnLst>
                                </p:cTn>
                              </p:par>
                              <p:par>
                                <p:cTn id="120" presetID="10" presetClass="entr" presetSubtype="0" fill="hold" nodeType="withEffect">
                                  <p:stCondLst>
                                    <p:cond delay="0"/>
                                  </p:stCondLst>
                                  <p:childTnLst>
                                    <p:set>
                                      <p:cBhvr>
                                        <p:cTn id="121" dur="1" fill="hold">
                                          <p:stCondLst>
                                            <p:cond delay="0"/>
                                          </p:stCondLst>
                                        </p:cTn>
                                        <p:tgtEl>
                                          <p:spTgt spid="118804"/>
                                        </p:tgtEl>
                                        <p:attrNameLst>
                                          <p:attrName>style.visibility</p:attrName>
                                        </p:attrNameLst>
                                      </p:cBhvr>
                                      <p:to>
                                        <p:strVal val="visible"/>
                                      </p:to>
                                    </p:set>
                                    <p:animEffect transition="in" filter="fade">
                                      <p:cBhvr>
                                        <p:cTn id="122" dur="500"/>
                                        <p:tgtEl>
                                          <p:spTgt spid="118804"/>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0" presetClass="exit" presetSubtype="0" fill="hold" grpId="1" nodeType="clickEffect">
                                  <p:stCondLst>
                                    <p:cond delay="0"/>
                                  </p:stCondLst>
                                  <p:childTnLst>
                                    <p:animEffect transition="out" filter="fade">
                                      <p:cBhvr>
                                        <p:cTn id="126" dur="500"/>
                                        <p:tgtEl>
                                          <p:spTgt spid="118795"/>
                                        </p:tgtEl>
                                      </p:cBhvr>
                                    </p:animEffect>
                                    <p:set>
                                      <p:cBhvr>
                                        <p:cTn id="127" dur="1" fill="hold">
                                          <p:stCondLst>
                                            <p:cond delay="499"/>
                                          </p:stCondLst>
                                        </p:cTn>
                                        <p:tgtEl>
                                          <p:spTgt spid="118795"/>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118804"/>
                                        </p:tgtEl>
                                      </p:cBhvr>
                                    </p:animEffect>
                                    <p:set>
                                      <p:cBhvr>
                                        <p:cTn id="130" dur="1" fill="hold">
                                          <p:stCondLst>
                                            <p:cond delay="499"/>
                                          </p:stCondLst>
                                        </p:cTn>
                                        <p:tgtEl>
                                          <p:spTgt spid="118804"/>
                                        </p:tgtEl>
                                        <p:attrNameLst>
                                          <p:attrName>style.visibility</p:attrName>
                                        </p:attrNameLst>
                                      </p:cBhvr>
                                      <p:to>
                                        <p:strVal val="hidden"/>
                                      </p:to>
                                    </p:set>
                                  </p:childTnLst>
                                </p:cTn>
                              </p:par>
                              <p:par>
                                <p:cTn id="131" presetID="10" presetClass="entr" presetSubtype="0" fill="hold" grpId="0" nodeType="withEffect">
                                  <p:stCondLst>
                                    <p:cond delay="0"/>
                                  </p:stCondLst>
                                  <p:childTnLst>
                                    <p:set>
                                      <p:cBhvr>
                                        <p:cTn id="132" dur="1" fill="hold">
                                          <p:stCondLst>
                                            <p:cond delay="0"/>
                                          </p:stCondLst>
                                        </p:cTn>
                                        <p:tgtEl>
                                          <p:spTgt spid="118794"/>
                                        </p:tgtEl>
                                        <p:attrNameLst>
                                          <p:attrName>style.visibility</p:attrName>
                                        </p:attrNameLst>
                                      </p:cBhvr>
                                      <p:to>
                                        <p:strVal val="visible"/>
                                      </p:to>
                                    </p:set>
                                    <p:animEffect transition="in" filter="fade">
                                      <p:cBhvr>
                                        <p:cTn id="133" dur="500"/>
                                        <p:tgtEl>
                                          <p:spTgt spid="118794"/>
                                        </p:tgtEl>
                                      </p:cBhvr>
                                    </p:animEffect>
                                  </p:childTnLst>
                                </p:cTn>
                              </p:par>
                              <p:par>
                                <p:cTn id="134" presetID="10" presetClass="entr" presetSubtype="0" fill="hold" nodeType="withEffect">
                                  <p:stCondLst>
                                    <p:cond delay="0"/>
                                  </p:stCondLst>
                                  <p:childTnLst>
                                    <p:set>
                                      <p:cBhvr>
                                        <p:cTn id="135" dur="1" fill="hold">
                                          <p:stCondLst>
                                            <p:cond delay="0"/>
                                          </p:stCondLst>
                                        </p:cTn>
                                        <p:tgtEl>
                                          <p:spTgt spid="118806"/>
                                        </p:tgtEl>
                                        <p:attrNameLst>
                                          <p:attrName>style.visibility</p:attrName>
                                        </p:attrNameLst>
                                      </p:cBhvr>
                                      <p:to>
                                        <p:strVal val="visible"/>
                                      </p:to>
                                    </p:set>
                                    <p:animEffect transition="in" filter="fade">
                                      <p:cBhvr>
                                        <p:cTn id="136" dur="500"/>
                                        <p:tgtEl>
                                          <p:spTgt spid="118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p:bldP spid="118787" grpId="1"/>
      <p:bldP spid="118788" grpId="0"/>
      <p:bldP spid="118788" grpId="1"/>
      <p:bldP spid="118789" grpId="0"/>
      <p:bldP spid="118789" grpId="1"/>
      <p:bldP spid="118790" grpId="0"/>
      <p:bldP spid="118790" grpId="1"/>
      <p:bldP spid="118791" grpId="0"/>
      <p:bldP spid="118791" grpId="1"/>
      <p:bldP spid="118792" grpId="0"/>
      <p:bldP spid="118792" grpId="1"/>
      <p:bldP spid="118793" grpId="0"/>
      <p:bldP spid="118793" grpId="1"/>
      <p:bldP spid="118794" grpId="0"/>
      <p:bldP spid="118795" grpId="0"/>
      <p:bldP spid="118795" grpId="1"/>
      <p:bldP spid="118807" grpId="0"/>
      <p:bldP spid="118807"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2819400" y="0"/>
            <a:ext cx="4343400" cy="6788150"/>
          </a:xfrm>
          <a:prstGeom prst="rect">
            <a:avLst/>
          </a:prstGeom>
          <a:solidFill>
            <a:schemeClr val="bg1"/>
          </a:solidFill>
          <a:ln w="12700">
            <a:solidFill>
              <a:schemeClr val="tx1"/>
            </a:solidFill>
            <a:miter lim="800000"/>
            <a:headEnd/>
            <a:tailEnd/>
          </a:ln>
        </p:spPr>
        <p:txBody>
          <a:bodyPr wrap="none" anchor="ctr"/>
          <a:lstStyle/>
          <a:p>
            <a:pPr defTabSz="457200" eaLnBrk="1" hangingPunct="1"/>
            <a:endParaRPr lang="en-US" sz="1800">
              <a:solidFill>
                <a:prstClr val="black"/>
              </a:solidFill>
              <a:latin typeface="Calibri" charset="0"/>
            </a:endParaRPr>
          </a:p>
        </p:txBody>
      </p:sp>
      <p:sp>
        <p:nvSpPr>
          <p:cNvPr id="33794" name="Text Box 3"/>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sp>
        <p:nvSpPr>
          <p:cNvPr id="18436" name="Text Box 4"/>
          <p:cNvSpPr txBox="1">
            <a:spLocks noChangeArrowheads="1"/>
          </p:cNvSpPr>
          <p:nvPr/>
        </p:nvSpPr>
        <p:spPr bwMode="auto">
          <a:xfrm>
            <a:off x="3048000" y="457200"/>
            <a:ext cx="3276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457200" eaLnBrk="1" hangingPunct="1">
              <a:spcBef>
                <a:spcPct val="50000"/>
              </a:spcBef>
              <a:defRPr/>
            </a:pPr>
            <a:r>
              <a:rPr lang="en-AU" sz="2800">
                <a:solidFill>
                  <a:prstClr val="black"/>
                </a:solidFill>
                <a:latin typeface="Calibri" charset="0"/>
              </a:rPr>
              <a:t>9 teaching tips</a:t>
            </a:r>
            <a:endParaRPr lang="en-AU" sz="1800">
              <a:solidFill>
                <a:prstClr val="black"/>
              </a:solidFill>
              <a:latin typeface="Calibri" charset="0"/>
            </a:endParaRPr>
          </a:p>
        </p:txBody>
      </p:sp>
      <p:sp>
        <p:nvSpPr>
          <p:cNvPr id="18438" name="Text Box 6"/>
          <p:cNvSpPr txBox="1">
            <a:spLocks noChangeArrowheads="1"/>
          </p:cNvSpPr>
          <p:nvPr/>
        </p:nvSpPr>
        <p:spPr bwMode="auto">
          <a:xfrm>
            <a:off x="4419600" y="1447800"/>
            <a:ext cx="9144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457200" eaLnBrk="1" hangingPunct="1">
              <a:spcBef>
                <a:spcPct val="50000"/>
              </a:spcBef>
              <a:defRPr/>
            </a:pPr>
            <a:r>
              <a:rPr lang="en-AU" sz="4000">
                <a:solidFill>
                  <a:prstClr val="black"/>
                </a:solidFill>
                <a:latin typeface="Arial Bold" charset="0"/>
              </a:rPr>
              <a:t># 5</a:t>
            </a:r>
            <a:endParaRPr lang="en-AU" sz="1800">
              <a:solidFill>
                <a:prstClr val="black"/>
              </a:solidFill>
              <a:latin typeface="Calibri" charset="0"/>
            </a:endParaRPr>
          </a:p>
        </p:txBody>
      </p:sp>
      <p:sp>
        <p:nvSpPr>
          <p:cNvPr id="33797" name="Text Box 7"/>
          <p:cNvSpPr txBox="1">
            <a:spLocks noChangeArrowheads="1"/>
          </p:cNvSpPr>
          <p:nvPr/>
        </p:nvSpPr>
        <p:spPr bwMode="auto">
          <a:xfrm>
            <a:off x="3429000" y="2514600"/>
            <a:ext cx="3200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hangingPunct="1">
              <a:spcBef>
                <a:spcPct val="50000"/>
              </a:spcBef>
            </a:pPr>
            <a:r>
              <a:rPr lang="en-AU" b="1">
                <a:solidFill>
                  <a:prstClr val="black"/>
                </a:solidFill>
              </a:rPr>
              <a:t>Button pushing</a:t>
            </a:r>
          </a:p>
        </p:txBody>
      </p:sp>
      <p:sp>
        <p:nvSpPr>
          <p:cNvPr id="33798" name="Line 8"/>
          <p:cNvSpPr>
            <a:spLocks noChangeShapeType="1"/>
          </p:cNvSpPr>
          <p:nvPr/>
        </p:nvSpPr>
        <p:spPr bwMode="auto">
          <a:xfrm>
            <a:off x="3848100" y="2971800"/>
            <a:ext cx="23241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defTabSz="457200" eaLnBrk="1" hangingPunct="1"/>
            <a:endParaRPr lang="en-US" sz="1800">
              <a:solidFill>
                <a:prstClr val="black"/>
              </a:solidFill>
              <a:latin typeface="Calibri" charset="0"/>
            </a:endParaRPr>
          </a:p>
        </p:txBody>
      </p:sp>
      <p:sp>
        <p:nvSpPr>
          <p:cNvPr id="18441" name="Text Box 9"/>
          <p:cNvSpPr txBox="1">
            <a:spLocks noChangeArrowheads="1"/>
          </p:cNvSpPr>
          <p:nvPr/>
        </p:nvSpPr>
        <p:spPr bwMode="auto">
          <a:xfrm>
            <a:off x="3505200" y="3565525"/>
            <a:ext cx="3276600"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AU" sz="2000">
                <a:solidFill>
                  <a:prstClr val="black"/>
                </a:solidFill>
                <a:latin typeface="Helvetica" charset="0"/>
              </a:rPr>
              <a:t>Kids like to press buttons </a:t>
            </a:r>
          </a:p>
          <a:p>
            <a:pPr defTabSz="457200" eaLnBrk="1" hangingPunct="1"/>
            <a:endParaRPr lang="en-AU" sz="2000">
              <a:solidFill>
                <a:prstClr val="black"/>
              </a:solidFill>
              <a:latin typeface="Helvetica" charset="0"/>
            </a:endParaRPr>
          </a:p>
          <a:p>
            <a:pPr defTabSz="457200" eaLnBrk="1" hangingPunct="1"/>
            <a:r>
              <a:rPr lang="en-AU" sz="2000">
                <a:solidFill>
                  <a:prstClr val="black"/>
                </a:solidFill>
                <a:latin typeface="Helvetica" charset="0"/>
              </a:rPr>
              <a:t>. . . and you are the biggest one around.</a:t>
            </a:r>
          </a:p>
        </p:txBody>
      </p:sp>
      <p:pic>
        <p:nvPicPr>
          <p:cNvPr id="33800" name="Picture 11" descr="BigRedButton_a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4724400"/>
            <a:ext cx="1498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704941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Effect transition="in" filter="fade">
                                      <p:cBhvr>
                                        <p:cTn id="7" dur="1000"/>
                                        <p:tgtEl>
                                          <p:spTgt spid="18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a:off x="2819400" y="0"/>
            <a:ext cx="4343400" cy="6788150"/>
          </a:xfrm>
          <a:prstGeom prst="rect">
            <a:avLst/>
          </a:prstGeom>
          <a:solidFill>
            <a:schemeClr val="bg1"/>
          </a:solidFill>
          <a:ln w="12700">
            <a:solidFill>
              <a:schemeClr val="tx1"/>
            </a:solidFill>
            <a:miter lim="800000"/>
            <a:headEnd/>
            <a:tailEnd/>
          </a:ln>
        </p:spPr>
        <p:txBody>
          <a:bodyPr wrap="none" anchor="ctr"/>
          <a:lstStyle/>
          <a:p>
            <a:pPr defTabSz="457200" eaLnBrk="1" hangingPunct="1"/>
            <a:endParaRPr lang="en-US" sz="1800">
              <a:solidFill>
                <a:prstClr val="black"/>
              </a:solidFill>
              <a:latin typeface="Calibri" charset="0"/>
            </a:endParaRPr>
          </a:p>
        </p:txBody>
      </p:sp>
      <p:pic>
        <p:nvPicPr>
          <p:cNvPr id="35842" name="Picture 9" descr="aces_poker_chips"/>
          <p:cNvPicPr>
            <a:picLocks noChangeAspect="1" noChangeArrowheads="1"/>
          </p:cNvPicPr>
          <p:nvPr/>
        </p:nvPicPr>
        <p:blipFill>
          <a:blip r:embed="rId3">
            <a:alphaModFix amt="60000"/>
            <a:extLst>
              <a:ext uri="{28A0092B-C50C-407E-A947-70E740481C1C}">
                <a14:useLocalDpi xmlns:a14="http://schemas.microsoft.com/office/drawing/2010/main" val="0"/>
              </a:ext>
            </a:extLst>
          </a:blip>
          <a:srcRect/>
          <a:stretch>
            <a:fillRect/>
          </a:stretch>
        </p:blipFill>
        <p:spPr bwMode="auto">
          <a:xfrm>
            <a:off x="2819400" y="0"/>
            <a:ext cx="3268663" cy="1716088"/>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sp>
        <p:nvSpPr>
          <p:cNvPr id="19460" name="Text Box 4"/>
          <p:cNvSpPr txBox="1">
            <a:spLocks noChangeArrowheads="1"/>
          </p:cNvSpPr>
          <p:nvPr/>
        </p:nvSpPr>
        <p:spPr bwMode="auto">
          <a:xfrm>
            <a:off x="3048000" y="457200"/>
            <a:ext cx="3276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457200" eaLnBrk="1" hangingPunct="1">
              <a:spcBef>
                <a:spcPct val="50000"/>
              </a:spcBef>
              <a:defRPr/>
            </a:pPr>
            <a:r>
              <a:rPr lang="en-AU" sz="2800">
                <a:solidFill>
                  <a:prstClr val="black"/>
                </a:solidFill>
                <a:latin typeface="Calibri" charset="0"/>
              </a:rPr>
              <a:t>9 teaching tips</a:t>
            </a:r>
            <a:endParaRPr lang="en-AU" sz="1800">
              <a:solidFill>
                <a:prstClr val="black"/>
              </a:solidFill>
              <a:latin typeface="Calibri" charset="0"/>
            </a:endParaRPr>
          </a:p>
        </p:txBody>
      </p:sp>
      <p:sp>
        <p:nvSpPr>
          <p:cNvPr id="19461" name="Text Box 5"/>
          <p:cNvSpPr txBox="1">
            <a:spLocks noChangeArrowheads="1"/>
          </p:cNvSpPr>
          <p:nvPr/>
        </p:nvSpPr>
        <p:spPr bwMode="auto">
          <a:xfrm>
            <a:off x="4419600" y="1447800"/>
            <a:ext cx="9144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457200" eaLnBrk="1" hangingPunct="1">
              <a:spcBef>
                <a:spcPct val="50000"/>
              </a:spcBef>
              <a:defRPr/>
            </a:pPr>
            <a:r>
              <a:rPr lang="en-AU" sz="4000">
                <a:solidFill>
                  <a:prstClr val="black"/>
                </a:solidFill>
                <a:latin typeface="Arial Bold" charset="0"/>
              </a:rPr>
              <a:t># 6</a:t>
            </a:r>
            <a:endParaRPr lang="en-AU" sz="1800">
              <a:solidFill>
                <a:prstClr val="black"/>
              </a:solidFill>
              <a:latin typeface="Calibri" charset="0"/>
            </a:endParaRPr>
          </a:p>
        </p:txBody>
      </p:sp>
      <p:sp>
        <p:nvSpPr>
          <p:cNvPr id="35846" name="Text Box 6"/>
          <p:cNvSpPr txBox="1">
            <a:spLocks noChangeArrowheads="1"/>
          </p:cNvSpPr>
          <p:nvPr/>
        </p:nvSpPr>
        <p:spPr bwMode="auto">
          <a:xfrm>
            <a:off x="2895600" y="2514600"/>
            <a:ext cx="4191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hangingPunct="1">
              <a:spcBef>
                <a:spcPct val="50000"/>
              </a:spcBef>
            </a:pPr>
            <a:r>
              <a:rPr lang="en-AU" b="1">
                <a:solidFill>
                  <a:prstClr val="black"/>
                </a:solidFill>
              </a:rPr>
              <a:t>More poker than pedagogy</a:t>
            </a:r>
          </a:p>
        </p:txBody>
      </p:sp>
      <p:sp>
        <p:nvSpPr>
          <p:cNvPr id="35847" name="Line 7"/>
          <p:cNvSpPr>
            <a:spLocks noChangeShapeType="1"/>
          </p:cNvSpPr>
          <p:nvPr/>
        </p:nvSpPr>
        <p:spPr bwMode="auto">
          <a:xfrm>
            <a:off x="3048000" y="2971800"/>
            <a:ext cx="38100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defTabSz="457200" eaLnBrk="1" hangingPunct="1"/>
            <a:endParaRPr lang="en-US" sz="1800">
              <a:solidFill>
                <a:prstClr val="black"/>
              </a:solidFill>
              <a:latin typeface="Calibri" charset="0"/>
            </a:endParaRPr>
          </a:p>
        </p:txBody>
      </p:sp>
      <p:sp>
        <p:nvSpPr>
          <p:cNvPr id="19464" name="Text Box 8"/>
          <p:cNvSpPr txBox="1">
            <a:spLocks noChangeArrowheads="1"/>
          </p:cNvSpPr>
          <p:nvPr/>
        </p:nvSpPr>
        <p:spPr bwMode="auto">
          <a:xfrm>
            <a:off x="3505200" y="3276600"/>
            <a:ext cx="3505200" cy="283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AU" sz="2000">
                <a:solidFill>
                  <a:prstClr val="black"/>
                </a:solidFill>
                <a:latin typeface="Helvetica" charset="0"/>
              </a:rPr>
              <a:t>Managing student learning is just as much a mix of theatre and poker as knowledge and skills </a:t>
            </a:r>
          </a:p>
          <a:p>
            <a:pPr defTabSz="457200" eaLnBrk="1" hangingPunct="1"/>
            <a:endParaRPr lang="en-AU" sz="2000">
              <a:solidFill>
                <a:prstClr val="black"/>
              </a:solidFill>
              <a:latin typeface="Helvetica" charset="0"/>
            </a:endParaRPr>
          </a:p>
          <a:p>
            <a:pPr defTabSz="457200" eaLnBrk="1" hangingPunct="1"/>
            <a:r>
              <a:rPr lang="en-AU" sz="2000">
                <a:solidFill>
                  <a:prstClr val="black"/>
                </a:solidFill>
                <a:latin typeface="Helvetica" charset="0"/>
              </a:rPr>
              <a:t>. . . </a:t>
            </a:r>
            <a:r>
              <a:rPr lang="en-AU" sz="2000" i="1">
                <a:solidFill>
                  <a:prstClr val="black"/>
                </a:solidFill>
                <a:latin typeface="Helvetica" charset="0"/>
              </a:rPr>
              <a:t>know when to hold them and know when to fold them</a:t>
            </a:r>
            <a:r>
              <a:rPr lang="en-AU" sz="2000">
                <a:solidFill>
                  <a:prstClr val="black"/>
                </a:solidFill>
                <a:latin typeface="Helvetica" charset="0"/>
              </a:rPr>
              <a:t>.</a:t>
            </a:r>
          </a:p>
          <a:p>
            <a:pPr defTabSz="457200" eaLnBrk="1" hangingPunct="1"/>
            <a:endParaRPr lang="en-AU" sz="2000">
              <a:solidFill>
                <a:prstClr val="black"/>
              </a:solidFill>
              <a:latin typeface="Helvetica" charset="0"/>
            </a:endParaRPr>
          </a:p>
          <a:p>
            <a:pPr defTabSz="457200" eaLnBrk="1" hangingPunct="1"/>
            <a:r>
              <a:rPr lang="en-AU" sz="2000">
                <a:solidFill>
                  <a:prstClr val="black"/>
                </a:solidFill>
                <a:latin typeface="Helvetica" charset="0"/>
              </a:rPr>
              <a:t>It</a:t>
            </a:r>
            <a:r>
              <a:rPr lang="ja-JP" altLang="en-AU" sz="2000">
                <a:solidFill>
                  <a:prstClr val="black"/>
                </a:solidFill>
              </a:rPr>
              <a:t>’</a:t>
            </a:r>
            <a:r>
              <a:rPr lang="en-AU" altLang="ja-JP" sz="2000">
                <a:solidFill>
                  <a:prstClr val="black"/>
                </a:solidFill>
                <a:latin typeface="Helvetica" charset="0"/>
              </a:rPr>
              <a:t>s largely bluff and dare.</a:t>
            </a:r>
            <a:endParaRPr lang="en-AU" sz="2000">
              <a:solidFill>
                <a:prstClr val="black"/>
              </a:solidFill>
              <a:latin typeface="Helvetica" charset="0"/>
            </a:endParaRPr>
          </a:p>
        </p:txBody>
      </p:sp>
      <p:pic>
        <p:nvPicPr>
          <p:cNvPr id="19466" name="Picture 10" descr="Theatre Mas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18361">
            <a:off x="5334000" y="1295400"/>
            <a:ext cx="179705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65722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64"/>
                                        </p:tgtEl>
                                        <p:attrNameLst>
                                          <p:attrName>style.visibility</p:attrName>
                                        </p:attrNameLst>
                                      </p:cBhvr>
                                      <p:to>
                                        <p:strVal val="visible"/>
                                      </p:to>
                                    </p:set>
                                    <p:animEffect transition="in" filter="fade">
                                      <p:cBhvr>
                                        <p:cTn id="7" dur="1000"/>
                                        <p:tgtEl>
                                          <p:spTgt spid="19464"/>
                                        </p:tgtEl>
                                      </p:cBhvr>
                                    </p:animEffect>
                                  </p:childTnLst>
                                </p:cTn>
                              </p:par>
                              <p:par>
                                <p:cTn id="8" presetID="10" presetClass="entr" presetSubtype="0" fill="hold" nodeType="withEffect">
                                  <p:stCondLst>
                                    <p:cond delay="0"/>
                                  </p:stCondLst>
                                  <p:childTnLst>
                                    <p:set>
                                      <p:cBhvr>
                                        <p:cTn id="9" dur="1" fill="hold">
                                          <p:stCondLst>
                                            <p:cond delay="0"/>
                                          </p:stCondLst>
                                        </p:cTn>
                                        <p:tgtEl>
                                          <p:spTgt spid="19466"/>
                                        </p:tgtEl>
                                        <p:attrNameLst>
                                          <p:attrName>style.visibility</p:attrName>
                                        </p:attrNameLst>
                                      </p:cBhvr>
                                      <p:to>
                                        <p:strVal val="visible"/>
                                      </p:to>
                                    </p:set>
                                    <p:animEffect transition="in" filter="fade">
                                      <p:cBhvr>
                                        <p:cTn id="10" dur="1000"/>
                                        <p:tgtEl>
                                          <p:spTgt spid="19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p:cNvSpPr>
          <p:nvPr/>
        </p:nvSpPr>
        <p:spPr bwMode="auto">
          <a:xfrm>
            <a:off x="2819400" y="34925"/>
            <a:ext cx="4343400" cy="6788150"/>
          </a:xfrm>
          <a:prstGeom prst="rect">
            <a:avLst/>
          </a:prstGeom>
          <a:solidFill>
            <a:schemeClr val="bg1"/>
          </a:solidFill>
          <a:ln w="12700">
            <a:solidFill>
              <a:schemeClr val="tx1"/>
            </a:solidFill>
            <a:miter lim="800000"/>
            <a:headEnd/>
            <a:tailEnd/>
          </a:ln>
        </p:spPr>
        <p:txBody>
          <a:bodyPr wrap="none" anchor="ctr"/>
          <a:lstStyle/>
          <a:p>
            <a:pPr defTabSz="457200" eaLnBrk="1" hangingPunct="1"/>
            <a:endParaRPr lang="en-US" sz="1800">
              <a:solidFill>
                <a:prstClr val="black"/>
              </a:solidFill>
              <a:latin typeface="Calibri" charset="0"/>
            </a:endParaRPr>
          </a:p>
        </p:txBody>
      </p:sp>
      <p:pic>
        <p:nvPicPr>
          <p:cNvPr id="37890" name="Picture 10" descr="6thsense"/>
          <p:cNvPicPr>
            <a:picLocks noChangeAspect="1" noChangeArrowheads="1"/>
          </p:cNvPicPr>
          <p:nvPr/>
        </p:nvPicPr>
        <p:blipFill>
          <a:blip r:embed="rId3">
            <a:alphaModFix amt="49000"/>
            <a:extLst>
              <a:ext uri="{28A0092B-C50C-407E-A947-70E740481C1C}">
                <a14:useLocalDpi xmlns:a14="http://schemas.microsoft.com/office/drawing/2010/main" val="0"/>
              </a:ext>
            </a:extLst>
          </a:blip>
          <a:srcRect/>
          <a:stretch>
            <a:fillRect/>
          </a:stretch>
        </p:blipFill>
        <p:spPr bwMode="auto">
          <a:xfrm>
            <a:off x="5791200" y="4953000"/>
            <a:ext cx="895350" cy="1425575"/>
          </a:xfrm>
          <a:prstGeom prst="rect">
            <a:avLst/>
          </a:prstGeom>
          <a:noFill/>
          <a:ln>
            <a:noFill/>
          </a:ln>
          <a:extLst>
            <a:ext uri="{909E8E84-426E-40dd-AFC4-6F175D3DCCD1}">
              <a14:hiddenFill xmlns:a14="http://schemas.microsoft.com/office/drawing/2010/main">
                <a:solidFill>
                  <a:srgbClr val="FFFFFF">
                    <a:alpha val="4901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sp>
        <p:nvSpPr>
          <p:cNvPr id="20484" name="Text Box 4"/>
          <p:cNvSpPr txBox="1">
            <a:spLocks noChangeArrowheads="1"/>
          </p:cNvSpPr>
          <p:nvPr/>
        </p:nvSpPr>
        <p:spPr bwMode="auto">
          <a:xfrm>
            <a:off x="3048000" y="457200"/>
            <a:ext cx="3276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457200" eaLnBrk="1" hangingPunct="1">
              <a:spcBef>
                <a:spcPct val="50000"/>
              </a:spcBef>
              <a:defRPr/>
            </a:pPr>
            <a:r>
              <a:rPr lang="en-AU" sz="2800">
                <a:solidFill>
                  <a:prstClr val="black"/>
                </a:solidFill>
                <a:latin typeface="Calibri" charset="0"/>
              </a:rPr>
              <a:t>9 teaching tips</a:t>
            </a:r>
            <a:endParaRPr lang="en-AU" sz="1800">
              <a:solidFill>
                <a:prstClr val="black"/>
              </a:solidFill>
              <a:latin typeface="Calibri" charset="0"/>
            </a:endParaRPr>
          </a:p>
        </p:txBody>
      </p:sp>
      <p:sp>
        <p:nvSpPr>
          <p:cNvPr id="20485" name="Text Box 5"/>
          <p:cNvSpPr txBox="1">
            <a:spLocks noChangeArrowheads="1"/>
          </p:cNvSpPr>
          <p:nvPr/>
        </p:nvSpPr>
        <p:spPr bwMode="auto">
          <a:xfrm>
            <a:off x="4419600" y="1447800"/>
            <a:ext cx="9144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457200" eaLnBrk="1" hangingPunct="1">
              <a:spcBef>
                <a:spcPct val="50000"/>
              </a:spcBef>
              <a:defRPr/>
            </a:pPr>
            <a:r>
              <a:rPr lang="en-AU" sz="4000">
                <a:solidFill>
                  <a:prstClr val="black"/>
                </a:solidFill>
                <a:latin typeface="Arial Bold" charset="0"/>
              </a:rPr>
              <a:t># 7</a:t>
            </a:r>
            <a:endParaRPr lang="en-AU" sz="1800">
              <a:solidFill>
                <a:prstClr val="black"/>
              </a:solidFill>
              <a:latin typeface="Calibri" charset="0"/>
            </a:endParaRPr>
          </a:p>
        </p:txBody>
      </p:sp>
      <p:sp>
        <p:nvSpPr>
          <p:cNvPr id="37894" name="Text Box 6"/>
          <p:cNvSpPr txBox="1">
            <a:spLocks noChangeArrowheads="1"/>
          </p:cNvSpPr>
          <p:nvPr/>
        </p:nvSpPr>
        <p:spPr bwMode="auto">
          <a:xfrm>
            <a:off x="3429000" y="2514600"/>
            <a:ext cx="3200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hangingPunct="1">
              <a:spcBef>
                <a:spcPct val="50000"/>
              </a:spcBef>
            </a:pPr>
            <a:r>
              <a:rPr lang="en-AU" b="1">
                <a:solidFill>
                  <a:prstClr val="black"/>
                </a:solidFill>
              </a:rPr>
              <a:t>Use your instincts</a:t>
            </a:r>
          </a:p>
        </p:txBody>
      </p:sp>
      <p:sp>
        <p:nvSpPr>
          <p:cNvPr id="37895" name="Line 7"/>
          <p:cNvSpPr>
            <a:spLocks noChangeShapeType="1"/>
          </p:cNvSpPr>
          <p:nvPr/>
        </p:nvSpPr>
        <p:spPr bwMode="auto">
          <a:xfrm>
            <a:off x="3733800" y="2971800"/>
            <a:ext cx="25527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defTabSz="457200" eaLnBrk="1" hangingPunct="1"/>
            <a:endParaRPr lang="en-US" sz="1800">
              <a:solidFill>
                <a:prstClr val="black"/>
              </a:solidFill>
              <a:latin typeface="Calibri" charset="0"/>
            </a:endParaRPr>
          </a:p>
        </p:txBody>
      </p:sp>
      <p:sp>
        <p:nvSpPr>
          <p:cNvPr id="20488" name="Text Box 8"/>
          <p:cNvSpPr txBox="1">
            <a:spLocks noChangeArrowheads="1"/>
          </p:cNvSpPr>
          <p:nvPr/>
        </p:nvSpPr>
        <p:spPr bwMode="auto">
          <a:xfrm>
            <a:off x="3505200" y="3565525"/>
            <a:ext cx="3276600" cy="192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AU" sz="2000">
                <a:solidFill>
                  <a:prstClr val="black"/>
                </a:solidFill>
                <a:latin typeface="Helvetica" charset="0"/>
              </a:rPr>
              <a:t>Use your instincts and intuition </a:t>
            </a:r>
          </a:p>
          <a:p>
            <a:pPr defTabSz="457200" eaLnBrk="1" hangingPunct="1"/>
            <a:endParaRPr lang="en-AU" sz="2000">
              <a:solidFill>
                <a:prstClr val="black"/>
              </a:solidFill>
              <a:latin typeface="Helvetica" charset="0"/>
            </a:endParaRPr>
          </a:p>
          <a:p>
            <a:pPr defTabSz="457200" eaLnBrk="1" hangingPunct="1"/>
            <a:r>
              <a:rPr lang="en-AU" sz="2000">
                <a:solidFill>
                  <a:prstClr val="black"/>
                </a:solidFill>
                <a:latin typeface="Helvetica" charset="0"/>
              </a:rPr>
              <a:t>. . . by the time you know what students are up to it is already too late.</a:t>
            </a:r>
            <a:endParaRPr lang="en-AU">
              <a:solidFill>
                <a:prstClr val="black"/>
              </a:solidFill>
              <a:latin typeface="Helvetica" charset="0"/>
            </a:endParaRPr>
          </a:p>
        </p:txBody>
      </p:sp>
    </p:spTree>
    <p:extLst>
      <p:ext uri="{BB962C8B-B14F-4D97-AF65-F5344CB8AC3E}">
        <p14:creationId xmlns:p14="http://schemas.microsoft.com/office/powerpoint/2010/main" val="314560803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Effect transition="in" filter="fade">
                                      <p:cBhvr>
                                        <p:cTn id="7" dur="1000"/>
                                        <p:tgtEl>
                                          <p:spTgt spid="2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1"/>
          <p:cNvSpPr>
            <a:spLocks noChangeArrowheads="1"/>
          </p:cNvSpPr>
          <p:nvPr/>
        </p:nvSpPr>
        <p:spPr bwMode="auto">
          <a:xfrm>
            <a:off x="2819400" y="34925"/>
            <a:ext cx="4343400" cy="6788150"/>
          </a:xfrm>
          <a:prstGeom prst="rect">
            <a:avLst/>
          </a:prstGeom>
          <a:solidFill>
            <a:schemeClr val="bg1"/>
          </a:solidFill>
          <a:ln w="12700">
            <a:solidFill>
              <a:schemeClr val="tx1"/>
            </a:solidFill>
            <a:miter lim="800000"/>
            <a:headEnd/>
            <a:tailEnd/>
          </a:ln>
        </p:spPr>
        <p:txBody>
          <a:bodyPr wrap="none" anchor="ctr"/>
          <a:lstStyle/>
          <a:p>
            <a:pPr defTabSz="457200" eaLnBrk="1" hangingPunct="1"/>
            <a:endParaRPr lang="en-US" sz="1800">
              <a:solidFill>
                <a:prstClr val="black"/>
              </a:solidFill>
              <a:latin typeface="Calibri" charset="0"/>
            </a:endParaRPr>
          </a:p>
        </p:txBody>
      </p:sp>
      <p:sp>
        <p:nvSpPr>
          <p:cNvPr id="39938" name="Rectangle 2"/>
          <p:cNvSpPr>
            <a:spLocks noChangeArrowheads="1"/>
          </p:cNvSpPr>
          <p:nvPr/>
        </p:nvSpPr>
        <p:spPr bwMode="auto">
          <a:xfrm>
            <a:off x="2819400" y="0"/>
            <a:ext cx="4343400" cy="6788150"/>
          </a:xfrm>
          <a:prstGeom prst="rect">
            <a:avLst/>
          </a:prstGeom>
          <a:solidFill>
            <a:schemeClr val="bg1"/>
          </a:solidFill>
          <a:ln w="12700">
            <a:solidFill>
              <a:schemeClr val="tx1"/>
            </a:solidFill>
            <a:miter lim="800000"/>
            <a:headEnd/>
            <a:tailEnd/>
          </a:ln>
        </p:spPr>
        <p:txBody>
          <a:bodyPr wrap="none" anchor="ctr"/>
          <a:lstStyle/>
          <a:p>
            <a:pPr defTabSz="457200" eaLnBrk="1" hangingPunct="1"/>
            <a:endParaRPr lang="en-US" sz="1800">
              <a:solidFill>
                <a:prstClr val="black"/>
              </a:solidFill>
              <a:latin typeface="Calibri" charset="0"/>
            </a:endParaRPr>
          </a:p>
        </p:txBody>
      </p:sp>
      <p:pic>
        <p:nvPicPr>
          <p:cNvPr id="39939" name="Picture 10" descr="polarbear-300x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51409">
            <a:off x="5105400" y="4648200"/>
            <a:ext cx="185102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3"/>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sp>
        <p:nvSpPr>
          <p:cNvPr id="21508" name="Text Box 4"/>
          <p:cNvSpPr txBox="1">
            <a:spLocks noChangeArrowheads="1"/>
          </p:cNvSpPr>
          <p:nvPr/>
        </p:nvSpPr>
        <p:spPr bwMode="auto">
          <a:xfrm>
            <a:off x="3048000" y="457200"/>
            <a:ext cx="3276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457200" eaLnBrk="1" hangingPunct="1">
              <a:spcBef>
                <a:spcPct val="50000"/>
              </a:spcBef>
              <a:defRPr/>
            </a:pPr>
            <a:r>
              <a:rPr lang="en-AU" sz="2800">
                <a:solidFill>
                  <a:prstClr val="black"/>
                </a:solidFill>
                <a:latin typeface="Calibri" charset="0"/>
              </a:rPr>
              <a:t>9 teaching tips</a:t>
            </a:r>
            <a:endParaRPr lang="en-AU" sz="1800">
              <a:solidFill>
                <a:prstClr val="black"/>
              </a:solidFill>
              <a:latin typeface="Calibri" charset="0"/>
            </a:endParaRPr>
          </a:p>
        </p:txBody>
      </p:sp>
      <p:sp>
        <p:nvSpPr>
          <p:cNvPr id="21509" name="Text Box 5"/>
          <p:cNvSpPr txBox="1">
            <a:spLocks noChangeArrowheads="1"/>
          </p:cNvSpPr>
          <p:nvPr/>
        </p:nvSpPr>
        <p:spPr bwMode="auto">
          <a:xfrm>
            <a:off x="4419600" y="1447800"/>
            <a:ext cx="9144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457200" eaLnBrk="1" hangingPunct="1">
              <a:spcBef>
                <a:spcPct val="50000"/>
              </a:spcBef>
              <a:defRPr/>
            </a:pPr>
            <a:r>
              <a:rPr lang="en-AU" sz="4000">
                <a:solidFill>
                  <a:prstClr val="black"/>
                </a:solidFill>
                <a:latin typeface="Arial Bold" charset="0"/>
              </a:rPr>
              <a:t># 8</a:t>
            </a:r>
            <a:endParaRPr lang="en-AU" sz="1800">
              <a:solidFill>
                <a:prstClr val="black"/>
              </a:solidFill>
              <a:latin typeface="Calibri" charset="0"/>
            </a:endParaRPr>
          </a:p>
        </p:txBody>
      </p:sp>
      <p:sp>
        <p:nvSpPr>
          <p:cNvPr id="39943" name="Text Box 6"/>
          <p:cNvSpPr txBox="1">
            <a:spLocks noChangeArrowheads="1"/>
          </p:cNvSpPr>
          <p:nvPr/>
        </p:nvSpPr>
        <p:spPr bwMode="auto">
          <a:xfrm>
            <a:off x="3429000" y="2514600"/>
            <a:ext cx="3200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hangingPunct="1">
              <a:spcBef>
                <a:spcPct val="50000"/>
              </a:spcBef>
            </a:pPr>
            <a:r>
              <a:rPr lang="en-AU" b="1">
                <a:solidFill>
                  <a:prstClr val="black"/>
                </a:solidFill>
              </a:rPr>
              <a:t>Keep cool</a:t>
            </a:r>
          </a:p>
        </p:txBody>
      </p:sp>
      <p:sp>
        <p:nvSpPr>
          <p:cNvPr id="39944" name="Line 7"/>
          <p:cNvSpPr>
            <a:spLocks noChangeShapeType="1"/>
          </p:cNvSpPr>
          <p:nvPr/>
        </p:nvSpPr>
        <p:spPr bwMode="auto">
          <a:xfrm>
            <a:off x="4305300" y="2971800"/>
            <a:ext cx="14478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defTabSz="457200" eaLnBrk="1" hangingPunct="1"/>
            <a:endParaRPr lang="en-US" sz="1800">
              <a:solidFill>
                <a:prstClr val="black"/>
              </a:solidFill>
              <a:latin typeface="Calibri" charset="0"/>
            </a:endParaRPr>
          </a:p>
        </p:txBody>
      </p:sp>
      <p:sp>
        <p:nvSpPr>
          <p:cNvPr id="21512" name="Text Box 8"/>
          <p:cNvSpPr txBox="1">
            <a:spLocks noChangeArrowheads="1"/>
          </p:cNvSpPr>
          <p:nvPr/>
        </p:nvSpPr>
        <p:spPr bwMode="auto">
          <a:xfrm>
            <a:off x="3505200" y="3565525"/>
            <a:ext cx="3276600"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AU" sz="2000">
                <a:solidFill>
                  <a:prstClr val="black"/>
                </a:solidFill>
                <a:latin typeface="Helvetica" charset="0"/>
              </a:rPr>
              <a:t>At all costs keep your cool.</a:t>
            </a:r>
          </a:p>
          <a:p>
            <a:pPr defTabSz="457200" eaLnBrk="1" hangingPunct="1"/>
            <a:endParaRPr lang="en-AU" sz="2000">
              <a:solidFill>
                <a:prstClr val="black"/>
              </a:solidFill>
              <a:latin typeface="Helvetica" charset="0"/>
            </a:endParaRPr>
          </a:p>
          <a:p>
            <a:pPr defTabSz="457200" eaLnBrk="1" hangingPunct="1"/>
            <a:r>
              <a:rPr lang="en-AU" sz="2000">
                <a:solidFill>
                  <a:prstClr val="black"/>
                </a:solidFill>
                <a:latin typeface="Helvetica" charset="0"/>
              </a:rPr>
              <a:t>.  . . and learn how to find it when it gets lost..</a:t>
            </a:r>
          </a:p>
        </p:txBody>
      </p:sp>
    </p:spTree>
    <p:extLst>
      <p:ext uri="{BB962C8B-B14F-4D97-AF65-F5344CB8AC3E}">
        <p14:creationId xmlns:p14="http://schemas.microsoft.com/office/powerpoint/2010/main" val="213724330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12"/>
                                        </p:tgtEl>
                                        <p:attrNameLst>
                                          <p:attrName>style.visibility</p:attrName>
                                        </p:attrNameLst>
                                      </p:cBhvr>
                                      <p:to>
                                        <p:strVal val="visible"/>
                                      </p:to>
                                    </p:set>
                                    <p:animEffect transition="in" filter="fade">
                                      <p:cBhvr>
                                        <p:cTn id="7" dur="10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1"/>
          <p:cNvSpPr>
            <a:spLocks noChangeArrowheads="1"/>
          </p:cNvSpPr>
          <p:nvPr/>
        </p:nvSpPr>
        <p:spPr bwMode="auto">
          <a:xfrm>
            <a:off x="2819400" y="34925"/>
            <a:ext cx="4343400" cy="6788150"/>
          </a:xfrm>
          <a:prstGeom prst="rect">
            <a:avLst/>
          </a:prstGeom>
          <a:solidFill>
            <a:schemeClr val="bg1"/>
          </a:solidFill>
          <a:ln w="12700">
            <a:solidFill>
              <a:schemeClr val="tx1"/>
            </a:solidFill>
            <a:miter lim="800000"/>
            <a:headEnd/>
            <a:tailEnd/>
          </a:ln>
        </p:spPr>
        <p:txBody>
          <a:bodyPr wrap="none" anchor="ctr"/>
          <a:lstStyle/>
          <a:p>
            <a:pPr defTabSz="457200" eaLnBrk="1" hangingPunct="1"/>
            <a:endParaRPr lang="en-US" sz="1800">
              <a:solidFill>
                <a:prstClr val="black"/>
              </a:solidFill>
              <a:latin typeface="Calibri" charset="0"/>
            </a:endParaRPr>
          </a:p>
        </p:txBody>
      </p:sp>
      <p:pic>
        <p:nvPicPr>
          <p:cNvPr id="41986" name="Picture 9" descr="dunk"/>
          <p:cNvPicPr>
            <a:picLocks noChangeAspect="1" noChangeArrowheads="1"/>
          </p:cNvPicPr>
          <p:nvPr/>
        </p:nvPicPr>
        <p:blipFill>
          <a:blip r:embed="rId3">
            <a:alphaModFix amt="40000"/>
            <a:extLst>
              <a:ext uri="{28A0092B-C50C-407E-A947-70E740481C1C}">
                <a14:useLocalDpi xmlns:a14="http://schemas.microsoft.com/office/drawing/2010/main" val="0"/>
              </a:ext>
            </a:extLst>
          </a:blip>
          <a:srcRect/>
          <a:stretch>
            <a:fillRect/>
          </a:stretch>
        </p:blipFill>
        <p:spPr bwMode="auto">
          <a:xfrm>
            <a:off x="2819400" y="1752600"/>
            <a:ext cx="3708400" cy="5334000"/>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3"/>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sp>
        <p:nvSpPr>
          <p:cNvPr id="22532" name="Text Box 4"/>
          <p:cNvSpPr txBox="1">
            <a:spLocks noChangeArrowheads="1"/>
          </p:cNvSpPr>
          <p:nvPr/>
        </p:nvSpPr>
        <p:spPr bwMode="auto">
          <a:xfrm>
            <a:off x="3048000" y="457200"/>
            <a:ext cx="3276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457200" eaLnBrk="1" hangingPunct="1">
              <a:spcBef>
                <a:spcPct val="50000"/>
              </a:spcBef>
              <a:defRPr/>
            </a:pPr>
            <a:r>
              <a:rPr lang="en-AU" sz="2800">
                <a:solidFill>
                  <a:prstClr val="black"/>
                </a:solidFill>
                <a:latin typeface="Calibri" charset="0"/>
              </a:rPr>
              <a:t>9 teaching tips</a:t>
            </a:r>
            <a:endParaRPr lang="en-AU" sz="1800">
              <a:solidFill>
                <a:prstClr val="black"/>
              </a:solidFill>
              <a:latin typeface="Calibri" charset="0"/>
            </a:endParaRPr>
          </a:p>
        </p:txBody>
      </p:sp>
      <p:sp>
        <p:nvSpPr>
          <p:cNvPr id="22533" name="Text Box 5"/>
          <p:cNvSpPr txBox="1">
            <a:spLocks noChangeArrowheads="1"/>
          </p:cNvSpPr>
          <p:nvPr/>
        </p:nvSpPr>
        <p:spPr bwMode="auto">
          <a:xfrm>
            <a:off x="4419600" y="1447800"/>
            <a:ext cx="9144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457200" eaLnBrk="1" hangingPunct="1">
              <a:spcBef>
                <a:spcPct val="50000"/>
              </a:spcBef>
              <a:defRPr/>
            </a:pPr>
            <a:r>
              <a:rPr lang="en-AU" sz="4000">
                <a:solidFill>
                  <a:prstClr val="black"/>
                </a:solidFill>
                <a:latin typeface="Arial Bold" charset="0"/>
              </a:rPr>
              <a:t># 9</a:t>
            </a:r>
            <a:endParaRPr lang="en-AU" sz="1800">
              <a:solidFill>
                <a:prstClr val="black"/>
              </a:solidFill>
              <a:latin typeface="Calibri" charset="0"/>
            </a:endParaRPr>
          </a:p>
        </p:txBody>
      </p:sp>
      <p:sp>
        <p:nvSpPr>
          <p:cNvPr id="41990" name="Text Box 6"/>
          <p:cNvSpPr txBox="1">
            <a:spLocks noChangeArrowheads="1"/>
          </p:cNvSpPr>
          <p:nvPr/>
        </p:nvSpPr>
        <p:spPr bwMode="auto">
          <a:xfrm>
            <a:off x="3429000" y="2514600"/>
            <a:ext cx="3200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hangingPunct="1">
              <a:spcBef>
                <a:spcPct val="50000"/>
              </a:spcBef>
            </a:pPr>
            <a:r>
              <a:rPr lang="en-AU" b="1">
                <a:solidFill>
                  <a:prstClr val="black"/>
                </a:solidFill>
                <a:latin typeface="Helvetica" charset="0"/>
              </a:rPr>
              <a:t>Chunk/funk/dunk</a:t>
            </a:r>
          </a:p>
        </p:txBody>
      </p:sp>
      <p:sp>
        <p:nvSpPr>
          <p:cNvPr id="41991" name="Line 7"/>
          <p:cNvSpPr>
            <a:spLocks noChangeShapeType="1"/>
          </p:cNvSpPr>
          <p:nvPr/>
        </p:nvSpPr>
        <p:spPr bwMode="auto">
          <a:xfrm>
            <a:off x="3810000" y="2971800"/>
            <a:ext cx="24384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defTabSz="457200" eaLnBrk="1" hangingPunct="1"/>
            <a:endParaRPr lang="en-US" sz="1800">
              <a:solidFill>
                <a:prstClr val="black"/>
              </a:solidFill>
              <a:latin typeface="Calibri" charset="0"/>
            </a:endParaRPr>
          </a:p>
        </p:txBody>
      </p:sp>
      <p:sp>
        <p:nvSpPr>
          <p:cNvPr id="22536" name="Text Box 8"/>
          <p:cNvSpPr txBox="1">
            <a:spLocks noChangeArrowheads="1"/>
          </p:cNvSpPr>
          <p:nvPr/>
        </p:nvSpPr>
        <p:spPr bwMode="auto">
          <a:xfrm>
            <a:off x="3505200" y="3565525"/>
            <a:ext cx="3276600" cy="222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AU" sz="2000">
                <a:solidFill>
                  <a:prstClr val="black"/>
                </a:solidFill>
                <a:latin typeface="Helvetica" charset="0"/>
              </a:rPr>
              <a:t>Work needs to be </a:t>
            </a:r>
          </a:p>
          <a:p>
            <a:pPr defTabSz="457200" eaLnBrk="1" hangingPunct="1"/>
            <a:endParaRPr lang="en-AU" sz="2000">
              <a:solidFill>
                <a:prstClr val="black"/>
              </a:solidFill>
              <a:latin typeface="Helvetica" charset="0"/>
            </a:endParaRPr>
          </a:p>
          <a:p>
            <a:pPr defTabSz="457200" eaLnBrk="1" hangingPunct="1"/>
            <a:r>
              <a:rPr lang="en-AU" sz="2000">
                <a:solidFill>
                  <a:prstClr val="black"/>
                </a:solidFill>
                <a:latin typeface="Helvetica" charset="0"/>
              </a:rPr>
              <a:t>. . .  clearly presented in do-able chunks, interesting and engaging, and leave students with a sense of accomplishment.</a:t>
            </a:r>
          </a:p>
        </p:txBody>
      </p:sp>
    </p:spTree>
    <p:extLst>
      <p:ext uri="{BB962C8B-B14F-4D97-AF65-F5344CB8AC3E}">
        <p14:creationId xmlns:p14="http://schemas.microsoft.com/office/powerpoint/2010/main" val="140629047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6"/>
                                        </p:tgtEl>
                                        <p:attrNameLst>
                                          <p:attrName>style.visibility</p:attrName>
                                        </p:attrNameLst>
                                      </p:cBhvr>
                                      <p:to>
                                        <p:strVal val="visible"/>
                                      </p:to>
                                    </p:set>
                                    <p:animEffect transition="in" filter="fade">
                                      <p:cBhvr>
                                        <p:cTn id="7" dur="1000"/>
                                        <p:tgtEl>
                                          <p:spTgt spid="22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2707344" y="69850"/>
            <a:ext cx="4594780" cy="6788150"/>
          </a:xfrm>
          <a:prstGeom prst="rect">
            <a:avLst/>
          </a:prstGeom>
          <a:solidFill>
            <a:schemeClr val="bg1"/>
          </a:solidFill>
          <a:ln w="12700">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endParaRPr lang="en-AU" sz="2400"/>
          </a:p>
        </p:txBody>
      </p:sp>
      <p:pic>
        <p:nvPicPr>
          <p:cNvPr id="2" name="Picture 1" descr="dunk.png"/>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2799205" y="457200"/>
            <a:ext cx="4730750" cy="3973437"/>
          </a:xfrm>
          <a:prstGeom prst="rect">
            <a:avLst/>
          </a:prstGeom>
        </p:spPr>
      </p:pic>
      <p:sp>
        <p:nvSpPr>
          <p:cNvPr id="114692" name="Text Box 4"/>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en-AU" sz="1000" i="1">
                <a:latin typeface="Apple Casual" charset="0"/>
              </a:rPr>
              <a:t>Ray’s Teaching tips for dummies</a:t>
            </a:r>
            <a:endParaRPr lang="en-AU" sz="2400" i="1">
              <a:latin typeface="Apple Casual" charset="0"/>
            </a:endParaRPr>
          </a:p>
        </p:txBody>
      </p:sp>
      <p:sp>
        <p:nvSpPr>
          <p:cNvPr id="114693" name="Text Box 5"/>
          <p:cNvSpPr txBox="1">
            <a:spLocks noChangeArrowheads="1"/>
          </p:cNvSpPr>
          <p:nvPr/>
        </p:nvSpPr>
        <p:spPr bwMode="auto">
          <a:xfrm>
            <a:off x="3048000" y="457200"/>
            <a:ext cx="3276600" cy="519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AU" sz="2800"/>
              <a:t>9 teaching tips</a:t>
            </a:r>
            <a:endParaRPr lang="en-AU" sz="2400"/>
          </a:p>
        </p:txBody>
      </p:sp>
      <p:sp>
        <p:nvSpPr>
          <p:cNvPr id="114694" name="Text Box 6"/>
          <p:cNvSpPr txBox="1">
            <a:spLocks noChangeArrowheads="1"/>
          </p:cNvSpPr>
          <p:nvPr/>
        </p:nvSpPr>
        <p:spPr bwMode="auto">
          <a:xfrm>
            <a:off x="4419600" y="1447800"/>
            <a:ext cx="914400" cy="701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AU" sz="4000">
                <a:latin typeface="Arial Bold" charset="0"/>
              </a:rPr>
              <a:t># 9</a:t>
            </a:r>
            <a:endParaRPr lang="en-AU" sz="2400"/>
          </a:p>
        </p:txBody>
      </p:sp>
      <p:sp>
        <p:nvSpPr>
          <p:cNvPr id="114695" name="Text Box 7"/>
          <p:cNvSpPr txBox="1">
            <a:spLocks noChangeArrowheads="1"/>
          </p:cNvSpPr>
          <p:nvPr/>
        </p:nvSpPr>
        <p:spPr bwMode="auto">
          <a:xfrm>
            <a:off x="3429000" y="2514600"/>
            <a:ext cx="3200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AU" sz="2400" b="1" dirty="0">
                <a:latin typeface="Helvetica" charset="0"/>
              </a:rPr>
              <a:t>Chunk/funk/dunk</a:t>
            </a:r>
          </a:p>
        </p:txBody>
      </p:sp>
      <p:sp>
        <p:nvSpPr>
          <p:cNvPr id="114696" name="Line 8"/>
          <p:cNvSpPr>
            <a:spLocks noChangeShapeType="1"/>
          </p:cNvSpPr>
          <p:nvPr/>
        </p:nvSpPr>
        <p:spPr bwMode="auto">
          <a:xfrm>
            <a:off x="3810000" y="2971800"/>
            <a:ext cx="24384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697" name="Text Box 9"/>
          <p:cNvSpPr txBox="1">
            <a:spLocks noChangeArrowheads="1"/>
          </p:cNvSpPr>
          <p:nvPr/>
        </p:nvSpPr>
        <p:spPr bwMode="auto">
          <a:xfrm>
            <a:off x="3118809" y="3352800"/>
            <a:ext cx="4239342" cy="2123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AU" sz="2200" dirty="0">
                <a:latin typeface="Helvetica" charset="0"/>
              </a:rPr>
              <a:t>Work needs to be </a:t>
            </a:r>
          </a:p>
          <a:p>
            <a:endParaRPr lang="en-AU" sz="2200" dirty="0">
              <a:latin typeface="Helvetica" charset="0"/>
            </a:endParaRPr>
          </a:p>
          <a:p>
            <a:r>
              <a:rPr lang="en-AU" sz="2200" dirty="0">
                <a:latin typeface="Helvetica" charset="0"/>
              </a:rPr>
              <a:t>. . .  clearly presented in do-able chunks, interesting and engaging, and leave students with a sense of accomplishment.</a:t>
            </a:r>
            <a:endParaRPr lang="en-AU" sz="2000" dirty="0">
              <a:latin typeface="Helvetica" charset="0"/>
            </a:endParaRPr>
          </a:p>
        </p:txBody>
      </p:sp>
      <p:sp>
        <p:nvSpPr>
          <p:cNvPr id="11" name="Text Box 7"/>
          <p:cNvSpPr txBox="1">
            <a:spLocks noChangeArrowheads="1"/>
          </p:cNvSpPr>
          <p:nvPr/>
        </p:nvSpPr>
        <p:spPr bwMode="auto">
          <a:xfrm>
            <a:off x="3404340" y="2514600"/>
            <a:ext cx="3200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AU" sz="2400" b="1" dirty="0" smtClean="0">
                <a:latin typeface="Helvetica" charset="0"/>
              </a:rPr>
              <a:t>Chuck</a:t>
            </a:r>
            <a:r>
              <a:rPr lang="en-AU" sz="2400" b="1" dirty="0">
                <a:latin typeface="Helvetica" charset="0"/>
              </a:rPr>
              <a:t>/</a:t>
            </a:r>
            <a:r>
              <a:rPr lang="en-AU" sz="2400" b="1" dirty="0" smtClean="0">
                <a:latin typeface="Helvetica" charset="0"/>
              </a:rPr>
              <a:t>fuck</a:t>
            </a:r>
            <a:r>
              <a:rPr lang="en-AU" sz="2400" b="1" dirty="0">
                <a:latin typeface="Helvetica" charset="0"/>
              </a:rPr>
              <a:t>/</a:t>
            </a:r>
            <a:r>
              <a:rPr lang="en-AU" sz="2400" b="1" dirty="0" smtClean="0">
                <a:latin typeface="Helvetica" charset="0"/>
              </a:rPr>
              <a:t>duck</a:t>
            </a:r>
            <a:endParaRPr lang="en-AU" sz="2400" b="1" dirty="0">
              <a:latin typeface="Helvetica" charset="0"/>
            </a:endParaRPr>
          </a:p>
        </p:txBody>
      </p:sp>
      <p:pic>
        <p:nvPicPr>
          <p:cNvPr id="12" name="Picture 11" descr="trash_throw2.png"/>
          <p:cNvPicPr>
            <a:picLocks noChangeAspect="1"/>
          </p:cNvPicPr>
          <p:nvPr/>
        </p:nvPicPr>
        <p:blipFill>
          <a:blip r:embed="rId4">
            <a:alphaModFix amt="39000"/>
            <a:extLst>
              <a:ext uri="{28A0092B-C50C-407E-A947-70E740481C1C}">
                <a14:useLocalDpi xmlns:a14="http://schemas.microsoft.com/office/drawing/2010/main" val="0"/>
              </a:ext>
            </a:extLst>
          </a:blip>
          <a:stretch>
            <a:fillRect/>
          </a:stretch>
        </p:blipFill>
        <p:spPr>
          <a:xfrm>
            <a:off x="2627784" y="1196752"/>
            <a:ext cx="4666119" cy="2592288"/>
          </a:xfrm>
          <a:prstGeom prst="rect">
            <a:avLst/>
          </a:prstGeom>
        </p:spPr>
      </p:pic>
    </p:spTree>
    <p:extLst>
      <p:ext uri="{BB962C8B-B14F-4D97-AF65-F5344CB8AC3E}">
        <p14:creationId xmlns:p14="http://schemas.microsoft.com/office/powerpoint/2010/main" val="1811915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697"/>
                                        </p:tgtEl>
                                        <p:attrNameLst>
                                          <p:attrName>style.visibility</p:attrName>
                                        </p:attrNameLst>
                                      </p:cBhvr>
                                      <p:to>
                                        <p:strVal val="visible"/>
                                      </p:to>
                                    </p:set>
                                    <p:animEffect transition="in" filter="fade">
                                      <p:cBhvr>
                                        <p:cTn id="7" dur="1000"/>
                                        <p:tgtEl>
                                          <p:spTgt spid="11469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14695"/>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0" presetClass="exit" presetSubtype="0" fill="hold" nodeType="with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p:bldP spid="114697"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ChangeArrowheads="1"/>
          </p:cNvSpPr>
          <p:nvPr/>
        </p:nvSpPr>
        <p:spPr bwMode="auto">
          <a:xfrm>
            <a:off x="3124200" y="69850"/>
            <a:ext cx="4343400" cy="6788150"/>
          </a:xfrm>
          <a:prstGeom prst="rect">
            <a:avLst/>
          </a:prstGeom>
          <a:solidFill>
            <a:schemeClr val="bg1"/>
          </a:solidFill>
          <a:ln w="12700">
            <a:solidFill>
              <a:schemeClr val="tx1"/>
            </a:solidFill>
            <a:miter lim="800000"/>
            <a:headEnd/>
            <a:tailEnd/>
          </a:ln>
        </p:spPr>
        <p:txBody>
          <a:bodyPr wrap="none" anchor="ctr"/>
          <a:lstStyle/>
          <a:p>
            <a:pPr defTabSz="457200" eaLnBrk="1" hangingPunct="1"/>
            <a:endParaRPr lang="en-US" sz="1800">
              <a:solidFill>
                <a:prstClr val="black"/>
              </a:solidFill>
              <a:latin typeface="Calibri" charset="0"/>
            </a:endParaRPr>
          </a:p>
        </p:txBody>
      </p:sp>
      <p:sp>
        <p:nvSpPr>
          <p:cNvPr id="44034" name="Text Box 3"/>
          <p:cNvSpPr txBox="1">
            <a:spLocks noChangeArrowheads="1"/>
          </p:cNvSpPr>
          <p:nvPr/>
        </p:nvSpPr>
        <p:spPr bwMode="auto">
          <a:xfrm>
            <a:off x="4953000" y="6477000"/>
            <a:ext cx="21336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spcBef>
                <a:spcPct val="50000"/>
              </a:spcBef>
            </a:pPr>
            <a:r>
              <a:rPr lang="en-AU" sz="1000" i="1">
                <a:solidFill>
                  <a:prstClr val="black"/>
                </a:solidFill>
                <a:latin typeface="Apple Casual" charset="0"/>
              </a:rPr>
              <a:t>Ray</a:t>
            </a:r>
            <a:r>
              <a:rPr lang="ja-JP" altLang="en-AU" sz="1000" i="1">
                <a:solidFill>
                  <a:prstClr val="black"/>
                </a:solidFill>
                <a:latin typeface="Apple Casual" charset="0"/>
              </a:rPr>
              <a:t>’</a:t>
            </a:r>
            <a:r>
              <a:rPr lang="en-AU" altLang="ja-JP" sz="1000" i="1">
                <a:solidFill>
                  <a:prstClr val="black"/>
                </a:solidFill>
                <a:latin typeface="Apple Casual" charset="0"/>
              </a:rPr>
              <a:t>s Teaching tips for dummies</a:t>
            </a:r>
            <a:endParaRPr lang="en-AU" i="1">
              <a:solidFill>
                <a:prstClr val="black"/>
              </a:solidFill>
              <a:latin typeface="Apple Casual" charset="0"/>
            </a:endParaRPr>
          </a:p>
        </p:txBody>
      </p:sp>
      <p:pic>
        <p:nvPicPr>
          <p:cNvPr id="44035" name="Picture 5" descr="sun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962400"/>
            <a:ext cx="18018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6"/>
          <p:cNvSpPr txBox="1">
            <a:spLocks noChangeArrowheads="1"/>
          </p:cNvSpPr>
          <p:nvPr/>
        </p:nvSpPr>
        <p:spPr bwMode="auto">
          <a:xfrm>
            <a:off x="3505200" y="609600"/>
            <a:ext cx="3733800" cy="253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spcBef>
                <a:spcPct val="50000"/>
              </a:spcBef>
            </a:pPr>
            <a:r>
              <a:rPr lang="en-AU" sz="2000">
                <a:solidFill>
                  <a:prstClr val="black"/>
                </a:solidFill>
              </a:rPr>
              <a:t>Follow these tips and your teaching will be</a:t>
            </a:r>
          </a:p>
          <a:p>
            <a:pPr defTabSz="457200" eaLnBrk="1" hangingPunct="1">
              <a:spcBef>
                <a:spcPct val="50000"/>
              </a:spcBef>
            </a:pPr>
            <a:r>
              <a:rPr lang="en-AU" sz="2000">
                <a:solidFill>
                  <a:prstClr val="black"/>
                </a:solidFill>
              </a:rPr>
              <a:t>. . . fun and relaxing, challenging and rewarding,  and exciting and unpredictable</a:t>
            </a:r>
            <a:endParaRPr lang="en-AU">
              <a:solidFill>
                <a:prstClr val="black"/>
              </a:solidFill>
            </a:endParaRPr>
          </a:p>
          <a:p>
            <a:pPr defTabSz="457200" eaLnBrk="1" hangingPunct="1">
              <a:spcBef>
                <a:spcPct val="50000"/>
              </a:spcBef>
            </a:pPr>
            <a:r>
              <a:rPr lang="en-AU" sz="2000">
                <a:solidFill>
                  <a:prstClr val="black"/>
                </a:solidFill>
              </a:rPr>
              <a:t>. . . often with only moments between each experience. </a:t>
            </a:r>
            <a:endParaRPr lang="en-AU">
              <a:solidFill>
                <a:prstClr val="black"/>
              </a:solidFill>
            </a:endParaRPr>
          </a:p>
        </p:txBody>
      </p:sp>
    </p:spTree>
    <p:extLst>
      <p:ext uri="{BB962C8B-B14F-4D97-AF65-F5344CB8AC3E}">
        <p14:creationId xmlns:p14="http://schemas.microsoft.com/office/powerpoint/2010/main" val="358717142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rot="21582803">
            <a:off x="609600" y="5486400"/>
            <a:ext cx="27432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000">
                <a:solidFill>
                  <a:srgbClr val="000000"/>
                </a:solidFill>
              </a:rPr>
              <a:t>Teacher empowered</a:t>
            </a:r>
          </a:p>
          <a:p>
            <a:pPr eaLnBrk="1" hangingPunct="1">
              <a:spcBef>
                <a:spcPct val="50000"/>
              </a:spcBef>
              <a:defRPr/>
            </a:pPr>
            <a:r>
              <a:rPr lang="en-US" sz="2000">
                <a:solidFill>
                  <a:srgbClr val="000000"/>
                </a:solidFill>
              </a:rPr>
              <a:t>External motivation</a:t>
            </a:r>
            <a:endParaRPr lang="en-US" sz="1800">
              <a:solidFill>
                <a:srgbClr val="000000"/>
              </a:solidFill>
            </a:endParaRPr>
          </a:p>
        </p:txBody>
      </p:sp>
      <p:sp>
        <p:nvSpPr>
          <p:cNvPr id="13315" name="Text Box 3"/>
          <p:cNvSpPr txBox="1">
            <a:spLocks noChangeArrowheads="1"/>
          </p:cNvSpPr>
          <p:nvPr/>
        </p:nvSpPr>
        <p:spPr bwMode="auto">
          <a:xfrm>
            <a:off x="914400" y="3810000"/>
            <a:ext cx="2133600" cy="776288"/>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eaLnBrk="1" hangingPunct="1">
              <a:spcBef>
                <a:spcPct val="50000"/>
              </a:spcBef>
              <a:defRPr/>
            </a:pPr>
            <a:r>
              <a:rPr lang="en-US" sz="2000"/>
              <a:t>Canter &amp; Canter</a:t>
            </a:r>
          </a:p>
          <a:p>
            <a:pPr eaLnBrk="1" hangingPunct="1">
              <a:spcBef>
                <a:spcPct val="50000"/>
              </a:spcBef>
              <a:defRPr/>
            </a:pPr>
            <a:r>
              <a:rPr lang="en-US" sz="1600"/>
              <a:t>Assertive Discipline</a:t>
            </a:r>
            <a:endParaRPr lang="en-US" sz="1800"/>
          </a:p>
        </p:txBody>
      </p:sp>
      <p:sp>
        <p:nvSpPr>
          <p:cNvPr id="13316" name="Text Box 4"/>
          <p:cNvSpPr txBox="1">
            <a:spLocks noChangeArrowheads="1"/>
          </p:cNvSpPr>
          <p:nvPr/>
        </p:nvSpPr>
        <p:spPr bwMode="auto">
          <a:xfrm>
            <a:off x="251520" y="1447800"/>
            <a:ext cx="2376264" cy="896441"/>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spcBef>
                <a:spcPct val="50000"/>
              </a:spcBef>
              <a:defRPr/>
            </a:pPr>
            <a:r>
              <a:rPr lang="en-US" sz="2000" dirty="0"/>
              <a:t>Fred Jones</a:t>
            </a:r>
          </a:p>
          <a:p>
            <a:pPr algn="ctr" eaLnBrk="1" hangingPunct="1">
              <a:spcBef>
                <a:spcPct val="50000"/>
              </a:spcBef>
              <a:defRPr/>
            </a:pPr>
            <a:r>
              <a:rPr lang="en-US" sz="1600" dirty="0"/>
              <a:t>Positive Discipline</a:t>
            </a:r>
            <a:endParaRPr lang="en-US" sz="1800" dirty="0"/>
          </a:p>
        </p:txBody>
      </p:sp>
      <p:sp>
        <p:nvSpPr>
          <p:cNvPr id="13317" name="Text Box 5"/>
          <p:cNvSpPr txBox="1">
            <a:spLocks noChangeArrowheads="1"/>
          </p:cNvSpPr>
          <p:nvPr/>
        </p:nvSpPr>
        <p:spPr bwMode="auto">
          <a:xfrm>
            <a:off x="2057400" y="2484438"/>
            <a:ext cx="2514600" cy="1173162"/>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lnSpc>
                <a:spcPct val="90000"/>
              </a:lnSpc>
              <a:spcBef>
                <a:spcPct val="50000"/>
              </a:spcBef>
              <a:defRPr/>
            </a:pPr>
            <a:r>
              <a:rPr lang="en-US" sz="2000" dirty="0"/>
              <a:t>Applied Behaviour </a:t>
            </a:r>
          </a:p>
          <a:p>
            <a:pPr algn="ctr" eaLnBrk="1" hangingPunct="1">
              <a:lnSpc>
                <a:spcPct val="90000"/>
              </a:lnSpc>
              <a:spcBef>
                <a:spcPct val="50000"/>
              </a:spcBef>
              <a:defRPr/>
            </a:pPr>
            <a:r>
              <a:rPr lang="en-US" sz="2000" dirty="0"/>
              <a:t>Analysis</a:t>
            </a:r>
          </a:p>
          <a:p>
            <a:pPr algn="ctr" eaLnBrk="1" hangingPunct="1">
              <a:spcBef>
                <a:spcPct val="50000"/>
              </a:spcBef>
              <a:defRPr/>
            </a:pPr>
            <a:r>
              <a:rPr lang="en-US" sz="1600" dirty="0"/>
              <a:t>Behaviour Modification</a:t>
            </a:r>
            <a:endParaRPr lang="en-US" sz="1800" dirty="0"/>
          </a:p>
        </p:txBody>
      </p:sp>
      <p:sp>
        <p:nvSpPr>
          <p:cNvPr id="13318" name="Text Box 6"/>
          <p:cNvSpPr txBox="1">
            <a:spLocks noChangeArrowheads="1"/>
          </p:cNvSpPr>
          <p:nvPr/>
        </p:nvSpPr>
        <p:spPr bwMode="auto">
          <a:xfrm>
            <a:off x="3505200" y="4005064"/>
            <a:ext cx="3352800" cy="409575"/>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eaLnBrk="1" hangingPunct="1">
              <a:spcBef>
                <a:spcPct val="50000"/>
              </a:spcBef>
              <a:defRPr/>
            </a:pPr>
            <a:r>
              <a:rPr lang="en-US" sz="2000"/>
              <a:t>Cognitive-behaviourism</a:t>
            </a:r>
            <a:endParaRPr lang="en-US" sz="1800"/>
          </a:p>
        </p:txBody>
      </p:sp>
      <p:sp>
        <p:nvSpPr>
          <p:cNvPr id="13319" name="Text Box 7"/>
          <p:cNvSpPr txBox="1">
            <a:spLocks noChangeArrowheads="1"/>
          </p:cNvSpPr>
          <p:nvPr/>
        </p:nvSpPr>
        <p:spPr bwMode="auto">
          <a:xfrm>
            <a:off x="5638800" y="3048000"/>
            <a:ext cx="2133600" cy="776288"/>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spcBef>
                <a:spcPct val="50000"/>
              </a:spcBef>
              <a:defRPr/>
            </a:pPr>
            <a:r>
              <a:rPr lang="en-US" sz="2000" dirty="0"/>
              <a:t>Choice Theory</a:t>
            </a:r>
          </a:p>
          <a:p>
            <a:pPr algn="ctr" eaLnBrk="1" hangingPunct="1">
              <a:spcBef>
                <a:spcPct val="50000"/>
              </a:spcBef>
              <a:defRPr/>
            </a:pPr>
            <a:r>
              <a:rPr lang="en-US" sz="1600" dirty="0"/>
              <a:t>William </a:t>
            </a:r>
            <a:r>
              <a:rPr lang="en-US" sz="1600" dirty="0" err="1"/>
              <a:t>Glasser</a:t>
            </a:r>
            <a:endParaRPr lang="en-US" sz="1800" dirty="0"/>
          </a:p>
        </p:txBody>
      </p:sp>
      <p:sp>
        <p:nvSpPr>
          <p:cNvPr id="13320" name="Text Box 8"/>
          <p:cNvSpPr txBox="1">
            <a:spLocks noChangeArrowheads="1"/>
          </p:cNvSpPr>
          <p:nvPr/>
        </p:nvSpPr>
        <p:spPr bwMode="auto">
          <a:xfrm>
            <a:off x="5791200" y="304800"/>
            <a:ext cx="2133600" cy="866775"/>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spcBef>
                <a:spcPct val="50000"/>
              </a:spcBef>
              <a:defRPr/>
            </a:pPr>
            <a:r>
              <a:rPr lang="en-US" sz="2000" dirty="0"/>
              <a:t>Humanism</a:t>
            </a:r>
          </a:p>
          <a:p>
            <a:pPr algn="ctr" eaLnBrk="1" hangingPunct="1">
              <a:spcBef>
                <a:spcPct val="50000"/>
              </a:spcBef>
              <a:defRPr/>
            </a:pPr>
            <a:r>
              <a:rPr lang="en-US" sz="2000" dirty="0" err="1"/>
              <a:t>Ginott</a:t>
            </a:r>
            <a:r>
              <a:rPr lang="en-US" sz="2000" dirty="0"/>
              <a:t>/Rogers</a:t>
            </a:r>
            <a:endParaRPr lang="en-US" sz="1800" dirty="0"/>
          </a:p>
        </p:txBody>
      </p:sp>
      <p:sp>
        <p:nvSpPr>
          <p:cNvPr id="13321" name="Text Box 9"/>
          <p:cNvSpPr txBox="1">
            <a:spLocks noChangeArrowheads="1"/>
          </p:cNvSpPr>
          <p:nvPr/>
        </p:nvSpPr>
        <p:spPr bwMode="auto">
          <a:xfrm>
            <a:off x="3810000" y="1371600"/>
            <a:ext cx="2133600" cy="776288"/>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spcBef>
                <a:spcPct val="50000"/>
              </a:spcBef>
              <a:defRPr/>
            </a:pPr>
            <a:r>
              <a:rPr lang="en-US" sz="2000"/>
              <a:t>Neo-Adlerian</a:t>
            </a:r>
          </a:p>
          <a:p>
            <a:pPr algn="ctr" eaLnBrk="1" hangingPunct="1">
              <a:spcBef>
                <a:spcPct val="50000"/>
              </a:spcBef>
              <a:defRPr/>
            </a:pPr>
            <a:r>
              <a:rPr lang="en-US" sz="1600"/>
              <a:t>Balson/Dreikurs</a:t>
            </a:r>
            <a:endParaRPr lang="en-US" sz="1800"/>
          </a:p>
        </p:txBody>
      </p:sp>
      <p:sp>
        <p:nvSpPr>
          <p:cNvPr id="13322" name="Text Box 10"/>
          <p:cNvSpPr txBox="1">
            <a:spLocks noChangeArrowheads="1"/>
          </p:cNvSpPr>
          <p:nvPr/>
        </p:nvSpPr>
        <p:spPr bwMode="auto">
          <a:xfrm>
            <a:off x="6400800" y="1981200"/>
            <a:ext cx="2362200" cy="776288"/>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spcBef>
                <a:spcPct val="50000"/>
              </a:spcBef>
              <a:defRPr/>
            </a:pPr>
            <a:r>
              <a:rPr lang="en-US" sz="2000" dirty="0"/>
              <a:t>Systems Theory</a:t>
            </a:r>
          </a:p>
          <a:p>
            <a:pPr algn="ctr" eaLnBrk="1" hangingPunct="1">
              <a:spcBef>
                <a:spcPct val="50000"/>
              </a:spcBef>
              <a:defRPr/>
            </a:pPr>
            <a:r>
              <a:rPr lang="en-US" sz="1600" dirty="0"/>
              <a:t>Solution </a:t>
            </a:r>
            <a:r>
              <a:rPr lang="en-US" sz="1600" dirty="0" err="1"/>
              <a:t>focussed</a:t>
            </a:r>
            <a:endParaRPr lang="en-US" sz="1800" dirty="0"/>
          </a:p>
        </p:txBody>
      </p:sp>
      <p:sp>
        <p:nvSpPr>
          <p:cNvPr id="13323" name="Text Box 11"/>
          <p:cNvSpPr txBox="1">
            <a:spLocks noChangeArrowheads="1"/>
          </p:cNvSpPr>
          <p:nvPr/>
        </p:nvSpPr>
        <p:spPr bwMode="auto">
          <a:xfrm>
            <a:off x="3276600" y="228600"/>
            <a:ext cx="2133600" cy="776288"/>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spcBef>
                <a:spcPct val="50000"/>
              </a:spcBef>
              <a:defRPr/>
            </a:pPr>
            <a:r>
              <a:rPr lang="en-US" sz="2000" dirty="0"/>
              <a:t>Bill Rogers</a:t>
            </a:r>
          </a:p>
          <a:p>
            <a:pPr algn="ctr" eaLnBrk="1" hangingPunct="1">
              <a:spcBef>
                <a:spcPct val="50000"/>
              </a:spcBef>
              <a:defRPr/>
            </a:pPr>
            <a:r>
              <a:rPr lang="en-US" sz="1600" dirty="0"/>
              <a:t>Decisive Discipline</a:t>
            </a:r>
            <a:endParaRPr lang="en-US" sz="1800" dirty="0"/>
          </a:p>
        </p:txBody>
      </p:sp>
      <p:sp>
        <p:nvSpPr>
          <p:cNvPr id="13324" name="Text Box 12"/>
          <p:cNvSpPr txBox="1">
            <a:spLocks noChangeArrowheads="1"/>
          </p:cNvSpPr>
          <p:nvPr/>
        </p:nvSpPr>
        <p:spPr bwMode="auto">
          <a:xfrm>
            <a:off x="4114800" y="60960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endParaRPr lang="en-US" sz="1800">
              <a:solidFill>
                <a:srgbClr val="000000"/>
              </a:solidFill>
            </a:endParaRPr>
          </a:p>
        </p:txBody>
      </p:sp>
      <p:sp>
        <p:nvSpPr>
          <p:cNvPr id="13325" name="Text Box 13"/>
          <p:cNvSpPr txBox="1">
            <a:spLocks noChangeArrowheads="1"/>
          </p:cNvSpPr>
          <p:nvPr/>
        </p:nvSpPr>
        <p:spPr bwMode="auto">
          <a:xfrm>
            <a:off x="6172200" y="5470525"/>
            <a:ext cx="26670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a:solidFill>
                  <a:srgbClr val="000000"/>
                </a:solidFill>
              </a:rPr>
              <a:t>Student empowered</a:t>
            </a:r>
          </a:p>
          <a:p>
            <a:pPr algn="ctr" eaLnBrk="1" hangingPunct="1">
              <a:spcBef>
                <a:spcPct val="50000"/>
              </a:spcBef>
              <a:defRPr/>
            </a:pPr>
            <a:r>
              <a:rPr lang="en-US" sz="2000">
                <a:solidFill>
                  <a:srgbClr val="000000"/>
                </a:solidFill>
              </a:rPr>
              <a:t>Internal motivation</a:t>
            </a:r>
          </a:p>
        </p:txBody>
      </p:sp>
      <p:sp>
        <p:nvSpPr>
          <p:cNvPr id="13326" name="Text Box 14"/>
          <p:cNvSpPr txBox="1">
            <a:spLocks noChangeArrowheads="1"/>
          </p:cNvSpPr>
          <p:nvPr/>
        </p:nvSpPr>
        <p:spPr bwMode="auto">
          <a:xfrm>
            <a:off x="381000" y="5486400"/>
            <a:ext cx="21336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solidFill>
                  <a:srgbClr val="000000"/>
                </a:solidFill>
              </a:rPr>
              <a:t>Autocratic</a:t>
            </a:r>
          </a:p>
          <a:p>
            <a:pPr algn="ctr" eaLnBrk="1" hangingPunct="1">
              <a:spcBef>
                <a:spcPct val="50000"/>
              </a:spcBef>
              <a:defRPr/>
            </a:pPr>
            <a:r>
              <a:rPr lang="en-US" sz="2000" dirty="0">
                <a:solidFill>
                  <a:srgbClr val="000000"/>
                </a:solidFill>
              </a:rPr>
              <a:t>Limit Setting</a:t>
            </a:r>
            <a:endParaRPr lang="en-US" dirty="0">
              <a:solidFill>
                <a:srgbClr val="000000"/>
              </a:solidFill>
            </a:endParaRPr>
          </a:p>
        </p:txBody>
      </p:sp>
      <p:sp>
        <p:nvSpPr>
          <p:cNvPr id="13327" name="Text Box 15"/>
          <p:cNvSpPr txBox="1">
            <a:spLocks noChangeArrowheads="1"/>
          </p:cNvSpPr>
          <p:nvPr/>
        </p:nvSpPr>
        <p:spPr bwMode="auto">
          <a:xfrm>
            <a:off x="3733800" y="5486400"/>
            <a:ext cx="19050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a:solidFill>
                  <a:srgbClr val="000000"/>
                </a:solidFill>
              </a:rPr>
              <a:t>Democratic</a:t>
            </a:r>
          </a:p>
          <a:p>
            <a:pPr algn="ctr" eaLnBrk="1" hangingPunct="1">
              <a:spcBef>
                <a:spcPct val="50000"/>
              </a:spcBef>
              <a:defRPr/>
            </a:pPr>
            <a:r>
              <a:rPr lang="en-US" sz="2000">
                <a:solidFill>
                  <a:srgbClr val="000000"/>
                </a:solidFill>
              </a:rPr>
              <a:t>Leadership</a:t>
            </a:r>
            <a:endParaRPr lang="en-US">
              <a:solidFill>
                <a:srgbClr val="000000"/>
              </a:solidFill>
            </a:endParaRPr>
          </a:p>
        </p:txBody>
      </p:sp>
      <p:sp>
        <p:nvSpPr>
          <p:cNvPr id="13328" name="Text Box 16"/>
          <p:cNvSpPr txBox="1">
            <a:spLocks noChangeArrowheads="1"/>
          </p:cNvSpPr>
          <p:nvPr/>
        </p:nvSpPr>
        <p:spPr bwMode="auto">
          <a:xfrm>
            <a:off x="6553200" y="5470525"/>
            <a:ext cx="25146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a:solidFill>
                  <a:srgbClr val="000000"/>
                </a:solidFill>
              </a:rPr>
              <a:t>Laissez-faire</a:t>
            </a:r>
          </a:p>
          <a:p>
            <a:pPr algn="ctr" eaLnBrk="1" hangingPunct="1">
              <a:spcBef>
                <a:spcPct val="50000"/>
              </a:spcBef>
              <a:defRPr/>
            </a:pPr>
            <a:r>
              <a:rPr lang="en-US" sz="2000">
                <a:solidFill>
                  <a:srgbClr val="000000"/>
                </a:solidFill>
              </a:rPr>
              <a:t>Non-directive</a:t>
            </a:r>
            <a:endParaRPr lang="en-US">
              <a:solidFill>
                <a:srgbClr val="000000"/>
              </a:solidFill>
            </a:endParaRPr>
          </a:p>
        </p:txBody>
      </p:sp>
      <p:sp>
        <p:nvSpPr>
          <p:cNvPr id="13329" name="AutoShape 17"/>
          <p:cNvSpPr>
            <a:spLocks noChangeArrowheads="1"/>
          </p:cNvSpPr>
          <p:nvPr/>
        </p:nvSpPr>
        <p:spPr bwMode="auto">
          <a:xfrm>
            <a:off x="152400" y="4648200"/>
            <a:ext cx="8915400" cy="762000"/>
          </a:xfrm>
          <a:prstGeom prst="leftRightArrow">
            <a:avLst>
              <a:gd name="adj1" fmla="val 50000"/>
              <a:gd name="adj2" fmla="val 234000"/>
            </a:avLst>
          </a:prstGeom>
          <a:solidFill>
            <a:srgbClr val="CC0000"/>
          </a:solidFill>
          <a:ln w="9525">
            <a:solidFill>
              <a:schemeClr val="tx1"/>
            </a:solidFill>
            <a:miter lim="800000"/>
            <a:headEnd/>
            <a:tailEnd/>
          </a:ln>
          <a:effectLst>
            <a:outerShdw blurRad="152400" dist="317500" dir="5400000" sx="90000" sy="-19000" rotWithShape="0">
              <a:prstClr val="black">
                <a:alpha val="15000"/>
              </a:prstClr>
            </a:outerShdw>
          </a:effectLst>
          <a:extLst/>
        </p:spPr>
        <p:txBody>
          <a:bodyPr wrap="none" anchor="ctr"/>
          <a:lstStyle/>
          <a:p>
            <a:pPr algn="ctr" eaLnBrk="1" hangingPunct="1">
              <a:defRPr/>
            </a:pPr>
            <a:r>
              <a:rPr lang="en-US" sz="2000" dirty="0">
                <a:effectLst>
                  <a:innerShdw blurRad="165100" dist="50800" dir="13500000">
                    <a:schemeClr val="bg1">
                      <a:lumMod val="65000"/>
                      <a:alpha val="50000"/>
                    </a:schemeClr>
                  </a:innerShdw>
                </a:effectLst>
                <a:latin typeface="Arial Black"/>
                <a:cs typeface="Arial Black"/>
              </a:rPr>
              <a:t>Models of Behaviour Management Continuum</a:t>
            </a:r>
          </a:p>
        </p:txBody>
      </p:sp>
      <p:sp>
        <p:nvSpPr>
          <p:cNvPr id="13330" name="Text Box 18"/>
          <p:cNvSpPr txBox="1">
            <a:spLocks noChangeArrowheads="1"/>
          </p:cNvSpPr>
          <p:nvPr/>
        </p:nvSpPr>
        <p:spPr bwMode="auto">
          <a:xfrm>
            <a:off x="914400" y="442913"/>
            <a:ext cx="2133600" cy="776287"/>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spcBef>
                <a:spcPct val="50000"/>
              </a:spcBef>
              <a:defRPr/>
            </a:pPr>
            <a:r>
              <a:rPr lang="en-US" sz="2000"/>
              <a:t>Jacob  Kounin</a:t>
            </a:r>
          </a:p>
          <a:p>
            <a:pPr algn="ctr" eaLnBrk="1" hangingPunct="1">
              <a:spcBef>
                <a:spcPct val="50000"/>
              </a:spcBef>
              <a:defRPr/>
            </a:pPr>
            <a:r>
              <a:rPr lang="en-US" sz="1600"/>
              <a:t>Group Management</a:t>
            </a:r>
            <a:endParaRPr lang="en-US" sz="1800"/>
          </a:p>
        </p:txBody>
      </p:sp>
      <p:pic>
        <p:nvPicPr>
          <p:cNvPr id="13333" name="Picture 21" descr="mannew_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292600"/>
            <a:ext cx="312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100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330"/>
                                        </p:tgtEl>
                                        <p:attrNameLst>
                                          <p:attrName>style.visibility</p:attrName>
                                        </p:attrNameLst>
                                      </p:cBhvr>
                                      <p:to>
                                        <p:strVal val="visible"/>
                                      </p:to>
                                    </p:set>
                                    <p:animEffect transition="in" filter="fade">
                                      <p:cBhvr>
                                        <p:cTn id="12" dur="1000"/>
                                        <p:tgtEl>
                                          <p:spTgt spid="133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315"/>
                                        </p:tgtEl>
                                        <p:attrNameLst>
                                          <p:attrName>style.visibility</p:attrName>
                                        </p:attrNameLst>
                                      </p:cBhvr>
                                      <p:to>
                                        <p:strVal val="visible"/>
                                      </p:to>
                                    </p:set>
                                    <p:animEffect transition="in" filter="fade">
                                      <p:cBhvr>
                                        <p:cTn id="17" dur="1000"/>
                                        <p:tgtEl>
                                          <p:spTgt spid="133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3317"/>
                                        </p:tgtEl>
                                        <p:attrNameLst>
                                          <p:attrName>style.visibility</p:attrName>
                                        </p:attrNameLst>
                                      </p:cBhvr>
                                      <p:to>
                                        <p:strVal val="visible"/>
                                      </p:to>
                                    </p:set>
                                    <p:animEffect transition="in" filter="fade">
                                      <p:cBhvr>
                                        <p:cTn id="22" dur="1000"/>
                                        <p:tgtEl>
                                          <p:spTgt spid="133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3318"/>
                                        </p:tgtEl>
                                        <p:attrNameLst>
                                          <p:attrName>style.visibility</p:attrName>
                                        </p:attrNameLst>
                                      </p:cBhvr>
                                      <p:to>
                                        <p:strVal val="visible"/>
                                      </p:to>
                                    </p:set>
                                    <p:animEffect transition="in" filter="fade">
                                      <p:cBhvr>
                                        <p:cTn id="27" dur="1000"/>
                                        <p:tgtEl>
                                          <p:spTgt spid="1331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3323"/>
                                        </p:tgtEl>
                                        <p:attrNameLst>
                                          <p:attrName>style.visibility</p:attrName>
                                        </p:attrNameLst>
                                      </p:cBhvr>
                                      <p:to>
                                        <p:strVal val="visible"/>
                                      </p:to>
                                    </p:set>
                                    <p:animEffect transition="in" filter="fade">
                                      <p:cBhvr>
                                        <p:cTn id="32" dur="1000"/>
                                        <p:tgtEl>
                                          <p:spTgt spid="1332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3321"/>
                                        </p:tgtEl>
                                        <p:attrNameLst>
                                          <p:attrName>style.visibility</p:attrName>
                                        </p:attrNameLst>
                                      </p:cBhvr>
                                      <p:to>
                                        <p:strVal val="visible"/>
                                      </p:to>
                                    </p:set>
                                    <p:animEffect transition="in" filter="fade">
                                      <p:cBhvr>
                                        <p:cTn id="37" dur="1000"/>
                                        <p:tgtEl>
                                          <p:spTgt spid="1332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3319"/>
                                        </p:tgtEl>
                                        <p:attrNameLst>
                                          <p:attrName>style.visibility</p:attrName>
                                        </p:attrNameLst>
                                      </p:cBhvr>
                                      <p:to>
                                        <p:strVal val="visible"/>
                                      </p:to>
                                    </p:set>
                                    <p:animEffect transition="in" filter="fade">
                                      <p:cBhvr>
                                        <p:cTn id="42" dur="1000"/>
                                        <p:tgtEl>
                                          <p:spTgt spid="1331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3320"/>
                                        </p:tgtEl>
                                        <p:attrNameLst>
                                          <p:attrName>style.visibility</p:attrName>
                                        </p:attrNameLst>
                                      </p:cBhvr>
                                      <p:to>
                                        <p:strVal val="visible"/>
                                      </p:to>
                                    </p:set>
                                    <p:animEffect transition="in" filter="fade">
                                      <p:cBhvr>
                                        <p:cTn id="47" dur="1000"/>
                                        <p:tgtEl>
                                          <p:spTgt spid="1332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3322"/>
                                        </p:tgtEl>
                                        <p:attrNameLst>
                                          <p:attrName>style.visibility</p:attrName>
                                        </p:attrNameLst>
                                      </p:cBhvr>
                                      <p:to>
                                        <p:strVal val="visible"/>
                                      </p:to>
                                    </p:set>
                                    <p:animEffect transition="in" filter="fade">
                                      <p:cBhvr>
                                        <p:cTn id="52" dur="1000"/>
                                        <p:tgtEl>
                                          <p:spTgt spid="1332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grpId="0" nodeType="clickEffect">
                                  <p:stCondLst>
                                    <p:cond delay="0"/>
                                  </p:stCondLst>
                                  <p:childTnLst>
                                    <p:animEffect transition="out" filter="fade">
                                      <p:cBhvr>
                                        <p:cTn id="56" dur="1000"/>
                                        <p:tgtEl>
                                          <p:spTgt spid="13325"/>
                                        </p:tgtEl>
                                      </p:cBhvr>
                                    </p:animEffect>
                                    <p:set>
                                      <p:cBhvr>
                                        <p:cTn id="57" dur="1" fill="hold">
                                          <p:stCondLst>
                                            <p:cond delay="999"/>
                                          </p:stCondLst>
                                        </p:cTn>
                                        <p:tgtEl>
                                          <p:spTgt spid="13325"/>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13314"/>
                                        </p:tgtEl>
                                      </p:cBhvr>
                                    </p:animEffect>
                                    <p:set>
                                      <p:cBhvr>
                                        <p:cTn id="60" dur="1" fill="hold">
                                          <p:stCondLst>
                                            <p:cond delay="999"/>
                                          </p:stCondLst>
                                        </p:cTn>
                                        <p:tgtEl>
                                          <p:spTgt spid="13314"/>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13328"/>
                                        </p:tgtEl>
                                        <p:attrNameLst>
                                          <p:attrName>style.visibility</p:attrName>
                                        </p:attrNameLst>
                                      </p:cBhvr>
                                      <p:to>
                                        <p:strVal val="visible"/>
                                      </p:to>
                                    </p:set>
                                    <p:animEffect transition="in" filter="fade">
                                      <p:cBhvr>
                                        <p:cTn id="63" dur="2000"/>
                                        <p:tgtEl>
                                          <p:spTgt spid="133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326"/>
                                        </p:tgtEl>
                                        <p:attrNameLst>
                                          <p:attrName>style.visibility</p:attrName>
                                        </p:attrNameLst>
                                      </p:cBhvr>
                                      <p:to>
                                        <p:strVal val="visible"/>
                                      </p:to>
                                    </p:set>
                                    <p:animEffect transition="in" filter="fade">
                                      <p:cBhvr>
                                        <p:cTn id="66" dur="2000"/>
                                        <p:tgtEl>
                                          <p:spTgt spid="1332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3327"/>
                                        </p:tgtEl>
                                        <p:attrNameLst>
                                          <p:attrName>style.visibility</p:attrName>
                                        </p:attrNameLst>
                                      </p:cBhvr>
                                      <p:to>
                                        <p:strVal val="visible"/>
                                      </p:to>
                                    </p:set>
                                    <p:animEffect transition="in" filter="fade">
                                      <p:cBhvr>
                                        <p:cTn id="69" dur="2000"/>
                                        <p:tgtEl>
                                          <p:spTgt spid="1332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nodeType="clickEffect">
                                  <p:stCondLst>
                                    <p:cond delay="0"/>
                                  </p:stCondLst>
                                  <p:childTnLst>
                                    <p:set>
                                      <p:cBhvr>
                                        <p:cTn id="73" dur="1" fill="hold">
                                          <p:stCondLst>
                                            <p:cond delay="0"/>
                                          </p:stCondLst>
                                        </p:cTn>
                                        <p:tgtEl>
                                          <p:spTgt spid="13333"/>
                                        </p:tgtEl>
                                        <p:attrNameLst>
                                          <p:attrName>style.visibility</p:attrName>
                                        </p:attrNameLst>
                                      </p:cBhvr>
                                      <p:to>
                                        <p:strVal val="visible"/>
                                      </p:to>
                                    </p:set>
                                    <p:animEffect transition="in" filter="fade">
                                      <p:cBhvr>
                                        <p:cTn id="74" dur="1000"/>
                                        <p:tgtEl>
                                          <p:spTgt spid="13333"/>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xit" presetSubtype="0" fill="hold" nodeType="clickEffect">
                                  <p:stCondLst>
                                    <p:cond delay="0"/>
                                  </p:stCondLst>
                                  <p:childTnLst>
                                    <p:animEffect transition="out" filter="fade">
                                      <p:cBhvr>
                                        <p:cTn id="78" dur="1000"/>
                                        <p:tgtEl>
                                          <p:spTgt spid="13333"/>
                                        </p:tgtEl>
                                      </p:cBhvr>
                                    </p:animEffect>
                                    <p:set>
                                      <p:cBhvr>
                                        <p:cTn id="79" dur="1" fill="hold">
                                          <p:stCondLst>
                                            <p:cond delay="999"/>
                                          </p:stCondLst>
                                        </p:cTn>
                                        <p:tgtEl>
                                          <p:spTgt spid="13333"/>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3323"/>
                                        </p:tgtEl>
                                      </p:cBhvr>
                                    </p:animEffect>
                                    <p:set>
                                      <p:cBhvr>
                                        <p:cTn id="82" dur="1" fill="hold">
                                          <p:stCondLst>
                                            <p:cond delay="499"/>
                                          </p:stCondLst>
                                        </p:cTn>
                                        <p:tgtEl>
                                          <p:spTgt spid="13323"/>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3320"/>
                                        </p:tgtEl>
                                      </p:cBhvr>
                                    </p:animEffect>
                                    <p:set>
                                      <p:cBhvr>
                                        <p:cTn id="85" dur="1" fill="hold">
                                          <p:stCondLst>
                                            <p:cond delay="499"/>
                                          </p:stCondLst>
                                        </p:cTn>
                                        <p:tgtEl>
                                          <p:spTgt spid="13320"/>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3321"/>
                                        </p:tgtEl>
                                      </p:cBhvr>
                                    </p:animEffect>
                                    <p:set>
                                      <p:cBhvr>
                                        <p:cTn id="88" dur="1" fill="hold">
                                          <p:stCondLst>
                                            <p:cond delay="499"/>
                                          </p:stCondLst>
                                        </p:cTn>
                                        <p:tgtEl>
                                          <p:spTgt spid="133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3322"/>
                                        </p:tgtEl>
                                      </p:cBhvr>
                                    </p:animEffect>
                                    <p:set>
                                      <p:cBhvr>
                                        <p:cTn id="91" dur="1" fill="hold">
                                          <p:stCondLst>
                                            <p:cond delay="499"/>
                                          </p:stCondLst>
                                        </p:cTn>
                                        <p:tgtEl>
                                          <p:spTgt spid="13322"/>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3319"/>
                                        </p:tgtEl>
                                      </p:cBhvr>
                                    </p:animEffect>
                                    <p:set>
                                      <p:cBhvr>
                                        <p:cTn id="94" dur="1" fill="hold">
                                          <p:stCondLst>
                                            <p:cond delay="499"/>
                                          </p:stCondLst>
                                        </p:cTn>
                                        <p:tgtEl>
                                          <p:spTgt spid="13319"/>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3317"/>
                                        </p:tgtEl>
                                      </p:cBhvr>
                                    </p:animEffect>
                                    <p:set>
                                      <p:cBhvr>
                                        <p:cTn id="97" dur="1" fill="hold">
                                          <p:stCondLst>
                                            <p:cond delay="499"/>
                                          </p:stCondLst>
                                        </p:cTn>
                                        <p:tgtEl>
                                          <p:spTgt spid="133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3315"/>
                                        </p:tgtEl>
                                      </p:cBhvr>
                                    </p:animEffect>
                                    <p:set>
                                      <p:cBhvr>
                                        <p:cTn id="100" dur="1" fill="hold">
                                          <p:stCondLst>
                                            <p:cond delay="499"/>
                                          </p:stCondLst>
                                        </p:cTn>
                                        <p:tgtEl>
                                          <p:spTgt spid="13315"/>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3318"/>
                                        </p:tgtEl>
                                      </p:cBhvr>
                                    </p:animEffect>
                                    <p:set>
                                      <p:cBhvr>
                                        <p:cTn id="103" dur="1" fill="hold">
                                          <p:stCondLst>
                                            <p:cond delay="499"/>
                                          </p:stCondLst>
                                        </p:cTn>
                                        <p:tgtEl>
                                          <p:spTgt spid="13318"/>
                                        </p:tgtEl>
                                        <p:attrNameLst>
                                          <p:attrName>style.visibility</p:attrName>
                                        </p:attrNameLst>
                                      </p:cBhvr>
                                      <p:to>
                                        <p:strVal val="hidden"/>
                                      </p:to>
                                    </p:set>
                                  </p:childTnLst>
                                </p:cTn>
                              </p:par>
                              <p:par>
                                <p:cTn id="104" presetID="6" presetClass="emph" presetSubtype="0" fill="hold" grpId="1" nodeType="withEffect">
                                  <p:stCondLst>
                                    <p:cond delay="0"/>
                                  </p:stCondLst>
                                  <p:childTnLst>
                                    <p:animScale>
                                      <p:cBhvr>
                                        <p:cTn id="105" dur="1000" fill="hold"/>
                                        <p:tgtEl>
                                          <p:spTgt spid="133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25" grpId="0"/>
      <p:bldP spid="13326" grpId="0"/>
      <p:bldP spid="13326" grpId="1"/>
      <p:bldP spid="13327" grpId="0"/>
      <p:bldP spid="1332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251520" y="1447800"/>
            <a:ext cx="2376264" cy="896441"/>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spcBef>
                <a:spcPct val="50000"/>
              </a:spcBef>
              <a:defRPr/>
            </a:pPr>
            <a:r>
              <a:rPr lang="en-US" sz="2000" dirty="0"/>
              <a:t>Fred Jones</a:t>
            </a:r>
          </a:p>
          <a:p>
            <a:pPr algn="ctr" eaLnBrk="1" hangingPunct="1">
              <a:spcBef>
                <a:spcPct val="50000"/>
              </a:spcBef>
              <a:defRPr/>
            </a:pPr>
            <a:r>
              <a:rPr lang="en-US" sz="1600" dirty="0"/>
              <a:t>Positive Discipline</a:t>
            </a:r>
            <a:endParaRPr lang="en-US" sz="1800" dirty="0"/>
          </a:p>
        </p:txBody>
      </p:sp>
      <p:sp>
        <p:nvSpPr>
          <p:cNvPr id="13324" name="Text Box 12"/>
          <p:cNvSpPr txBox="1">
            <a:spLocks noChangeArrowheads="1"/>
          </p:cNvSpPr>
          <p:nvPr/>
        </p:nvSpPr>
        <p:spPr bwMode="auto">
          <a:xfrm>
            <a:off x="4114800" y="60960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endParaRPr lang="en-US" sz="1800">
              <a:solidFill>
                <a:srgbClr val="000000"/>
              </a:solidFill>
            </a:endParaRPr>
          </a:p>
        </p:txBody>
      </p:sp>
      <p:sp>
        <p:nvSpPr>
          <p:cNvPr id="13326" name="Text Box 14"/>
          <p:cNvSpPr txBox="1">
            <a:spLocks noChangeArrowheads="1"/>
          </p:cNvSpPr>
          <p:nvPr/>
        </p:nvSpPr>
        <p:spPr bwMode="auto">
          <a:xfrm>
            <a:off x="381000" y="5486400"/>
            <a:ext cx="21336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solidFill>
                  <a:srgbClr val="000000"/>
                </a:solidFill>
              </a:rPr>
              <a:t>Autocratic</a:t>
            </a:r>
          </a:p>
          <a:p>
            <a:pPr algn="ctr" eaLnBrk="1" hangingPunct="1">
              <a:spcBef>
                <a:spcPct val="50000"/>
              </a:spcBef>
              <a:defRPr/>
            </a:pPr>
            <a:r>
              <a:rPr lang="en-US" sz="2000" dirty="0">
                <a:solidFill>
                  <a:srgbClr val="000000"/>
                </a:solidFill>
              </a:rPr>
              <a:t>Limit Setting</a:t>
            </a:r>
            <a:endParaRPr lang="en-US" dirty="0">
              <a:solidFill>
                <a:srgbClr val="000000"/>
              </a:solidFill>
            </a:endParaRPr>
          </a:p>
        </p:txBody>
      </p:sp>
      <p:sp>
        <p:nvSpPr>
          <p:cNvPr id="13327" name="Text Box 15"/>
          <p:cNvSpPr txBox="1">
            <a:spLocks noChangeArrowheads="1"/>
          </p:cNvSpPr>
          <p:nvPr/>
        </p:nvSpPr>
        <p:spPr bwMode="auto">
          <a:xfrm>
            <a:off x="3733800" y="5486400"/>
            <a:ext cx="19050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a:solidFill>
                  <a:srgbClr val="000000"/>
                </a:solidFill>
              </a:rPr>
              <a:t>Democratic</a:t>
            </a:r>
          </a:p>
          <a:p>
            <a:pPr algn="ctr" eaLnBrk="1" hangingPunct="1">
              <a:spcBef>
                <a:spcPct val="50000"/>
              </a:spcBef>
              <a:defRPr/>
            </a:pPr>
            <a:r>
              <a:rPr lang="en-US" sz="2000">
                <a:solidFill>
                  <a:srgbClr val="000000"/>
                </a:solidFill>
              </a:rPr>
              <a:t>Leadership</a:t>
            </a:r>
            <a:endParaRPr lang="en-US">
              <a:solidFill>
                <a:srgbClr val="000000"/>
              </a:solidFill>
            </a:endParaRPr>
          </a:p>
        </p:txBody>
      </p:sp>
      <p:sp>
        <p:nvSpPr>
          <p:cNvPr id="13328" name="Text Box 16"/>
          <p:cNvSpPr txBox="1">
            <a:spLocks noChangeArrowheads="1"/>
          </p:cNvSpPr>
          <p:nvPr/>
        </p:nvSpPr>
        <p:spPr bwMode="auto">
          <a:xfrm>
            <a:off x="6553200" y="5516563"/>
            <a:ext cx="25146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000" dirty="0">
                <a:solidFill>
                  <a:srgbClr val="000000"/>
                </a:solidFill>
              </a:rPr>
              <a:t>Laissez-faire</a:t>
            </a:r>
          </a:p>
          <a:p>
            <a:pPr algn="ctr" eaLnBrk="1" hangingPunct="1">
              <a:spcBef>
                <a:spcPct val="50000"/>
              </a:spcBef>
              <a:defRPr/>
            </a:pPr>
            <a:r>
              <a:rPr lang="en-US" sz="2000" dirty="0">
                <a:solidFill>
                  <a:srgbClr val="000000"/>
                </a:solidFill>
              </a:rPr>
              <a:t>Non-directive</a:t>
            </a:r>
            <a:endParaRPr lang="en-US" dirty="0">
              <a:solidFill>
                <a:srgbClr val="000000"/>
              </a:solidFill>
            </a:endParaRPr>
          </a:p>
        </p:txBody>
      </p:sp>
      <p:sp>
        <p:nvSpPr>
          <p:cNvPr id="13329" name="AutoShape 17"/>
          <p:cNvSpPr>
            <a:spLocks noChangeArrowheads="1"/>
          </p:cNvSpPr>
          <p:nvPr/>
        </p:nvSpPr>
        <p:spPr bwMode="auto">
          <a:xfrm>
            <a:off x="152400" y="4648200"/>
            <a:ext cx="8915400" cy="762000"/>
          </a:xfrm>
          <a:prstGeom prst="leftRightArrow">
            <a:avLst>
              <a:gd name="adj1" fmla="val 50000"/>
              <a:gd name="adj2" fmla="val 234000"/>
            </a:avLst>
          </a:prstGeom>
          <a:solidFill>
            <a:srgbClr val="CC0000"/>
          </a:solidFill>
          <a:ln w="9525">
            <a:solidFill>
              <a:schemeClr val="tx1"/>
            </a:solidFill>
            <a:miter lim="800000"/>
            <a:headEnd/>
            <a:tailEnd/>
          </a:ln>
          <a:effectLst>
            <a:outerShdw blurRad="152400" dist="317500" dir="5400000" sx="90000" sy="-19000" rotWithShape="0">
              <a:prstClr val="black">
                <a:alpha val="15000"/>
              </a:prstClr>
            </a:outerShdw>
          </a:effectLst>
          <a:extLst/>
        </p:spPr>
        <p:txBody>
          <a:bodyPr wrap="none" anchor="ctr"/>
          <a:lstStyle/>
          <a:p>
            <a:pPr algn="ctr" eaLnBrk="1" hangingPunct="1">
              <a:defRPr/>
            </a:pPr>
            <a:r>
              <a:rPr lang="en-US" sz="2000" dirty="0">
                <a:effectLst>
                  <a:innerShdw blurRad="165100" dist="50800" dir="13500000">
                    <a:schemeClr val="bg1">
                      <a:lumMod val="65000"/>
                      <a:alpha val="50000"/>
                    </a:schemeClr>
                  </a:innerShdw>
                </a:effectLst>
                <a:latin typeface="Arial Black"/>
                <a:cs typeface="Arial Black"/>
              </a:rPr>
              <a:t>Models of Behaviour Management Continuum</a:t>
            </a:r>
          </a:p>
        </p:txBody>
      </p:sp>
      <p:sp>
        <p:nvSpPr>
          <p:cNvPr id="13330" name="Text Box 18"/>
          <p:cNvSpPr txBox="1">
            <a:spLocks noChangeArrowheads="1"/>
          </p:cNvSpPr>
          <p:nvPr/>
        </p:nvSpPr>
        <p:spPr bwMode="auto">
          <a:xfrm>
            <a:off x="914400" y="442913"/>
            <a:ext cx="2133600" cy="776287"/>
          </a:xfrm>
          <a:prstGeom prst="rect">
            <a:avLst/>
          </a:prstGeom>
          <a:solidFill>
            <a:srgbClr val="FFFF00"/>
          </a:solidFill>
          <a:ln w="12700">
            <a:solidFill>
              <a:srgbClr val="A6A6A6"/>
            </a:solidFill>
            <a:miter lim="800000"/>
            <a:headEnd/>
            <a:tailEnd/>
          </a:ln>
          <a:effectLst>
            <a:innerShdw blurRad="63500" dist="50800" dir="13500000">
              <a:prstClr val="black">
                <a:alpha val="50000"/>
              </a:prstClr>
            </a:innerShdw>
          </a:effectLst>
          <a:extLst/>
        </p:spPr>
        <p:txBody>
          <a:bodyPr>
            <a:spAutoFit/>
          </a:bodyPr>
          <a:lstStyle/>
          <a:p>
            <a:pPr algn="ctr" eaLnBrk="1" hangingPunct="1">
              <a:spcBef>
                <a:spcPct val="50000"/>
              </a:spcBef>
              <a:defRPr/>
            </a:pPr>
            <a:r>
              <a:rPr lang="en-US" sz="2000"/>
              <a:t>Jacob  Kounin</a:t>
            </a:r>
          </a:p>
          <a:p>
            <a:pPr algn="ctr" eaLnBrk="1" hangingPunct="1">
              <a:spcBef>
                <a:spcPct val="50000"/>
              </a:spcBef>
              <a:defRPr/>
            </a:pPr>
            <a:r>
              <a:rPr lang="en-US" sz="1600"/>
              <a:t>Group Management</a:t>
            </a:r>
            <a:endParaRPr lang="en-US" sz="1800"/>
          </a:p>
        </p:txBody>
      </p:sp>
      <p:pic>
        <p:nvPicPr>
          <p:cNvPr id="2" name="1947Disciplin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67944" y="620688"/>
            <a:ext cx="4448043" cy="3336032"/>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1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990600" y="1828800"/>
            <a:ext cx="7370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81000" indent="-3810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FF0000"/>
              </a:buClr>
              <a:buFont typeface="Wingdings 3" charset="0"/>
              <a:buChar char="c"/>
              <a:defRPr/>
            </a:pPr>
            <a:r>
              <a:rPr lang="en-AU" sz="2000" smtClean="0"/>
              <a:t>teaching and discipline need to be integrated </a:t>
            </a:r>
          </a:p>
        </p:txBody>
      </p:sp>
      <p:sp>
        <p:nvSpPr>
          <p:cNvPr id="6147" name="Rectangle 3"/>
          <p:cNvSpPr>
            <a:spLocks noChangeArrowheads="1"/>
          </p:cNvSpPr>
          <p:nvPr/>
        </p:nvSpPr>
        <p:spPr bwMode="auto">
          <a:xfrm>
            <a:off x="990600" y="3641725"/>
            <a:ext cx="71548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t>planned and coordinated activities within lessons reduce the likelihood of disruptive behaviour</a:t>
            </a:r>
          </a:p>
        </p:txBody>
      </p:sp>
      <p:sp>
        <p:nvSpPr>
          <p:cNvPr id="6148" name="Rectangle 4"/>
          <p:cNvSpPr>
            <a:spLocks noChangeArrowheads="1"/>
          </p:cNvSpPr>
          <p:nvPr/>
        </p:nvSpPr>
        <p:spPr bwMode="auto">
          <a:xfrm>
            <a:off x="990600" y="2590800"/>
            <a:ext cx="7239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2000"/>
              <a:t>interested, stimulated and active learners reduce the risk of disruptive behaviour</a:t>
            </a:r>
          </a:p>
        </p:txBody>
      </p:sp>
      <p:sp>
        <p:nvSpPr>
          <p:cNvPr id="6149" name="Text Box 5"/>
          <p:cNvSpPr txBox="1">
            <a:spLocks noChangeArrowheads="1"/>
          </p:cNvSpPr>
          <p:nvPr/>
        </p:nvSpPr>
        <p:spPr bwMode="auto">
          <a:xfrm>
            <a:off x="1042988" y="836613"/>
            <a:ext cx="7489825" cy="523875"/>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AU" sz="2800" b="1" dirty="0"/>
              <a:t>Preventive Discipline  -</a:t>
            </a:r>
          </a:p>
        </p:txBody>
      </p:sp>
      <p:sp>
        <p:nvSpPr>
          <p:cNvPr id="6151" name="Rectangle 7"/>
          <p:cNvSpPr>
            <a:spLocks noChangeArrowheads="1"/>
          </p:cNvSpPr>
          <p:nvPr/>
        </p:nvSpPr>
        <p:spPr bwMode="auto">
          <a:xfrm>
            <a:off x="990600" y="4632325"/>
            <a:ext cx="70818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spcBef>
                <a:spcPct val="50000"/>
              </a:spcBef>
              <a:buClr>
                <a:srgbClr val="FF0000"/>
              </a:buClr>
              <a:buFont typeface="Wingdings 3" charset="0"/>
              <a:buChar char="c"/>
              <a:defRPr/>
            </a:pPr>
            <a:r>
              <a:rPr lang="en-AU" sz="2000"/>
              <a:t>a positive, productive classroom atmosphere or tone is pervasive for all participants</a:t>
            </a:r>
          </a:p>
        </p:txBody>
      </p:sp>
      <p:sp>
        <p:nvSpPr>
          <p:cNvPr id="6152" name="Rectangle 8"/>
          <p:cNvSpPr>
            <a:spLocks noChangeArrowheads="1"/>
          </p:cNvSpPr>
          <p:nvPr/>
        </p:nvSpPr>
        <p:spPr bwMode="auto">
          <a:xfrm>
            <a:off x="5110163" y="884238"/>
            <a:ext cx="2198687"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AU" b="1" dirty="0"/>
              <a:t>Jacob </a:t>
            </a:r>
            <a:r>
              <a:rPr lang="en-AU" b="1" dirty="0" err="1"/>
              <a:t>Kounin</a:t>
            </a:r>
            <a:endParaRPr lang="en-AU" b="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fade">
                                      <p:cBhvr>
                                        <p:cTn id="7" dur="1000"/>
                                        <p:tgtEl>
                                          <p:spTgt spid="61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52"/>
                                        </p:tgtEl>
                                        <p:attrNameLst>
                                          <p:attrName>style.visibility</p:attrName>
                                        </p:attrNameLst>
                                      </p:cBhvr>
                                      <p:to>
                                        <p:strVal val="visible"/>
                                      </p:to>
                                    </p:set>
                                    <p:animEffect transition="in" filter="fade">
                                      <p:cBhvr>
                                        <p:cTn id="12" dur="1000"/>
                                        <p:tgtEl>
                                          <p:spTgt spid="61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1000"/>
                                        <p:tgtEl>
                                          <p:spTgt spid="61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fade">
                                      <p:cBhvr>
                                        <p:cTn id="22" dur="1000"/>
                                        <p:tgtEl>
                                          <p:spTgt spid="614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47"/>
                                        </p:tgtEl>
                                        <p:attrNameLst>
                                          <p:attrName>style.visibility</p:attrName>
                                        </p:attrNameLst>
                                      </p:cBhvr>
                                      <p:to>
                                        <p:strVal val="visible"/>
                                      </p:to>
                                    </p:set>
                                    <p:animEffect transition="in" filter="fade">
                                      <p:cBhvr>
                                        <p:cTn id="27" dur="1000"/>
                                        <p:tgtEl>
                                          <p:spTgt spid="614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51"/>
                                        </p:tgtEl>
                                        <p:attrNameLst>
                                          <p:attrName>style.visibility</p:attrName>
                                        </p:attrNameLst>
                                      </p:cBhvr>
                                      <p:to>
                                        <p:strVal val="visible"/>
                                      </p:to>
                                    </p:set>
                                    <p:animEffect transition="in" filter="fade">
                                      <p:cBhvr>
                                        <p:cTn id="32" dur="10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p:bldP spid="6148" grpId="0"/>
      <p:bldP spid="6149" grpId="0"/>
      <p:bldP spid="6151" grpId="0"/>
      <p:bldP spid="615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bwMode="auto">
          <a:xfrm>
            <a:off x="3348038" y="1557338"/>
            <a:ext cx="5651500" cy="4319587"/>
          </a:xfrm>
          <a:prstGeom prst="roundRect">
            <a:avLst/>
          </a:prstGeom>
          <a:ln>
            <a:headEnd type="none" w="med" len="med"/>
            <a:tailEnd type="none" w="med" len="med"/>
          </a:ln>
          <a:effectLst>
            <a:outerShdw blurRad="50800" dist="38100" dir="8100000" algn="tr" rotWithShape="0">
              <a:prstClr val="black">
                <a:alpha val="40000"/>
              </a:prstClr>
            </a:outerShdw>
          </a:effectLst>
          <a:extLst/>
        </p:spPr>
        <p:style>
          <a:lnRef idx="1">
            <a:schemeClr val="accent3"/>
          </a:lnRef>
          <a:fillRef idx="3">
            <a:schemeClr val="accent3"/>
          </a:fillRef>
          <a:effectRef idx="2">
            <a:schemeClr val="accent3"/>
          </a:effectRef>
          <a:fontRef idx="minor">
            <a:schemeClr val="lt1"/>
          </a:fontRef>
        </p:style>
        <p:txBody>
          <a:bodyPr anchor="ctr"/>
          <a:lstStyle/>
          <a:p>
            <a:pPr marL="375920" indent="-342900" eaLnBrk="1" hangingPunct="1">
              <a:spcBef>
                <a:spcPts val="3600"/>
              </a:spcBef>
              <a:buFont typeface="Arial"/>
              <a:buChar char="•"/>
              <a:defRPr/>
            </a:pPr>
            <a:r>
              <a:rPr lang="en-AU" sz="2000" dirty="0">
                <a:solidFill>
                  <a:srgbClr val="000000"/>
                </a:solidFill>
              </a:rPr>
              <a:t>By correcting misbehaviours in one student, it often influences the behaviour of nearby students</a:t>
            </a:r>
          </a:p>
          <a:p>
            <a:pPr marL="342900" indent="-342900" eaLnBrk="1" hangingPunct="1">
              <a:spcBef>
                <a:spcPct val="50000"/>
              </a:spcBef>
              <a:buFont typeface="Arial"/>
              <a:buChar char="•"/>
              <a:defRPr/>
            </a:pPr>
            <a:r>
              <a:rPr lang="en-AU" sz="2000" dirty="0">
                <a:solidFill>
                  <a:srgbClr val="000000"/>
                </a:solidFill>
              </a:rPr>
              <a:t>Conversely, noticing positive behaviour in one or a small group of students draws the attention of the others to your expectations</a:t>
            </a:r>
          </a:p>
        </p:txBody>
      </p:sp>
      <p:sp>
        <p:nvSpPr>
          <p:cNvPr id="8194" name="Text Box 2"/>
          <p:cNvSpPr txBox="1">
            <a:spLocks noChangeArrowheads="1"/>
          </p:cNvSpPr>
          <p:nvPr/>
        </p:nvSpPr>
        <p:spPr bwMode="auto">
          <a:xfrm>
            <a:off x="685800" y="2513013"/>
            <a:ext cx="2057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81000" indent="-3810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FF0000"/>
              </a:buClr>
              <a:buFont typeface="Wingdings 3" charset="0"/>
              <a:buChar char="c"/>
              <a:defRPr/>
            </a:pPr>
            <a:r>
              <a:rPr lang="en-AU" sz="1400" dirty="0" smtClean="0">
                <a:solidFill>
                  <a:srgbClr val="000000"/>
                </a:solidFill>
              </a:rPr>
              <a:t>Withitness</a:t>
            </a:r>
            <a:r>
              <a:rPr lang="en-AU" sz="2000" dirty="0" smtClean="0">
                <a:solidFill>
                  <a:srgbClr val="000000"/>
                </a:solidFill>
              </a:rPr>
              <a:t> </a:t>
            </a:r>
          </a:p>
        </p:txBody>
      </p:sp>
      <p:sp>
        <p:nvSpPr>
          <p:cNvPr id="8195" name="Rectangle 3">
            <a:hlinkClick r:id="rId3" action="ppaction://hlinksldjump"/>
          </p:cNvPr>
          <p:cNvSpPr>
            <a:spLocks noChangeArrowheads="1"/>
          </p:cNvSpPr>
          <p:nvPr/>
        </p:nvSpPr>
        <p:spPr bwMode="auto">
          <a:xfrm>
            <a:off x="685800" y="4076700"/>
            <a:ext cx="18700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1400" dirty="0">
                <a:solidFill>
                  <a:srgbClr val="000000"/>
                </a:solidFill>
              </a:rPr>
              <a:t>Smoothness</a:t>
            </a:r>
          </a:p>
        </p:txBody>
      </p:sp>
      <p:sp>
        <p:nvSpPr>
          <p:cNvPr id="8196" name="Rectangle 4">
            <a:hlinkClick r:id="rId4" action="ppaction://hlinksldjump"/>
          </p:cNvPr>
          <p:cNvSpPr>
            <a:spLocks noChangeArrowheads="1"/>
          </p:cNvSpPr>
          <p:nvPr/>
        </p:nvSpPr>
        <p:spPr bwMode="auto">
          <a:xfrm>
            <a:off x="685800" y="3367088"/>
            <a:ext cx="22860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1400" dirty="0">
                <a:solidFill>
                  <a:srgbClr val="000000"/>
                </a:solidFill>
              </a:rPr>
              <a:t>Overlapping</a:t>
            </a:r>
          </a:p>
        </p:txBody>
      </p:sp>
      <p:sp>
        <p:nvSpPr>
          <p:cNvPr id="8199" name="Rectangle 7">
            <a:hlinkClick r:id="rId5" action="ppaction://hlinksldjump"/>
          </p:cNvPr>
          <p:cNvSpPr>
            <a:spLocks noChangeArrowheads="1"/>
          </p:cNvSpPr>
          <p:nvPr/>
        </p:nvSpPr>
        <p:spPr bwMode="auto">
          <a:xfrm>
            <a:off x="685800" y="5426075"/>
            <a:ext cx="2362200"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spcBef>
                <a:spcPct val="50000"/>
              </a:spcBef>
              <a:buClr>
                <a:srgbClr val="FF0000"/>
              </a:buClr>
              <a:buFont typeface="Wingdings 3" charset="0"/>
              <a:buChar char="c"/>
              <a:defRPr/>
            </a:pPr>
            <a:r>
              <a:rPr lang="en-AU" sz="1400" dirty="0">
                <a:solidFill>
                  <a:srgbClr val="000000"/>
                </a:solidFill>
              </a:rPr>
              <a:t>Group alerting</a:t>
            </a:r>
          </a:p>
        </p:txBody>
      </p:sp>
      <p:sp>
        <p:nvSpPr>
          <p:cNvPr id="8205" name="Rectangle 13"/>
          <p:cNvSpPr>
            <a:spLocks noChangeArrowheads="1"/>
          </p:cNvSpPr>
          <p:nvPr/>
        </p:nvSpPr>
        <p:spPr bwMode="auto">
          <a:xfrm>
            <a:off x="673100" y="1739900"/>
            <a:ext cx="2362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spcBef>
                <a:spcPct val="50000"/>
              </a:spcBef>
              <a:buClr>
                <a:srgbClr val="FF0000"/>
              </a:buClr>
              <a:buFont typeface="Wingdings 3" charset="0"/>
              <a:buChar char="c"/>
              <a:defRPr/>
            </a:pPr>
            <a:r>
              <a:rPr lang="en-AU" dirty="0">
                <a:solidFill>
                  <a:srgbClr val="000000"/>
                </a:solidFill>
              </a:rPr>
              <a:t>Ripple effect</a:t>
            </a:r>
          </a:p>
        </p:txBody>
      </p:sp>
      <p:sp>
        <p:nvSpPr>
          <p:cNvPr id="18" name="Text Box 5"/>
          <p:cNvSpPr txBox="1">
            <a:spLocks noChangeArrowheads="1"/>
          </p:cNvSpPr>
          <p:nvPr/>
        </p:nvSpPr>
        <p:spPr bwMode="auto">
          <a:xfrm>
            <a:off x="1042988" y="836613"/>
            <a:ext cx="7489825" cy="523875"/>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AU" sz="2800" b="1" dirty="0"/>
              <a:t>Preventive Discipline  -</a:t>
            </a:r>
          </a:p>
        </p:txBody>
      </p:sp>
      <p:sp>
        <p:nvSpPr>
          <p:cNvPr id="19" name="Rectangle 8"/>
          <p:cNvSpPr>
            <a:spLocks noChangeArrowheads="1"/>
          </p:cNvSpPr>
          <p:nvPr/>
        </p:nvSpPr>
        <p:spPr bwMode="auto">
          <a:xfrm>
            <a:off x="5110163" y="884238"/>
            <a:ext cx="2198687"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AU" b="1" dirty="0"/>
              <a:t>Jacob </a:t>
            </a:r>
            <a:r>
              <a:rPr lang="en-AU" b="1" dirty="0" err="1"/>
              <a:t>Kounin</a:t>
            </a:r>
            <a:endParaRPr lang="en-AU" b="1" dirty="0"/>
          </a:p>
        </p:txBody>
      </p:sp>
      <p:sp>
        <p:nvSpPr>
          <p:cNvPr id="15" name="Rectangle 3">
            <a:hlinkClick r:id="rId6" action="ppaction://hlinksldjump"/>
          </p:cNvPr>
          <p:cNvSpPr>
            <a:spLocks noChangeArrowheads="1"/>
          </p:cNvSpPr>
          <p:nvPr/>
        </p:nvSpPr>
        <p:spPr bwMode="auto">
          <a:xfrm>
            <a:off x="685800" y="4776788"/>
            <a:ext cx="17256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1400" dirty="0">
                <a:solidFill>
                  <a:srgbClr val="000000"/>
                </a:solidFill>
              </a:rPr>
              <a:t>Momentum</a:t>
            </a:r>
          </a:p>
        </p:txBody>
      </p:sp>
      <p:sp>
        <p:nvSpPr>
          <p:cNvPr id="16" name="Text Box 15"/>
          <p:cNvSpPr txBox="1">
            <a:spLocks noChangeArrowheads="1"/>
          </p:cNvSpPr>
          <p:nvPr/>
        </p:nvSpPr>
        <p:spPr bwMode="auto">
          <a:xfrm>
            <a:off x="762000" y="6019800"/>
            <a:ext cx="807720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200" dirty="0" err="1">
                <a:solidFill>
                  <a:srgbClr val="000000"/>
                </a:solidFill>
              </a:rPr>
              <a:t>Kounin</a:t>
            </a:r>
            <a:r>
              <a:rPr lang="en-AU" sz="1200" dirty="0">
                <a:solidFill>
                  <a:srgbClr val="000000"/>
                </a:solidFill>
              </a:rPr>
              <a:t>, Jacob S. (1970) </a:t>
            </a:r>
            <a:r>
              <a:rPr lang="en-AU" sz="1200" i="1" dirty="0">
                <a:solidFill>
                  <a:srgbClr val="000000"/>
                </a:solidFill>
              </a:rPr>
              <a:t>Discipline and Group Management in Classrooms</a:t>
            </a:r>
            <a:r>
              <a:rPr lang="en-AU" sz="1200" dirty="0">
                <a:solidFill>
                  <a:srgbClr val="000000"/>
                </a:solidFill>
              </a:rPr>
              <a:t>. Holt, Rinehart and Winston, Inc.</a:t>
            </a:r>
          </a:p>
          <a:p>
            <a:pPr eaLnBrk="1" hangingPunct="1">
              <a:spcBef>
                <a:spcPct val="50000"/>
              </a:spcBef>
              <a:defRPr/>
            </a:pPr>
            <a:r>
              <a:rPr lang="en-AU" sz="1200" dirty="0">
                <a:solidFill>
                  <a:srgbClr val="000000"/>
                </a:solidFill>
              </a:rPr>
              <a:t>TEXT from http://wik.ed.uiuc.edu/</a:t>
            </a:r>
            <a:r>
              <a:rPr lang="en-AU" sz="1200" dirty="0" err="1">
                <a:solidFill>
                  <a:srgbClr val="000000"/>
                </a:solidFill>
              </a:rPr>
              <a:t>index.php</a:t>
            </a:r>
            <a:r>
              <a:rPr lang="en-AU" sz="1200" dirty="0">
                <a:solidFill>
                  <a:srgbClr val="000000"/>
                </a:solidFill>
              </a:rPr>
              <a:t>/</a:t>
            </a:r>
            <a:r>
              <a:rPr lang="en-AU" sz="1200" dirty="0" err="1">
                <a:solidFill>
                  <a:srgbClr val="000000"/>
                </a:solidFill>
              </a:rPr>
              <a:t>Kounin</a:t>
            </a:r>
            <a:r>
              <a:rPr lang="en-AU" sz="1200" dirty="0">
                <a:solidFill>
                  <a:srgbClr val="000000"/>
                </a:solidFill>
              </a:rPr>
              <a:t>,_Jacob </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bwMode="auto">
          <a:xfrm>
            <a:off x="3348038" y="1557338"/>
            <a:ext cx="5651500" cy="4319587"/>
          </a:xfrm>
          <a:prstGeom prst="roundRect">
            <a:avLst/>
          </a:prstGeom>
          <a:ln>
            <a:headEnd type="none" w="med" len="med"/>
            <a:tailEnd type="none" w="med" len="med"/>
          </a:ln>
          <a:effectLst>
            <a:outerShdw blurRad="50800" dist="38100" dir="8100000" algn="tr" rotWithShape="0">
              <a:prstClr val="black">
                <a:alpha val="40000"/>
              </a:prstClr>
            </a:outerShdw>
          </a:effectLst>
          <a:extLst/>
        </p:spPr>
        <p:style>
          <a:lnRef idx="1">
            <a:schemeClr val="accent3"/>
          </a:lnRef>
          <a:fillRef idx="3">
            <a:schemeClr val="accent3"/>
          </a:fillRef>
          <a:effectRef idx="2">
            <a:schemeClr val="accent3"/>
          </a:effectRef>
          <a:fontRef idx="minor">
            <a:schemeClr val="lt1"/>
          </a:fontRef>
        </p:style>
        <p:txBody>
          <a:bodyPr/>
          <a:lstStyle/>
          <a:p>
            <a:pPr>
              <a:defRPr/>
            </a:pPr>
            <a:endParaRPr lang="en-US" b="1"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charset="0"/>
              <a:ea typeface="ＭＳ Ｐゴシック" charset="0"/>
              <a:cs typeface="ＭＳ Ｐゴシック" charset="0"/>
            </a:endParaRPr>
          </a:p>
        </p:txBody>
      </p:sp>
      <p:sp>
        <p:nvSpPr>
          <p:cNvPr id="8194" name="Text Box 2"/>
          <p:cNvSpPr txBox="1">
            <a:spLocks noChangeArrowheads="1"/>
          </p:cNvSpPr>
          <p:nvPr/>
        </p:nvSpPr>
        <p:spPr bwMode="auto">
          <a:xfrm>
            <a:off x="685800" y="2513013"/>
            <a:ext cx="2057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81000" indent="-3810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FF0000"/>
              </a:buClr>
              <a:buFont typeface="Wingdings 3" charset="0"/>
              <a:buChar char="c"/>
              <a:defRPr/>
            </a:pPr>
            <a:r>
              <a:rPr lang="en-AU" dirty="0" smtClean="0">
                <a:solidFill>
                  <a:srgbClr val="000000"/>
                </a:solidFill>
              </a:rPr>
              <a:t>Withitness</a:t>
            </a:r>
            <a:r>
              <a:rPr lang="en-AU" sz="2000" dirty="0" smtClean="0">
                <a:solidFill>
                  <a:srgbClr val="000000"/>
                </a:solidFill>
              </a:rPr>
              <a:t> </a:t>
            </a:r>
          </a:p>
        </p:txBody>
      </p:sp>
      <p:sp>
        <p:nvSpPr>
          <p:cNvPr id="8195" name="Rectangle 3">
            <a:hlinkClick r:id="rId3" action="ppaction://hlinksldjump"/>
          </p:cNvPr>
          <p:cNvSpPr>
            <a:spLocks noChangeArrowheads="1"/>
          </p:cNvSpPr>
          <p:nvPr/>
        </p:nvSpPr>
        <p:spPr bwMode="auto">
          <a:xfrm>
            <a:off x="685800" y="4076700"/>
            <a:ext cx="18700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1400" dirty="0">
                <a:solidFill>
                  <a:srgbClr val="000000"/>
                </a:solidFill>
              </a:rPr>
              <a:t>Smoothness</a:t>
            </a:r>
          </a:p>
        </p:txBody>
      </p:sp>
      <p:sp>
        <p:nvSpPr>
          <p:cNvPr id="8196" name="Rectangle 4">
            <a:hlinkClick r:id="rId4" action="ppaction://hlinksldjump"/>
          </p:cNvPr>
          <p:cNvSpPr>
            <a:spLocks noChangeArrowheads="1"/>
          </p:cNvSpPr>
          <p:nvPr/>
        </p:nvSpPr>
        <p:spPr bwMode="auto">
          <a:xfrm>
            <a:off x="685800" y="3367088"/>
            <a:ext cx="22860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1400" dirty="0">
                <a:solidFill>
                  <a:srgbClr val="000000"/>
                </a:solidFill>
              </a:rPr>
              <a:t>Overlapping</a:t>
            </a:r>
          </a:p>
        </p:txBody>
      </p:sp>
      <p:sp>
        <p:nvSpPr>
          <p:cNvPr id="8199" name="Rectangle 7">
            <a:hlinkClick r:id="rId5" action="ppaction://hlinksldjump"/>
          </p:cNvPr>
          <p:cNvSpPr>
            <a:spLocks noChangeArrowheads="1"/>
          </p:cNvSpPr>
          <p:nvPr/>
        </p:nvSpPr>
        <p:spPr bwMode="auto">
          <a:xfrm>
            <a:off x="685800" y="5426075"/>
            <a:ext cx="2362200"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spcBef>
                <a:spcPct val="50000"/>
              </a:spcBef>
              <a:buClr>
                <a:srgbClr val="FF0000"/>
              </a:buClr>
              <a:buFont typeface="Wingdings 3" charset="0"/>
              <a:buChar char="c"/>
              <a:defRPr/>
            </a:pPr>
            <a:r>
              <a:rPr lang="en-AU" sz="1400" dirty="0">
                <a:solidFill>
                  <a:srgbClr val="000000"/>
                </a:solidFill>
              </a:rPr>
              <a:t>Group alerting</a:t>
            </a:r>
          </a:p>
        </p:txBody>
      </p:sp>
      <p:sp>
        <p:nvSpPr>
          <p:cNvPr id="8201" name="Text Box 9"/>
          <p:cNvSpPr txBox="1">
            <a:spLocks noChangeArrowheads="1"/>
          </p:cNvSpPr>
          <p:nvPr/>
        </p:nvSpPr>
        <p:spPr bwMode="auto">
          <a:xfrm>
            <a:off x="3563938" y="1700213"/>
            <a:ext cx="5508625" cy="409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85750" indent="-285750">
              <a:buFont typeface="Arial"/>
              <a:buChar char="•"/>
              <a:defRPr/>
            </a:pPr>
            <a:r>
              <a:rPr lang="en-US" sz="2000" dirty="0"/>
              <a:t>Always be alert to sights and sounds in the classroom. </a:t>
            </a:r>
          </a:p>
          <a:p>
            <a:pPr marL="285750" indent="-285750">
              <a:buFont typeface="Arial"/>
              <a:buChar char="•"/>
              <a:defRPr/>
            </a:pPr>
            <a:r>
              <a:rPr lang="en-US" sz="2000" dirty="0"/>
              <a:t>Arrange the seats so that students are always within eyesight. </a:t>
            </a:r>
          </a:p>
          <a:p>
            <a:pPr marL="285750" indent="-285750">
              <a:buFont typeface="Arial"/>
              <a:buChar char="•"/>
              <a:defRPr/>
            </a:pPr>
            <a:r>
              <a:rPr lang="en-US" sz="2000" dirty="0"/>
              <a:t>Scan the room when working with individuals or small groups of students. When helping an individual make sure that you do not have your back to the rest of the class. </a:t>
            </a:r>
          </a:p>
          <a:p>
            <a:pPr marL="285750" indent="-285750">
              <a:buFont typeface="Arial"/>
              <a:buChar char="•"/>
              <a:defRPr/>
            </a:pPr>
            <a:r>
              <a:rPr lang="en-US" sz="2000" dirty="0"/>
              <a:t>Briefly acknowledge misbehavior at first detection to let the class know that you know. Do not let the misbehaviour escalate before action is taken. </a:t>
            </a:r>
          </a:p>
        </p:txBody>
      </p:sp>
      <p:sp>
        <p:nvSpPr>
          <p:cNvPr id="8205" name="Rectangle 13"/>
          <p:cNvSpPr>
            <a:spLocks noChangeArrowheads="1"/>
          </p:cNvSpPr>
          <p:nvPr/>
        </p:nvSpPr>
        <p:spPr bwMode="auto">
          <a:xfrm>
            <a:off x="673100" y="1739900"/>
            <a:ext cx="2362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spcBef>
                <a:spcPct val="50000"/>
              </a:spcBef>
              <a:buClr>
                <a:srgbClr val="FF0000"/>
              </a:buClr>
              <a:buFont typeface="Wingdings 3" charset="0"/>
              <a:buChar char="c"/>
              <a:defRPr/>
            </a:pPr>
            <a:r>
              <a:rPr lang="en-AU" sz="1400" dirty="0">
                <a:solidFill>
                  <a:srgbClr val="000000"/>
                </a:solidFill>
              </a:rPr>
              <a:t>Ripple effect</a:t>
            </a:r>
          </a:p>
        </p:txBody>
      </p:sp>
      <p:sp>
        <p:nvSpPr>
          <p:cNvPr id="18" name="Text Box 5"/>
          <p:cNvSpPr txBox="1">
            <a:spLocks noChangeArrowheads="1"/>
          </p:cNvSpPr>
          <p:nvPr/>
        </p:nvSpPr>
        <p:spPr bwMode="auto">
          <a:xfrm>
            <a:off x="1042988" y="836613"/>
            <a:ext cx="7489825" cy="523875"/>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AU" sz="2800" b="1" dirty="0"/>
              <a:t>Preventive Discipline  -</a:t>
            </a:r>
          </a:p>
        </p:txBody>
      </p:sp>
      <p:sp>
        <p:nvSpPr>
          <p:cNvPr id="19" name="Rectangle 8"/>
          <p:cNvSpPr>
            <a:spLocks noChangeArrowheads="1"/>
          </p:cNvSpPr>
          <p:nvPr/>
        </p:nvSpPr>
        <p:spPr bwMode="auto">
          <a:xfrm>
            <a:off x="5110163" y="884238"/>
            <a:ext cx="2198687"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AU" b="1" dirty="0"/>
              <a:t>Jacob </a:t>
            </a:r>
            <a:r>
              <a:rPr lang="en-AU" b="1" dirty="0" err="1"/>
              <a:t>Kounin</a:t>
            </a:r>
            <a:endParaRPr lang="en-AU" b="1" dirty="0"/>
          </a:p>
        </p:txBody>
      </p:sp>
      <p:sp>
        <p:nvSpPr>
          <p:cNvPr id="15" name="Rectangle 3">
            <a:hlinkClick r:id="rId6" action="ppaction://hlinksldjump"/>
          </p:cNvPr>
          <p:cNvSpPr>
            <a:spLocks noChangeArrowheads="1"/>
          </p:cNvSpPr>
          <p:nvPr/>
        </p:nvSpPr>
        <p:spPr bwMode="auto">
          <a:xfrm>
            <a:off x="685800" y="4776788"/>
            <a:ext cx="17256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eaLnBrk="1" hangingPunct="1">
              <a:buClr>
                <a:srgbClr val="FF0000"/>
              </a:buClr>
              <a:buFont typeface="Wingdings 3" charset="0"/>
              <a:buChar char="c"/>
              <a:defRPr/>
            </a:pPr>
            <a:r>
              <a:rPr lang="en-AU" sz="1400" dirty="0">
                <a:solidFill>
                  <a:srgbClr val="000000"/>
                </a:solidFill>
              </a:rPr>
              <a:t>Momentum</a:t>
            </a:r>
          </a:p>
        </p:txBody>
      </p:sp>
      <p:sp>
        <p:nvSpPr>
          <p:cNvPr id="16" name="Text Box 15"/>
          <p:cNvSpPr txBox="1">
            <a:spLocks noChangeArrowheads="1"/>
          </p:cNvSpPr>
          <p:nvPr/>
        </p:nvSpPr>
        <p:spPr bwMode="auto">
          <a:xfrm>
            <a:off x="762000" y="6019800"/>
            <a:ext cx="807720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AU" sz="1200" dirty="0" err="1">
                <a:solidFill>
                  <a:srgbClr val="000000"/>
                </a:solidFill>
              </a:rPr>
              <a:t>Kounin</a:t>
            </a:r>
            <a:r>
              <a:rPr lang="en-AU" sz="1200" dirty="0">
                <a:solidFill>
                  <a:srgbClr val="000000"/>
                </a:solidFill>
              </a:rPr>
              <a:t>, Jacob S. (1970) </a:t>
            </a:r>
            <a:r>
              <a:rPr lang="en-AU" sz="1200" i="1" dirty="0">
                <a:solidFill>
                  <a:srgbClr val="000000"/>
                </a:solidFill>
              </a:rPr>
              <a:t>Discipline and Group Management in Classrooms</a:t>
            </a:r>
            <a:r>
              <a:rPr lang="en-AU" sz="1200" dirty="0">
                <a:solidFill>
                  <a:srgbClr val="000000"/>
                </a:solidFill>
              </a:rPr>
              <a:t>. Holt, Rinehart and Winston, Inc.</a:t>
            </a:r>
          </a:p>
          <a:p>
            <a:pPr eaLnBrk="1" hangingPunct="1">
              <a:spcBef>
                <a:spcPct val="50000"/>
              </a:spcBef>
              <a:defRPr/>
            </a:pPr>
            <a:r>
              <a:rPr lang="en-AU" sz="1200" dirty="0">
                <a:solidFill>
                  <a:srgbClr val="000000"/>
                </a:solidFill>
              </a:rPr>
              <a:t>TEXT from http://wik.ed.uiuc.edu/</a:t>
            </a:r>
            <a:r>
              <a:rPr lang="en-AU" sz="1200" dirty="0" err="1">
                <a:solidFill>
                  <a:srgbClr val="000000"/>
                </a:solidFill>
              </a:rPr>
              <a:t>index.php</a:t>
            </a:r>
            <a:r>
              <a:rPr lang="en-AU" sz="1200" dirty="0">
                <a:solidFill>
                  <a:srgbClr val="000000"/>
                </a:solidFill>
              </a:rPr>
              <a:t>/</a:t>
            </a:r>
            <a:r>
              <a:rPr lang="en-AU" sz="1200" dirty="0" err="1">
                <a:solidFill>
                  <a:srgbClr val="000000"/>
                </a:solidFill>
              </a:rPr>
              <a:t>Kounin</a:t>
            </a:r>
            <a:r>
              <a:rPr lang="en-AU" sz="1200" dirty="0">
                <a:solidFill>
                  <a:srgbClr val="000000"/>
                </a:solidFill>
              </a:rPr>
              <a:t>,_Jacob </a:t>
            </a:r>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1.2|1.2|0.9|1.2"/>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1789</TotalTime>
  <Words>2579</Words>
  <Application>Microsoft Macintosh PowerPoint</Application>
  <PresentationFormat>On-screen Show (4:3)</PresentationFormat>
  <Paragraphs>474</Paragraphs>
  <Slides>46</Slides>
  <Notes>42</Notes>
  <HiddenSlides>0</HiddenSlides>
  <MMClips>2</MMClips>
  <ScaleCrop>false</ScaleCrop>
  <HeadingPairs>
    <vt:vector size="4" baseType="variant">
      <vt:variant>
        <vt:lpstr>Theme</vt:lpstr>
      </vt:variant>
      <vt:variant>
        <vt:i4>3</vt:i4>
      </vt:variant>
      <vt:variant>
        <vt:lpstr>Slide Titles</vt:lpstr>
      </vt:variant>
      <vt:variant>
        <vt:i4>46</vt:i4>
      </vt:variant>
    </vt:vector>
  </HeadingPairs>
  <TitlesOfParts>
    <vt:vector size="49" baseType="lpstr">
      <vt:lpstr>Blank Presentation</vt:lpstr>
      <vt:lpstr>Office Theme</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NSW DET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NSW DET</dc:creator>
  <cp:lastModifiedBy>NSW DET</cp:lastModifiedBy>
  <cp:revision>75</cp:revision>
  <cp:lastPrinted>2011-03-06T09:09:26Z</cp:lastPrinted>
  <dcterms:created xsi:type="dcterms:W3CDTF">2011-02-03T03:01:40Z</dcterms:created>
  <dcterms:modified xsi:type="dcterms:W3CDTF">2014-03-03T09:07:18Z</dcterms:modified>
</cp:coreProperties>
</file>