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mp4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23"/>
  </p:notesMasterIdLst>
  <p:handoutMasterIdLst>
    <p:handoutMasterId r:id="rId24"/>
  </p:handoutMasterIdLst>
  <p:sldIdLst>
    <p:sldId id="258" r:id="rId2"/>
    <p:sldId id="259" r:id="rId3"/>
    <p:sldId id="260" r:id="rId4"/>
    <p:sldId id="257" r:id="rId5"/>
    <p:sldId id="25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6" r:id="rId17"/>
    <p:sldId id="280" r:id="rId18"/>
    <p:sldId id="281" r:id="rId19"/>
    <p:sldId id="270" r:id="rId20"/>
    <p:sldId id="271" r:id="rId21"/>
    <p:sldId id="278" r:id="rId22"/>
  </p:sldIdLst>
  <p:sldSz cx="9144000" cy="6858000" type="screen4x3"/>
  <p:notesSz cx="6805613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33CC33"/>
    <a:srgbClr val="3399CC"/>
    <a:srgbClr val="336633"/>
    <a:srgbClr val="FF0000"/>
    <a:srgbClr val="33FFFF"/>
    <a:srgbClr val="FFCC00"/>
    <a:srgbClr val="00CC00"/>
    <a:srgbClr val="0099FF"/>
    <a:srgbClr val="0099CC"/>
    <a:srgbClr val="66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75" autoAdjust="0"/>
  </p:normalViewPr>
  <p:slideViewPr>
    <p:cSldViewPr snapToGrid="0" snapToObjects="1">
      <p:cViewPr>
        <p:scale>
          <a:sx n="90" d="100"/>
          <a:sy n="9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B481-C4CE-C148-BC5B-FA95F1E587DB}" type="datetimeFigureOut">
              <a:rPr lang="en-US" smtClean="0"/>
              <a:t>3/04/2014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1939-7767-604A-9827-82D1EECB6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1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D26A-AC39-6144-AA7C-4C8C0E8C72B6}" type="datetimeFigureOut">
              <a:rPr lang="en-US" smtClean="0"/>
              <a:t>3/04/2014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C2A81-7F86-7F4F-9AD5-FF55B70A2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7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9D2E3-C213-D047-8185-44AD36A74B9C}" type="slidenum">
              <a:rPr lang="en-AU" sz="1200"/>
              <a:pPr eaLnBrk="1" hangingPunct="1"/>
              <a:t>1</a:t>
            </a:fld>
            <a:endParaRPr lang="en-A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979FC4-54CA-6441-9295-FF5A8A6819BF}" type="slidenum">
              <a:rPr lang="en-AU"/>
              <a:pPr/>
              <a:t>11</a:t>
            </a:fld>
            <a:endParaRPr lang="en-AU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4D07E-7297-E445-A8EE-16D6B21E1EF6}" type="slidenum">
              <a:rPr lang="en-AU"/>
              <a:pPr/>
              <a:t>12</a:t>
            </a:fld>
            <a:endParaRPr lang="en-AU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1B38B-AC62-3842-9BC3-E1F6A95F4D2F}" type="slidenum">
              <a:rPr lang="en-AU"/>
              <a:pPr/>
              <a:t>13</a:t>
            </a:fld>
            <a:endParaRPr lang="en-AU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A2E22-3065-DE48-9909-EBAAF715C559}" type="slidenum">
              <a:rPr lang="en-AU"/>
              <a:pPr/>
              <a:t>14</a:t>
            </a:fld>
            <a:endParaRPr lang="en-A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fld id="{A8BC8B25-F505-1443-8BDC-0A1583727532}" type="slidenum">
              <a:rPr lang="en-AU" sz="1200" b="0" i="0">
                <a:solidFill>
                  <a:schemeClr val="tx1"/>
                </a:solidFill>
              </a:rPr>
              <a:pPr/>
              <a:t>16</a:t>
            </a:fld>
            <a:endParaRPr lang="en-AU" sz="1200" b="0" i="0">
              <a:solidFill>
                <a:schemeClr val="tx1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fld id="{A8BC8B25-F505-1443-8BDC-0A1583727532}" type="slidenum">
              <a:rPr lang="en-AU" sz="1200" b="0" i="0">
                <a:solidFill>
                  <a:schemeClr val="tx1"/>
                </a:solidFill>
              </a:rPr>
              <a:pPr/>
              <a:t>18</a:t>
            </a:fld>
            <a:endParaRPr lang="en-AU" sz="1200" b="0" i="0">
              <a:solidFill>
                <a:schemeClr val="tx1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C4DC2-049E-514F-AD64-9BB9006C5F59}" type="slidenum">
              <a:rPr lang="en-AU"/>
              <a:pPr/>
              <a:t>19</a:t>
            </a:fld>
            <a:endParaRPr lang="en-A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CA2DF-A52A-ED46-A280-C881F6F4E418}" type="slidenum">
              <a:rPr lang="en-AU"/>
              <a:pPr/>
              <a:t>20</a:t>
            </a:fld>
            <a:endParaRPr lang="en-A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00907-C1F0-3C43-A0E2-D07DB1D11B89}" type="slidenum">
              <a:rPr lang="en-AU" sz="1200"/>
              <a:pPr eaLnBrk="1" hangingPunct="1"/>
              <a:t>2</a:t>
            </a:fld>
            <a:endParaRPr lang="en-A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A4E4957-9A56-A246-817F-7264DE05513D}" type="slidenum">
              <a:rPr lang="en-AU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AU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7415" y="4721186"/>
            <a:ext cx="4990783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C2A81-7F86-7F4F-9AD5-FF55B70A24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F7BCA-6F72-344F-A240-6FB4DA32BA89}" type="slidenum">
              <a:rPr lang="en-AU"/>
              <a:pPr/>
              <a:t>6</a:t>
            </a:fld>
            <a:endParaRPr lang="en-AU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713B9-650B-7C4D-B456-74EAB78D2860}" type="slidenum">
              <a:rPr lang="en-AU"/>
              <a:pPr/>
              <a:t>7</a:t>
            </a:fld>
            <a:endParaRPr lang="en-AU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CF46B-D8B1-1D49-A7E7-2679723A6B19}" type="slidenum">
              <a:rPr lang="en-AU"/>
              <a:pPr/>
              <a:t>8</a:t>
            </a:fld>
            <a:endParaRPr lang="en-AU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4603C-28BE-A04E-8E3C-6B07192B614C}" type="slidenum">
              <a:rPr lang="en-AU"/>
              <a:pPr/>
              <a:t>9</a:t>
            </a:fld>
            <a:endParaRPr lang="en-A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F3451-6AF9-AF4A-9079-FA58E27F28E9}" type="slidenum">
              <a:rPr lang="en-AU"/>
              <a:pPr/>
              <a:t>10</a:t>
            </a:fld>
            <a:endParaRPr lang="en-AU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16D6-B6D1-FB48-8D99-2EC54ED834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74CB-3D58-024A-9AAB-D1FCA6660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0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93FB-6D1B-274A-8A7E-AA209B265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4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F9D0-F167-9244-B7DC-B77F7BF0AB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9C6F-643A-CA4F-9A05-2423AED31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9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7865-38DD-974E-B40A-2A9DEF0BFA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94A0-BE1A-184C-99F6-BCFD633E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4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1400-51E2-7741-A2E3-CE57AF3B44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8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0E3D-4474-5D48-AE16-0DE7301D2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4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D773-4D02-BF40-94E4-044565D8C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8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97AC-79AC-AC42-A5E7-512828F866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0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C6318-4B78-DE44-82EE-2B0F312C8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havioradvisor.com/AssertiveDiscipline.html" TargetMode="External"/><Relationship Id="rId4" Type="http://schemas.openxmlformats.org/officeDocument/2006/relationships/slide" Target="slide19.xml"/><Relationship Id="rId5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hyperlink" Target="http://www.humboldt.edu/~tha1/discip-options.html%23results" TargetMode="External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microsoft.com/office/2007/relationships/media" Target="file://localhost/Users/CSC/Desktop/UOWCourses/EDGS%20916/Week%203%20Reading/School%20bell.mp3" TargetMode="External"/><Relationship Id="rId2" Type="http://schemas.openxmlformats.org/officeDocument/2006/relationships/audio" Target="file://localhost/Users/CSC/Desktop/UOWCourses/EDGS%20916/Week%203%20Reading/School%20bell.mp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file://localhost/Users/CSC/Desktop/UOWCourses/EDGD801/2011/Lectures%205&amp;6/Flanders_Oklie_Doklie.mp3" TargetMode="External"/><Relationship Id="rId4" Type="http://schemas.openxmlformats.org/officeDocument/2006/relationships/audio" Target="file://localhost/Users/CSC/Desktop/UOWCourses/EDGD801/2011/Lectures%205&amp;6/Flanders_Oklie_Doklie.mp3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4.xml"/><Relationship Id="rId7" Type="http://schemas.openxmlformats.org/officeDocument/2006/relationships/image" Target="../media/image24.png"/><Relationship Id="rId8" Type="http://schemas.openxmlformats.org/officeDocument/2006/relationships/image" Target="../media/image20.png"/><Relationship Id="rId1" Type="http://schemas.microsoft.com/office/2007/relationships/media" Target="file://localhost/Users/CSC/Desktop/UOWCourses/EDGD801/2009/Week%202/Reflective%20listening%20-%20The%20Simpsons%20model.mp4" TargetMode="External"/><Relationship Id="rId2" Type="http://schemas.openxmlformats.org/officeDocument/2006/relationships/video" Target="file://localhost/Users/CSC/Desktop/UOWCourses/EDGD801/2009/Week%202/Reflective%20listening%20-%20The%20Simpsons%20model.mp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10.xm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slide" Target="slide14.xm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http://tomchatfield.net/2010/07/16/tom_chatfield_7_ways_games_reward_the_brain/" TargetMode="External"/><Relationship Id="rId5" Type="http://schemas.openxmlformats.org/officeDocument/2006/relationships/image" Target="../media/image1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2051050" y="1905000"/>
            <a:ext cx="487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>
                <a:solidFill>
                  <a:schemeClr val="bg1"/>
                </a:solidFill>
              </a:rPr>
              <a:t>EDGD801</a:t>
            </a:r>
          </a:p>
          <a:p>
            <a:pPr algn="ctr" eaLnBrk="1" hangingPunct="1">
              <a:lnSpc>
                <a:spcPct val="10000"/>
              </a:lnSpc>
              <a:spcBef>
                <a:spcPct val="50000"/>
              </a:spcBef>
            </a:pPr>
            <a:r>
              <a:rPr lang="en-AU" sz="2000">
                <a:solidFill>
                  <a:schemeClr val="bg1"/>
                </a:solidFill>
              </a:rPr>
              <a:t>Learning and behaviour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068388" y="2924175"/>
            <a:ext cx="765492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Behaviour management strategies</a:t>
            </a:r>
            <a:endParaRPr lang="en-AU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547813" y="4149725"/>
            <a:ext cx="5818187" cy="156966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Lecture </a:t>
            </a:r>
            <a:r>
              <a:rPr lang="en-AU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 </a:t>
            </a:r>
            <a:endParaRPr lang="en-AU" sz="24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Behaviourist models – Canter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April </a:t>
            </a:r>
            <a:r>
              <a:rPr lang="en-AU" sz="2400" dirty="0">
                <a:solidFill>
                  <a:schemeClr val="bg1"/>
                </a:solidFill>
                <a:latin typeface="+mn-lt"/>
                <a:ea typeface="+mn-ea"/>
              </a:rPr>
              <a:t>7</a:t>
            </a:r>
            <a:r>
              <a:rPr lang="en-AU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endParaRPr lang="en-AU" sz="24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5638800" y="6324600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2000" i="1">
                <a:solidFill>
                  <a:srgbClr val="66CCFF"/>
                </a:solidFill>
              </a:rPr>
              <a:t>Presented by Ray Handley</a:t>
            </a:r>
            <a:endParaRPr lang="en-AU" b="1"/>
          </a:p>
        </p:txBody>
      </p:sp>
      <p:pic>
        <p:nvPicPr>
          <p:cNvPr id="9" name="Picture 9" descr="GDE_2013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6350"/>
            <a:ext cx="9144001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36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"/>
          <p:cNvSpPr txBox="1">
            <a:spLocks noChangeArrowheads="1"/>
          </p:cNvSpPr>
          <p:nvPr/>
        </p:nvSpPr>
        <p:spPr bwMode="auto">
          <a:xfrm rot="-1955555">
            <a:off x="261938" y="1676400"/>
            <a:ext cx="1370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400" i="1" dirty="0">
                <a:solidFill>
                  <a:schemeClr val="folHlink"/>
                </a:solidFill>
                <a:hlinkClick r:id="rId3" tooltip="A weblink to a detailed outline of the features of this model"/>
              </a:rPr>
              <a:t>features</a:t>
            </a:r>
            <a:endParaRPr lang="en-AU" sz="2400" i="1" dirty="0">
              <a:solidFill>
                <a:schemeClr val="folHlink"/>
              </a:solidFill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403350" y="25654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95400" y="1978025"/>
            <a:ext cx="73914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Clear set of observable, class negotiated </a:t>
            </a: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  <a:hlinkClick r:id="rId4" action="ppaction://hlinksldjump" tooltip="An example of classroom rules"/>
              </a:rPr>
              <a:t>rules</a:t>
            </a: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.  Only 3 - 5 max.</a:t>
            </a:r>
          </a:p>
          <a:p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295400" y="3946525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Focus on positive behaviour with constant reinforcement through comments and recording of compliance.</a:t>
            </a:r>
          </a:p>
        </p:txBody>
      </p:sp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1295400" y="2819400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For behaviour that breaks the rules a clear, pre-determined set of </a:t>
            </a: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  <a:hlinkClick r:id="rId5" action="ppaction://hlinksldjump" tooltip="An example of classroom consequences"/>
              </a:rPr>
              <a:t>consequences</a:t>
            </a: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 are laid out.</a:t>
            </a:r>
          </a:p>
        </p:txBody>
      </p:sp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1295400" y="5089525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All students are targeted for both positive recognition and negative consequences when relevant.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51086" y="697108"/>
            <a:ext cx="753606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Assertive</a:t>
            </a:r>
            <a:r>
              <a:rPr lang="en-AU" sz="32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AU" sz="32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Discipline – Canter &amp; Canter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9600" y="1341438"/>
            <a:ext cx="7446963" cy="0"/>
          </a:xfrm>
          <a:prstGeom prst="line">
            <a:avLst/>
          </a:prstGeom>
          <a:noFill/>
          <a:ln w="57150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5" grpId="0"/>
      <p:bldP spid="133128" grpId="0"/>
      <p:bldP spid="133129" grpId="0"/>
      <p:bldP spid="133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white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65532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3200400" y="1524000"/>
            <a:ext cx="4800600" cy="3405188"/>
          </a:xfrm>
          <a:prstGeom prst="rect">
            <a:avLst/>
          </a:prstGeom>
          <a:solidFill>
            <a:srgbClr val="FFCC00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150000"/>
              </a:spcBef>
            </a:pPr>
            <a:r>
              <a:rPr lang="en-AU" sz="2000" dirty="0">
                <a:solidFill>
                  <a:srgbClr val="000000"/>
                </a:solidFill>
              </a:rPr>
              <a:t>CLASS RULES</a:t>
            </a:r>
          </a:p>
          <a:p>
            <a:pPr>
              <a:lnSpc>
                <a:spcPct val="90000"/>
              </a:lnSpc>
              <a:spcBef>
                <a:spcPct val="150000"/>
              </a:spcBef>
            </a:pPr>
            <a:r>
              <a:rPr lang="en-AU" sz="2000" dirty="0">
                <a:solidFill>
                  <a:srgbClr val="000000"/>
                </a:solidFill>
              </a:rPr>
              <a:t>No talking when the teacher is talking</a:t>
            </a:r>
          </a:p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Stay in your seats</a:t>
            </a:r>
          </a:p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Keep your hands and feet off other people and their property</a:t>
            </a:r>
          </a:p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Follow the instructions given by the teacher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3011061" y="1306086"/>
            <a:ext cx="5486400" cy="4093428"/>
          </a:xfrm>
          <a:prstGeom prst="rect">
            <a:avLst/>
          </a:prstGeom>
          <a:solidFill>
            <a:srgbClr val="33CC33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AU" sz="2000" b="1" dirty="0">
                <a:latin typeface="Arial"/>
                <a:cs typeface="Arial"/>
              </a:rPr>
              <a:t>CLASS CONSEQUENCES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AU" sz="2000" dirty="0">
                <a:latin typeface="Arial"/>
                <a:cs typeface="Arial"/>
              </a:rPr>
              <a:t>1</a:t>
            </a:r>
            <a:r>
              <a:rPr lang="en-AU" sz="2000" baseline="30000" dirty="0">
                <a:latin typeface="Arial"/>
                <a:cs typeface="Arial"/>
              </a:rPr>
              <a:t>st</a:t>
            </a:r>
            <a:r>
              <a:rPr lang="en-AU" sz="2000" dirty="0">
                <a:latin typeface="Arial"/>
                <a:cs typeface="Arial"/>
              </a:rPr>
              <a:t> incident	name on board - 1</a:t>
            </a:r>
            <a:r>
              <a:rPr lang="en-AU" sz="2000" baseline="30000" dirty="0">
                <a:latin typeface="Arial"/>
                <a:cs typeface="Arial"/>
              </a:rPr>
              <a:t>st</a:t>
            </a:r>
            <a:r>
              <a:rPr lang="en-AU" sz="2000" dirty="0">
                <a:latin typeface="Arial"/>
                <a:cs typeface="Arial"/>
              </a:rPr>
              <a:t> warning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AU" sz="2000" dirty="0">
                <a:latin typeface="Arial"/>
                <a:cs typeface="Arial"/>
              </a:rPr>
              <a:t>2</a:t>
            </a:r>
            <a:r>
              <a:rPr lang="en-AU" sz="2000" baseline="30000" dirty="0">
                <a:latin typeface="Arial"/>
                <a:cs typeface="Arial"/>
              </a:rPr>
              <a:t>nd</a:t>
            </a:r>
            <a:r>
              <a:rPr lang="en-AU" sz="2000" dirty="0">
                <a:latin typeface="Arial"/>
                <a:cs typeface="Arial"/>
              </a:rPr>
              <a:t> incident	tick - 2</a:t>
            </a:r>
            <a:r>
              <a:rPr lang="en-AU" sz="2000" baseline="30000" dirty="0">
                <a:latin typeface="Arial"/>
                <a:cs typeface="Arial"/>
              </a:rPr>
              <a:t>nd</a:t>
            </a:r>
            <a:r>
              <a:rPr lang="en-AU" sz="2000" dirty="0">
                <a:latin typeface="Arial"/>
                <a:cs typeface="Arial"/>
              </a:rPr>
              <a:t> warning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AU" sz="2000" dirty="0">
                <a:latin typeface="Arial"/>
                <a:cs typeface="Arial"/>
              </a:rPr>
              <a:t>3</a:t>
            </a:r>
            <a:r>
              <a:rPr lang="en-AU" sz="2000" baseline="30000" dirty="0">
                <a:latin typeface="Arial"/>
                <a:cs typeface="Arial"/>
              </a:rPr>
              <a:t>rd</a:t>
            </a:r>
            <a:r>
              <a:rPr lang="en-AU" sz="2000" dirty="0">
                <a:latin typeface="Arial"/>
                <a:cs typeface="Arial"/>
              </a:rPr>
              <a:t> incident	tick - 3</a:t>
            </a:r>
            <a:r>
              <a:rPr lang="en-AU" sz="2000" baseline="30000" dirty="0">
                <a:latin typeface="Arial"/>
                <a:cs typeface="Arial"/>
              </a:rPr>
              <a:t>rd</a:t>
            </a:r>
            <a:r>
              <a:rPr lang="en-AU" sz="2000" dirty="0">
                <a:latin typeface="Arial"/>
                <a:cs typeface="Arial"/>
              </a:rPr>
              <a:t> warning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AU" sz="2000" dirty="0">
                <a:latin typeface="Arial"/>
                <a:cs typeface="Arial"/>
              </a:rPr>
              <a:t>4</a:t>
            </a:r>
            <a:r>
              <a:rPr lang="en-AU" sz="2000" baseline="30000" dirty="0">
                <a:latin typeface="Arial"/>
                <a:cs typeface="Arial"/>
              </a:rPr>
              <a:t>th</a:t>
            </a:r>
            <a:r>
              <a:rPr lang="en-AU" sz="2000" dirty="0">
                <a:latin typeface="Arial"/>
                <a:cs typeface="Arial"/>
              </a:rPr>
              <a:t> incident	tick - stay back after class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AU" sz="2000" dirty="0">
                <a:latin typeface="Arial"/>
                <a:cs typeface="Arial"/>
              </a:rPr>
              <a:t>5</a:t>
            </a:r>
            <a:r>
              <a:rPr lang="en-AU" sz="2000" baseline="30000" dirty="0">
                <a:latin typeface="Arial"/>
                <a:cs typeface="Arial"/>
              </a:rPr>
              <a:t>th</a:t>
            </a:r>
            <a:r>
              <a:rPr lang="en-AU" sz="2000" dirty="0">
                <a:latin typeface="Arial"/>
                <a:cs typeface="Arial"/>
              </a:rPr>
              <a:t> incident	tick - lunch time detention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AU" sz="2000" dirty="0">
                <a:latin typeface="Arial"/>
                <a:cs typeface="Arial"/>
              </a:rPr>
              <a:t>6</a:t>
            </a:r>
            <a:r>
              <a:rPr lang="en-AU" sz="2000" baseline="30000" dirty="0">
                <a:latin typeface="Arial"/>
                <a:cs typeface="Arial"/>
              </a:rPr>
              <a:t>th</a:t>
            </a:r>
            <a:r>
              <a:rPr lang="en-AU" sz="2000" dirty="0">
                <a:latin typeface="Arial"/>
                <a:cs typeface="Arial"/>
              </a:rPr>
              <a:t> incident	tick - leave the class, interview 		</a:t>
            </a:r>
            <a:r>
              <a:rPr lang="en-AU" sz="2000" dirty="0" smtClean="0">
                <a:latin typeface="Arial"/>
                <a:cs typeface="Arial"/>
              </a:rPr>
              <a:t>		with HT/</a:t>
            </a:r>
            <a:r>
              <a:rPr lang="en-AU" sz="2000" dirty="0">
                <a:latin typeface="Arial"/>
                <a:cs typeface="Arial"/>
              </a:rPr>
              <a:t>AP</a:t>
            </a:r>
          </a:p>
        </p:txBody>
      </p:sp>
      <p:grpSp>
        <p:nvGrpSpPr>
          <p:cNvPr id="135173" name="Group 5"/>
          <p:cNvGrpSpPr>
            <a:grpSpLocks/>
          </p:cNvGrpSpPr>
          <p:nvPr/>
        </p:nvGrpSpPr>
        <p:grpSpPr bwMode="auto">
          <a:xfrm>
            <a:off x="61913" y="609599"/>
            <a:ext cx="2289143" cy="2829675"/>
            <a:chOff x="38" y="96"/>
            <a:chExt cx="1258" cy="1728"/>
          </a:xfrm>
        </p:grpSpPr>
        <p:pic>
          <p:nvPicPr>
            <p:cNvPr id="135174" name="Picture 6" descr="goldpap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" y="96"/>
              <a:ext cx="125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175" name="Text Box 7"/>
            <p:cNvSpPr txBox="1">
              <a:spLocks noChangeArrowheads="1"/>
            </p:cNvSpPr>
            <p:nvPr/>
          </p:nvSpPr>
          <p:spPr bwMode="auto">
            <a:xfrm>
              <a:off x="145" y="216"/>
              <a:ext cx="1103" cy="1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33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150000"/>
                </a:spcBef>
              </a:pPr>
              <a:r>
                <a:rPr lang="en-AU" sz="1200" b="1">
                  <a:latin typeface="Bradley Hand ITC TT-Bold" charset="0"/>
                </a:rPr>
                <a:t>CLASS RULES</a:t>
              </a:r>
            </a:p>
            <a:p>
              <a:pPr>
                <a:lnSpc>
                  <a:spcPct val="90000"/>
                </a:lnSpc>
                <a:spcBef>
                  <a:spcPct val="150000"/>
                </a:spcBef>
              </a:pPr>
              <a:r>
                <a:rPr lang="en-AU" sz="1200" b="1">
                  <a:latin typeface="Bradley Hand ITC TT-Bold" charset="0"/>
                </a:rPr>
                <a:t>No talking when the teacher is talking</a:t>
              </a:r>
            </a:p>
            <a:p>
              <a:pPr>
                <a:lnSpc>
                  <a:spcPct val="90000"/>
                </a:lnSpc>
                <a:spcBef>
                  <a:spcPct val="100000"/>
                </a:spcBef>
              </a:pPr>
              <a:r>
                <a:rPr lang="en-AU" sz="1200" b="1">
                  <a:latin typeface="Bradley Hand ITC TT-Bold" charset="0"/>
                </a:rPr>
                <a:t>Stay in your seats</a:t>
              </a:r>
            </a:p>
            <a:p>
              <a:pPr>
                <a:lnSpc>
                  <a:spcPct val="90000"/>
                </a:lnSpc>
                <a:spcBef>
                  <a:spcPct val="100000"/>
                </a:spcBef>
              </a:pPr>
              <a:r>
                <a:rPr lang="en-AU" sz="1200" b="1">
                  <a:latin typeface="Bradley Hand ITC TT-Bold" charset="0"/>
                </a:rPr>
                <a:t>Keep your hands and feet off other people and their property</a:t>
              </a:r>
            </a:p>
            <a:p>
              <a:pPr>
                <a:lnSpc>
                  <a:spcPct val="90000"/>
                </a:lnSpc>
                <a:spcBef>
                  <a:spcPct val="100000"/>
                </a:spcBef>
              </a:pPr>
              <a:r>
                <a:rPr lang="en-AU" sz="1200" b="1">
                  <a:latin typeface="Bradley Hand ITC TT-Bold" charset="0"/>
                </a:rPr>
                <a:t>Follow the instructions given by the teacher</a:t>
              </a:r>
              <a:endParaRPr lang="en-AU" sz="2000" b="1"/>
            </a:p>
          </p:txBody>
        </p:sp>
      </p:grpSp>
      <p:grpSp>
        <p:nvGrpSpPr>
          <p:cNvPr id="135176" name="Group 8"/>
          <p:cNvGrpSpPr>
            <a:grpSpLocks/>
          </p:cNvGrpSpPr>
          <p:nvPr/>
        </p:nvGrpSpPr>
        <p:grpSpPr bwMode="auto">
          <a:xfrm>
            <a:off x="61913" y="3352800"/>
            <a:ext cx="2376487" cy="3113088"/>
            <a:chOff x="38" y="2112"/>
            <a:chExt cx="1306" cy="1728"/>
          </a:xfrm>
        </p:grpSpPr>
        <p:pic>
          <p:nvPicPr>
            <p:cNvPr id="135177" name="Picture 9" descr="greenpap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" y="2112"/>
              <a:ext cx="125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178" name="Text Box 10"/>
            <p:cNvSpPr txBox="1">
              <a:spLocks noChangeArrowheads="1"/>
            </p:cNvSpPr>
            <p:nvPr/>
          </p:nvSpPr>
          <p:spPr bwMode="auto">
            <a:xfrm>
              <a:off x="48" y="2160"/>
              <a:ext cx="1296" cy="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AU" sz="1200" b="1" dirty="0">
                  <a:latin typeface="Bradley Hand ITC TT-Bold" charset="0"/>
                </a:rPr>
                <a:t>CONSEQUENCES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1</a:t>
              </a:r>
              <a:r>
                <a:rPr lang="en-AU" sz="1200" b="1" baseline="30000" dirty="0">
                  <a:latin typeface="Bradley Hand ITC TT-Bold" charset="0"/>
                </a:rPr>
                <a:t>st</a:t>
              </a:r>
              <a:r>
                <a:rPr lang="en-AU" sz="1200" b="1" dirty="0">
                  <a:latin typeface="Bradley Hand ITC TT-Bold" charset="0"/>
                </a:rPr>
                <a:t> 	name on board -             	1</a:t>
              </a:r>
              <a:r>
                <a:rPr lang="en-AU" sz="1200" b="1" baseline="30000" dirty="0">
                  <a:latin typeface="Bradley Hand ITC TT-Bold" charset="0"/>
                </a:rPr>
                <a:t>st</a:t>
              </a:r>
              <a:r>
                <a:rPr lang="en-AU" sz="1200" b="1" dirty="0">
                  <a:latin typeface="Bradley Hand ITC TT-Bold" charset="0"/>
                </a:rPr>
                <a:t> warning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2</a:t>
              </a:r>
              <a:r>
                <a:rPr lang="en-AU" sz="1200" b="1" baseline="30000" dirty="0">
                  <a:latin typeface="Bradley Hand ITC TT-Bold" charset="0"/>
                </a:rPr>
                <a:t>nd</a:t>
              </a:r>
              <a:r>
                <a:rPr lang="en-AU" sz="1200" b="1" dirty="0">
                  <a:latin typeface="Bradley Hand ITC TT-Bold" charset="0"/>
                </a:rPr>
                <a:t> 	tick - 2</a:t>
              </a:r>
              <a:r>
                <a:rPr lang="en-AU" sz="1200" b="1" baseline="30000" dirty="0">
                  <a:latin typeface="Bradley Hand ITC TT-Bold" charset="0"/>
                </a:rPr>
                <a:t>nd</a:t>
              </a:r>
              <a:r>
                <a:rPr lang="en-AU" sz="1200" b="1" dirty="0">
                  <a:latin typeface="Bradley Hand ITC TT-Bold" charset="0"/>
                </a:rPr>
                <a:t> warning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3</a:t>
              </a:r>
              <a:r>
                <a:rPr lang="en-AU" sz="1200" b="1" baseline="30000" dirty="0">
                  <a:latin typeface="Bradley Hand ITC TT-Bold" charset="0"/>
                </a:rPr>
                <a:t>rd</a:t>
              </a:r>
              <a:r>
                <a:rPr lang="en-AU" sz="1200" b="1" dirty="0">
                  <a:latin typeface="Bradley Hand ITC TT-Bold" charset="0"/>
                </a:rPr>
                <a:t> 	tick - 3</a:t>
              </a:r>
              <a:r>
                <a:rPr lang="en-AU" sz="1200" b="1" baseline="30000" dirty="0">
                  <a:latin typeface="Bradley Hand ITC TT-Bold" charset="0"/>
                </a:rPr>
                <a:t>rd</a:t>
              </a:r>
              <a:r>
                <a:rPr lang="en-AU" sz="1200" b="1" dirty="0">
                  <a:latin typeface="Bradley Hand ITC TT-Bold" charset="0"/>
                </a:rPr>
                <a:t> warning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4</a:t>
              </a:r>
              <a:r>
                <a:rPr lang="en-AU" sz="1200" b="1" baseline="30000" dirty="0">
                  <a:latin typeface="Bradley Hand ITC TT-Bold" charset="0"/>
                </a:rPr>
                <a:t>th</a:t>
              </a:r>
              <a:r>
                <a:rPr lang="en-AU" sz="1200" b="1" dirty="0">
                  <a:latin typeface="Bradley Hand ITC TT-Bold" charset="0"/>
                </a:rPr>
                <a:t>	tick - stay back 		after class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5</a:t>
              </a:r>
              <a:r>
                <a:rPr lang="en-AU" sz="1200" b="1" baseline="30000" dirty="0">
                  <a:latin typeface="Bradley Hand ITC TT-Bold" charset="0"/>
                </a:rPr>
                <a:t>th</a:t>
              </a:r>
              <a:r>
                <a:rPr lang="en-AU" sz="1200" b="1" dirty="0">
                  <a:latin typeface="Bradley Hand ITC TT-Bold" charset="0"/>
                </a:rPr>
                <a:t> 	tick - lunch time 		detention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6</a:t>
              </a:r>
              <a:r>
                <a:rPr lang="en-AU" sz="1200" b="1" baseline="30000" dirty="0">
                  <a:latin typeface="Bradley Hand ITC TT-Bold" charset="0"/>
                </a:rPr>
                <a:t>th</a:t>
              </a:r>
              <a:r>
                <a:rPr lang="en-AU" sz="1200" b="1" dirty="0">
                  <a:latin typeface="Bradley Hand ITC TT-Bold" charset="0"/>
                </a:rPr>
                <a:t> 	tick - leave the 	</a:t>
              </a:r>
              <a:r>
                <a:rPr lang="en-AU" sz="1200" b="1" dirty="0" smtClean="0">
                  <a:latin typeface="Bradley Hand ITC TT-Bold" charset="0"/>
                </a:rPr>
                <a:t>class</a:t>
              </a:r>
              <a:r>
                <a:rPr lang="en-AU" sz="1200" b="1" dirty="0">
                  <a:latin typeface="Bradley Hand ITC TT-Bold" charset="0"/>
                </a:rPr>
                <a:t>, </a:t>
              </a:r>
              <a:r>
                <a:rPr lang="en-AU" sz="1200" b="1" dirty="0" smtClean="0">
                  <a:latin typeface="Bradley Hand ITC TT-Bold" charset="0"/>
                </a:rPr>
                <a:t>	interview with HT/	AP</a:t>
              </a:r>
              <a:endParaRPr lang="en-AU" sz="1200" b="1" dirty="0">
                <a:latin typeface="Bradley Hand ITC TT-Bold" charset="0"/>
              </a:endParaRPr>
            </a:p>
          </p:txBody>
        </p:sp>
      </p:grpSp>
      <p:pic>
        <p:nvPicPr>
          <p:cNvPr id="135179" name="Picture 11" descr="Candy ja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562600"/>
            <a:ext cx="8143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6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animBg="1" autoUpdateAnimBg="0"/>
      <p:bldP spid="135171" grpId="1" animBg="1"/>
      <p:bldP spid="135171" grpId="2" animBg="1"/>
      <p:bldP spid="135172" grpId="0" animBg="1" autoUpdateAnimBg="0"/>
      <p:bldP spid="13517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white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65532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219" name="Group 3"/>
          <p:cNvGrpSpPr>
            <a:grpSpLocks/>
          </p:cNvGrpSpPr>
          <p:nvPr/>
        </p:nvGrpSpPr>
        <p:grpSpPr bwMode="auto">
          <a:xfrm>
            <a:off x="48033" y="546323"/>
            <a:ext cx="2452687" cy="2743200"/>
            <a:chOff x="38" y="96"/>
            <a:chExt cx="1258" cy="1728"/>
          </a:xfrm>
        </p:grpSpPr>
        <p:pic>
          <p:nvPicPr>
            <p:cNvPr id="137220" name="Picture 4" descr="goldpap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" y="96"/>
              <a:ext cx="125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1" name="Text Box 5"/>
            <p:cNvSpPr txBox="1">
              <a:spLocks noChangeArrowheads="1"/>
            </p:cNvSpPr>
            <p:nvPr/>
          </p:nvSpPr>
          <p:spPr bwMode="auto">
            <a:xfrm>
              <a:off x="144" y="216"/>
              <a:ext cx="1104" cy="1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33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150000"/>
                </a:spcBef>
              </a:pPr>
              <a:r>
                <a:rPr lang="en-AU" sz="1200" b="1">
                  <a:latin typeface="Bradley Hand ITC TT-Bold" charset="0"/>
                </a:rPr>
                <a:t>CLASS RULES</a:t>
              </a:r>
            </a:p>
            <a:p>
              <a:pPr>
                <a:lnSpc>
                  <a:spcPct val="90000"/>
                </a:lnSpc>
                <a:spcBef>
                  <a:spcPct val="150000"/>
                </a:spcBef>
              </a:pPr>
              <a:r>
                <a:rPr lang="en-AU" sz="1200" b="1">
                  <a:latin typeface="Bradley Hand ITC TT-Bold" charset="0"/>
                </a:rPr>
                <a:t>No talking when the teacher is talking</a:t>
              </a:r>
            </a:p>
            <a:p>
              <a:pPr>
                <a:lnSpc>
                  <a:spcPct val="90000"/>
                </a:lnSpc>
                <a:spcBef>
                  <a:spcPct val="100000"/>
                </a:spcBef>
              </a:pPr>
              <a:r>
                <a:rPr lang="en-AU" sz="1200" b="1">
                  <a:latin typeface="Bradley Hand ITC TT-Bold" charset="0"/>
                </a:rPr>
                <a:t>Stay in your seats</a:t>
              </a:r>
            </a:p>
            <a:p>
              <a:pPr>
                <a:lnSpc>
                  <a:spcPct val="90000"/>
                </a:lnSpc>
                <a:spcBef>
                  <a:spcPct val="100000"/>
                </a:spcBef>
              </a:pPr>
              <a:r>
                <a:rPr lang="en-AU" sz="1200" b="1">
                  <a:latin typeface="Bradley Hand ITC TT-Bold" charset="0"/>
                </a:rPr>
                <a:t>Keep your hands and feet off other people and their property</a:t>
              </a:r>
            </a:p>
            <a:p>
              <a:pPr>
                <a:lnSpc>
                  <a:spcPct val="90000"/>
                </a:lnSpc>
                <a:spcBef>
                  <a:spcPct val="100000"/>
                </a:spcBef>
              </a:pPr>
              <a:r>
                <a:rPr lang="en-AU" sz="1200" b="1">
                  <a:latin typeface="Bradley Hand ITC TT-Bold" charset="0"/>
                </a:rPr>
                <a:t>Follow the instructions given by the teacher</a:t>
              </a:r>
              <a:endParaRPr lang="en-AU" sz="2000" b="1"/>
            </a:p>
          </p:txBody>
        </p:sp>
      </p:grpSp>
      <p:grpSp>
        <p:nvGrpSpPr>
          <p:cNvPr id="137222" name="Group 6"/>
          <p:cNvGrpSpPr>
            <a:grpSpLocks/>
          </p:cNvGrpSpPr>
          <p:nvPr/>
        </p:nvGrpSpPr>
        <p:grpSpPr bwMode="auto">
          <a:xfrm>
            <a:off x="61913" y="3276600"/>
            <a:ext cx="2528887" cy="2975925"/>
            <a:chOff x="38" y="2112"/>
            <a:chExt cx="1306" cy="1728"/>
          </a:xfrm>
        </p:grpSpPr>
        <p:pic>
          <p:nvPicPr>
            <p:cNvPr id="137223" name="Picture 7" descr="greenpap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" y="2112"/>
              <a:ext cx="125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4" name="Text Box 8"/>
            <p:cNvSpPr txBox="1">
              <a:spLocks noChangeArrowheads="1"/>
            </p:cNvSpPr>
            <p:nvPr/>
          </p:nvSpPr>
          <p:spPr bwMode="auto">
            <a:xfrm>
              <a:off x="48" y="2160"/>
              <a:ext cx="1296" cy="1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81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AU" sz="1200" b="1" dirty="0">
                  <a:latin typeface="Bradley Hand ITC TT-Bold" charset="0"/>
                </a:rPr>
                <a:t>CONSEQUENCES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1</a:t>
              </a:r>
              <a:r>
                <a:rPr lang="en-AU" sz="1200" b="1" baseline="30000" dirty="0">
                  <a:latin typeface="Bradley Hand ITC TT-Bold" charset="0"/>
                </a:rPr>
                <a:t>st</a:t>
              </a:r>
              <a:r>
                <a:rPr lang="en-AU" sz="1200" b="1" dirty="0">
                  <a:latin typeface="Bradley Hand ITC TT-Bold" charset="0"/>
                </a:rPr>
                <a:t> 	name on board -              	1</a:t>
              </a:r>
              <a:r>
                <a:rPr lang="en-AU" sz="1200" b="1" baseline="30000" dirty="0">
                  <a:latin typeface="Bradley Hand ITC TT-Bold" charset="0"/>
                </a:rPr>
                <a:t>st</a:t>
              </a:r>
              <a:r>
                <a:rPr lang="en-AU" sz="1200" b="1" dirty="0">
                  <a:latin typeface="Bradley Hand ITC TT-Bold" charset="0"/>
                </a:rPr>
                <a:t> warning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2</a:t>
              </a:r>
              <a:r>
                <a:rPr lang="en-AU" sz="1200" b="1" baseline="30000" dirty="0">
                  <a:latin typeface="Bradley Hand ITC TT-Bold" charset="0"/>
                </a:rPr>
                <a:t>nd</a:t>
              </a:r>
              <a:r>
                <a:rPr lang="en-AU" sz="1200" b="1" dirty="0">
                  <a:latin typeface="Bradley Hand ITC TT-Bold" charset="0"/>
                </a:rPr>
                <a:t> 	tick - 2</a:t>
              </a:r>
              <a:r>
                <a:rPr lang="en-AU" sz="1200" b="1" baseline="30000" dirty="0">
                  <a:latin typeface="Bradley Hand ITC TT-Bold" charset="0"/>
                </a:rPr>
                <a:t>nd</a:t>
              </a:r>
              <a:r>
                <a:rPr lang="en-AU" sz="1200" b="1" dirty="0">
                  <a:latin typeface="Bradley Hand ITC TT-Bold" charset="0"/>
                </a:rPr>
                <a:t> warning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3</a:t>
              </a:r>
              <a:r>
                <a:rPr lang="en-AU" sz="1200" b="1" baseline="30000" dirty="0">
                  <a:latin typeface="Bradley Hand ITC TT-Bold" charset="0"/>
                </a:rPr>
                <a:t>rd</a:t>
              </a:r>
              <a:r>
                <a:rPr lang="en-AU" sz="1200" b="1" dirty="0">
                  <a:latin typeface="Bradley Hand ITC TT-Bold" charset="0"/>
                </a:rPr>
                <a:t> 	tick - 3</a:t>
              </a:r>
              <a:r>
                <a:rPr lang="en-AU" sz="1200" b="1" baseline="30000" dirty="0">
                  <a:latin typeface="Bradley Hand ITC TT-Bold" charset="0"/>
                </a:rPr>
                <a:t>rd</a:t>
              </a:r>
              <a:r>
                <a:rPr lang="en-AU" sz="1200" b="1" dirty="0">
                  <a:latin typeface="Bradley Hand ITC TT-Bold" charset="0"/>
                </a:rPr>
                <a:t> warning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4</a:t>
              </a:r>
              <a:r>
                <a:rPr lang="en-AU" sz="1200" b="1" baseline="30000" dirty="0">
                  <a:latin typeface="Bradley Hand ITC TT-Bold" charset="0"/>
                </a:rPr>
                <a:t>th</a:t>
              </a:r>
              <a:r>
                <a:rPr lang="en-AU" sz="1200" b="1" dirty="0">
                  <a:latin typeface="Bradley Hand ITC TT-Bold" charset="0"/>
                </a:rPr>
                <a:t> 	tick - stay back 		after class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5</a:t>
              </a:r>
              <a:r>
                <a:rPr lang="en-AU" sz="1200" b="1" baseline="30000" dirty="0">
                  <a:latin typeface="Bradley Hand ITC TT-Bold" charset="0"/>
                </a:rPr>
                <a:t>th</a:t>
              </a:r>
              <a:r>
                <a:rPr lang="en-AU" sz="1200" b="1" dirty="0">
                  <a:latin typeface="Bradley Hand ITC TT-Bold" charset="0"/>
                </a:rPr>
                <a:t> 	tick - lunch time 		detention</a:t>
              </a:r>
            </a:p>
            <a:p>
              <a:pPr>
                <a:lnSpc>
                  <a:spcPct val="80000"/>
                </a:lnSpc>
                <a:spcBef>
                  <a:spcPct val="100000"/>
                </a:spcBef>
              </a:pPr>
              <a:r>
                <a:rPr lang="en-AU" sz="1200" b="1" dirty="0">
                  <a:latin typeface="Bradley Hand ITC TT-Bold" charset="0"/>
                </a:rPr>
                <a:t>6</a:t>
              </a:r>
              <a:r>
                <a:rPr lang="en-AU" sz="1200" b="1" baseline="30000" dirty="0">
                  <a:latin typeface="Bradley Hand ITC TT-Bold" charset="0"/>
                </a:rPr>
                <a:t>th</a:t>
              </a:r>
              <a:r>
                <a:rPr lang="en-AU" sz="1200" b="1" dirty="0">
                  <a:latin typeface="Bradley Hand ITC TT-Bold" charset="0"/>
                </a:rPr>
                <a:t> 	tick - leave the </a:t>
              </a:r>
              <a:r>
                <a:rPr lang="en-AU" sz="1200" b="1" dirty="0" smtClean="0">
                  <a:latin typeface="Bradley Hand ITC TT-Bold" charset="0"/>
                </a:rPr>
                <a:t>class</a:t>
              </a:r>
              <a:r>
                <a:rPr lang="en-AU" sz="1200" b="1" dirty="0">
                  <a:latin typeface="Bradley Hand ITC TT-Bold" charset="0"/>
                </a:rPr>
                <a:t>, </a:t>
              </a:r>
              <a:r>
                <a:rPr lang="en-AU" sz="1200" b="1" dirty="0" smtClean="0">
                  <a:latin typeface="Bradley Hand ITC TT-Bold" charset="0"/>
                </a:rPr>
                <a:t>	interview with HT/</a:t>
              </a:r>
              <a:r>
                <a:rPr lang="en-AU" sz="1200" b="1" dirty="0">
                  <a:latin typeface="Bradley Hand ITC TT-Bold" charset="0"/>
                </a:rPr>
                <a:t>AP</a:t>
              </a:r>
            </a:p>
          </p:txBody>
        </p:sp>
      </p:grp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7315200" y="12192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Caleb</a:t>
            </a:r>
            <a:endParaRPr lang="en-AU" i="1"/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7315200" y="15240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Fabio</a:t>
            </a:r>
            <a:endParaRPr lang="en-AU" i="1"/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7315200" y="1828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Suzie</a:t>
            </a:r>
            <a:endParaRPr lang="en-AU" i="1"/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8077200" y="11430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7467600" y="2133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Jack</a:t>
            </a:r>
            <a:endParaRPr lang="en-AU" i="1"/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7239000" y="2438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Bashir</a:t>
            </a:r>
            <a:endParaRPr lang="en-AU" i="1"/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8077200" y="20574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32" name="Text Box 16"/>
          <p:cNvSpPr txBox="1">
            <a:spLocks noChangeArrowheads="1"/>
          </p:cNvSpPr>
          <p:nvPr/>
        </p:nvSpPr>
        <p:spPr bwMode="auto">
          <a:xfrm>
            <a:off x="8077200" y="28956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33" name="Text Box 17"/>
          <p:cNvSpPr txBox="1">
            <a:spLocks noChangeArrowheads="1"/>
          </p:cNvSpPr>
          <p:nvPr/>
        </p:nvSpPr>
        <p:spPr bwMode="auto">
          <a:xfrm>
            <a:off x="6858000" y="26812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Shannon</a:t>
            </a:r>
            <a:endParaRPr lang="en-AU" i="1"/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7239000" y="2971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Carly</a:t>
            </a:r>
            <a:endParaRPr lang="en-AU" i="1"/>
          </a:p>
        </p:txBody>
      </p:sp>
      <p:sp>
        <p:nvSpPr>
          <p:cNvPr id="137235" name="Text Box 19"/>
          <p:cNvSpPr txBox="1">
            <a:spLocks noChangeArrowheads="1"/>
          </p:cNvSpPr>
          <p:nvPr/>
        </p:nvSpPr>
        <p:spPr bwMode="auto">
          <a:xfrm>
            <a:off x="7239000" y="3290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Jess</a:t>
            </a:r>
            <a:endParaRPr lang="en-AU" i="1">
              <a:cs typeface="ＭＳ Ｐゴシック" charset="0"/>
            </a:endParaRPr>
          </a:p>
        </p:txBody>
      </p:sp>
      <p:sp>
        <p:nvSpPr>
          <p:cNvPr id="137236" name="Text Box 20"/>
          <p:cNvSpPr txBox="1">
            <a:spLocks noChangeArrowheads="1"/>
          </p:cNvSpPr>
          <p:nvPr/>
        </p:nvSpPr>
        <p:spPr bwMode="auto">
          <a:xfrm>
            <a:off x="7239000" y="3581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Ryan</a:t>
            </a:r>
            <a:endParaRPr lang="en-AU" i="1">
              <a:cs typeface="ＭＳ Ｐゴシック" charset="0"/>
            </a:endParaRPr>
          </a:p>
        </p:txBody>
      </p:sp>
      <p:sp>
        <p:nvSpPr>
          <p:cNvPr id="137237" name="Text Box 21"/>
          <p:cNvSpPr txBox="1">
            <a:spLocks noChangeArrowheads="1"/>
          </p:cNvSpPr>
          <p:nvPr/>
        </p:nvSpPr>
        <p:spPr bwMode="auto">
          <a:xfrm>
            <a:off x="7010400" y="3886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Hassan</a:t>
            </a:r>
            <a:endParaRPr lang="en-AU" i="1">
              <a:cs typeface="ＭＳ Ｐゴシック" charset="0"/>
            </a:endParaRPr>
          </a:p>
        </p:txBody>
      </p:sp>
      <p:sp>
        <p:nvSpPr>
          <p:cNvPr id="137238" name="Text Box 22"/>
          <p:cNvSpPr txBox="1">
            <a:spLocks noChangeArrowheads="1"/>
          </p:cNvSpPr>
          <p:nvPr/>
        </p:nvSpPr>
        <p:spPr bwMode="auto">
          <a:xfrm>
            <a:off x="7162800" y="4205288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Tamika</a:t>
            </a:r>
            <a:endParaRPr lang="en-AU" i="1">
              <a:cs typeface="ＭＳ Ｐゴシック" charset="0"/>
            </a:endParaRPr>
          </a:p>
        </p:txBody>
      </p:sp>
      <p:sp>
        <p:nvSpPr>
          <p:cNvPr id="137239" name="Text Box 23"/>
          <p:cNvSpPr txBox="1">
            <a:spLocks noChangeArrowheads="1"/>
          </p:cNvSpPr>
          <p:nvPr/>
        </p:nvSpPr>
        <p:spPr bwMode="auto">
          <a:xfrm>
            <a:off x="7239000" y="45100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en-AU" i="1">
                <a:solidFill>
                  <a:schemeClr val="accent2"/>
                </a:solidFill>
                <a:latin typeface="Bradley Hand ITC TT-Bold" charset="0"/>
              </a:rPr>
              <a:t>Lucas</a:t>
            </a:r>
            <a:endParaRPr lang="en-AU" i="1">
              <a:cs typeface="ＭＳ Ｐゴシック" charset="0"/>
            </a:endParaRPr>
          </a:p>
        </p:txBody>
      </p:sp>
      <p:sp>
        <p:nvSpPr>
          <p:cNvPr id="137240" name="Text Box 24"/>
          <p:cNvSpPr txBox="1">
            <a:spLocks noChangeArrowheads="1"/>
          </p:cNvSpPr>
          <p:nvPr/>
        </p:nvSpPr>
        <p:spPr bwMode="auto">
          <a:xfrm>
            <a:off x="8255000" y="11430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8229600" y="28956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2" name="Text Box 26"/>
          <p:cNvSpPr txBox="1">
            <a:spLocks noChangeArrowheads="1"/>
          </p:cNvSpPr>
          <p:nvPr/>
        </p:nvSpPr>
        <p:spPr bwMode="auto">
          <a:xfrm>
            <a:off x="8229600" y="35052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3" name="Text Box 27"/>
          <p:cNvSpPr txBox="1">
            <a:spLocks noChangeArrowheads="1"/>
          </p:cNvSpPr>
          <p:nvPr/>
        </p:nvSpPr>
        <p:spPr bwMode="auto">
          <a:xfrm>
            <a:off x="8077200" y="35052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4" name="Text Box 28"/>
          <p:cNvSpPr txBox="1">
            <a:spLocks noChangeArrowheads="1"/>
          </p:cNvSpPr>
          <p:nvPr/>
        </p:nvSpPr>
        <p:spPr bwMode="auto">
          <a:xfrm>
            <a:off x="8382000" y="35052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5" name="Text Box 29"/>
          <p:cNvSpPr txBox="1">
            <a:spLocks noChangeArrowheads="1"/>
          </p:cNvSpPr>
          <p:nvPr/>
        </p:nvSpPr>
        <p:spPr bwMode="auto">
          <a:xfrm>
            <a:off x="8077200" y="23622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6" name="Text Box 30"/>
          <p:cNvSpPr txBox="1">
            <a:spLocks noChangeArrowheads="1"/>
          </p:cNvSpPr>
          <p:nvPr/>
        </p:nvSpPr>
        <p:spPr bwMode="auto">
          <a:xfrm>
            <a:off x="8064500" y="38227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47" name="Text Box 31"/>
          <p:cNvSpPr txBox="1">
            <a:spLocks noChangeArrowheads="1"/>
          </p:cNvSpPr>
          <p:nvPr/>
        </p:nvSpPr>
        <p:spPr bwMode="auto">
          <a:xfrm>
            <a:off x="8534400" y="3514725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pic>
        <p:nvPicPr>
          <p:cNvPr id="137248" name="Picture 32" descr="pointing fin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612">
            <a:off x="6096000" y="4648200"/>
            <a:ext cx="960438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49" name="Text Box 33"/>
          <p:cNvSpPr txBox="1">
            <a:spLocks noChangeArrowheads="1"/>
          </p:cNvSpPr>
          <p:nvPr/>
        </p:nvSpPr>
        <p:spPr bwMode="auto">
          <a:xfrm>
            <a:off x="8077200" y="1447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pic>
        <p:nvPicPr>
          <p:cNvPr id="137250" name="Picture 34" descr="pointing fin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612">
            <a:off x="1905000" y="1447800"/>
            <a:ext cx="960438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51" name="Picture 35" descr="pointing fin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217">
            <a:off x="2036763" y="1338263"/>
            <a:ext cx="960437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52" name="AutoShape 36"/>
          <p:cNvSpPr>
            <a:spLocks noChangeArrowheads="1"/>
          </p:cNvSpPr>
          <p:nvPr/>
        </p:nvSpPr>
        <p:spPr bwMode="auto">
          <a:xfrm>
            <a:off x="4953000" y="2971800"/>
            <a:ext cx="2286000" cy="685800"/>
          </a:xfrm>
          <a:prstGeom prst="wedgeEllipseCallout">
            <a:avLst>
              <a:gd name="adj1" fmla="val 59167"/>
              <a:gd name="adj2" fmla="val 51852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AU" sz="2000" i="1" dirty="0">
                <a:latin typeface="Arial"/>
                <a:cs typeface="Arial"/>
              </a:rPr>
              <a:t>Is it worth it?</a:t>
            </a:r>
          </a:p>
        </p:txBody>
      </p:sp>
      <p:pic>
        <p:nvPicPr>
          <p:cNvPr id="137254" name="School bell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054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sp>
        <p:nvSpPr>
          <p:cNvPr id="137255" name="Text Box 39"/>
          <p:cNvSpPr txBox="1">
            <a:spLocks noChangeArrowheads="1"/>
          </p:cNvSpPr>
          <p:nvPr/>
        </p:nvSpPr>
        <p:spPr bwMode="auto">
          <a:xfrm>
            <a:off x="8458200" y="11430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  <p:sp>
        <p:nvSpPr>
          <p:cNvPr id="137256" name="Text Box 40"/>
          <p:cNvSpPr txBox="1">
            <a:spLocks noChangeArrowheads="1"/>
          </p:cNvSpPr>
          <p:nvPr/>
        </p:nvSpPr>
        <p:spPr bwMode="auto">
          <a:xfrm>
            <a:off x="8420100" y="28956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000">
                <a:solidFill>
                  <a:schemeClr val="accent2"/>
                </a:solidFill>
                <a:latin typeface="Times New Roman" charset="0"/>
                <a:sym typeface="Zapf Dingbats" charset="0"/>
              </a:rPr>
              <a:t></a:t>
            </a:r>
            <a:endParaRPr lang="en-AU">
              <a:latin typeface="Times New Roman" charset="0"/>
              <a:sym typeface="Zapf Dingba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2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xit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7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37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3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3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3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37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3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3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7522" fill="hold"/>
                                        <p:tgtEl>
                                          <p:spTgt spid="137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6" dur="1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9" dur="10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2" dur="1000"/>
                                        <p:tgtEl>
                                          <p:spTgt spid="137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5" dur="10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8" dur="10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1" dur="10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4" dur="1000"/>
                                        <p:tgtEl>
                                          <p:spTgt spid="137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7" dur="10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0" dur="1000"/>
                                        <p:tgtEl>
                                          <p:spTgt spid="137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3" dur="1000"/>
                                        <p:tgtEl>
                                          <p:spTgt spid="13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6" dur="1000"/>
                                        <p:tgtEl>
                                          <p:spTgt spid="137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9" dur="1000"/>
                                        <p:tgtEl>
                                          <p:spTgt spid="137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2" dur="1000"/>
                                        <p:tgtEl>
                                          <p:spTgt spid="137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7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0" dur="1000"/>
                                        <p:tgtEl>
                                          <p:spTgt spid="13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3" dur="10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6" dur="1000"/>
                                        <p:tgtEl>
                                          <p:spTgt spid="137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9" dur="10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2" dur="10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5" dur="10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8" dur="1000"/>
                                        <p:tgtEl>
                                          <p:spTgt spid="137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3" dur="1000"/>
                                        <p:tgtEl>
                                          <p:spTgt spid="137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6" dur="1000"/>
                                        <p:tgtEl>
                                          <p:spTgt spid="137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9" dur="1000"/>
                                        <p:tgtEl>
                                          <p:spTgt spid="137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2" dur="1000"/>
                                        <p:tgtEl>
                                          <p:spTgt spid="137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5" dur="1000"/>
                                        <p:tgtEl>
                                          <p:spTgt spid="137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37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 nodeType="clickPar">
                      <p:stCondLst>
                        <p:cond delay="0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7522" fill="hold"/>
                                        <p:tgtEl>
                                          <p:spTgt spid="137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54"/>
                  </p:tgtEl>
                </p:cond>
              </p:nextCondLst>
            </p:seq>
            <p:audio>
              <p:cMediaNode>
                <p:cTn id="2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254"/>
                </p:tgtEl>
              </p:cMediaNode>
            </p:audio>
          </p:childTnLst>
        </p:cTn>
      </p:par>
    </p:tnLst>
    <p:bldLst>
      <p:bldP spid="137225" grpId="0"/>
      <p:bldP spid="137225" grpId="1"/>
      <p:bldP spid="137226" grpId="0"/>
      <p:bldP spid="137226" grpId="1"/>
      <p:bldP spid="137227" grpId="0"/>
      <p:bldP spid="137227" grpId="1"/>
      <p:bldP spid="137228" grpId="0"/>
      <p:bldP spid="137228" grpId="1"/>
      <p:bldP spid="137229" grpId="0"/>
      <p:bldP spid="137229" grpId="1"/>
      <p:bldP spid="137230" grpId="0"/>
      <p:bldP spid="137230" grpId="1"/>
      <p:bldP spid="137231" grpId="0"/>
      <p:bldP spid="137231" grpId="1"/>
      <p:bldP spid="137232" grpId="0"/>
      <p:bldP spid="137232" grpId="1"/>
      <p:bldP spid="137233" grpId="0"/>
      <p:bldP spid="137233" grpId="1"/>
      <p:bldP spid="137234" grpId="0"/>
      <p:bldP spid="137234" grpId="1"/>
      <p:bldP spid="137235" grpId="0"/>
      <p:bldP spid="137235" grpId="1"/>
      <p:bldP spid="137236" grpId="0"/>
      <p:bldP spid="137236" grpId="1"/>
      <p:bldP spid="137237" grpId="0"/>
      <p:bldP spid="137237" grpId="1"/>
      <p:bldP spid="137238" grpId="0"/>
      <p:bldP spid="137238" grpId="1"/>
      <p:bldP spid="137239" grpId="0"/>
      <p:bldP spid="137239" grpId="1"/>
      <p:bldP spid="137240" grpId="0"/>
      <p:bldP spid="137240" grpId="1"/>
      <p:bldP spid="137241" grpId="0"/>
      <p:bldP spid="137241" grpId="1"/>
      <p:bldP spid="137242" grpId="0"/>
      <p:bldP spid="137242" grpId="1"/>
      <p:bldP spid="137243" grpId="0"/>
      <p:bldP spid="137243" grpId="1"/>
      <p:bldP spid="137244" grpId="0"/>
      <p:bldP spid="137244" grpId="1"/>
      <p:bldP spid="137245" grpId="0"/>
      <p:bldP spid="137245" grpId="1"/>
      <p:bldP spid="137246" grpId="0"/>
      <p:bldP spid="137246" grpId="1"/>
      <p:bldP spid="137247" grpId="0"/>
      <p:bldP spid="137247" grpId="1"/>
      <p:bldP spid="137249" grpId="0"/>
      <p:bldP spid="137249" grpId="1"/>
      <p:bldP spid="137252" grpId="0" animBg="1"/>
      <p:bldP spid="137252" grpId="1" animBg="1"/>
      <p:bldP spid="137255" grpId="0"/>
      <p:bldP spid="137255" grpId="1"/>
      <p:bldP spid="137256" grpId="0"/>
      <p:bldP spid="1372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alling_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6256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718429" y="334963"/>
            <a:ext cx="87976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AU" sz="3600" dirty="0">
                <a:solidFill>
                  <a:srgbClr val="A6A6A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Common pitfalls with Assertive </a:t>
            </a:r>
            <a:r>
              <a:rPr lang="en-AU" sz="3600" dirty="0" smtClean="0">
                <a:solidFill>
                  <a:srgbClr val="A6A6A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Discipline</a:t>
            </a:r>
            <a:endParaRPr lang="en-AU" sz="3600" dirty="0">
              <a:solidFill>
                <a:srgbClr val="A6A6A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219200" y="2209800"/>
            <a:ext cx="7391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400" dirty="0">
                <a:latin typeface="Arial"/>
                <a:cs typeface="Arial"/>
              </a:rPr>
              <a:t>Ticks are delivered as punishment/consequences not cues/signals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1219200" y="4343400"/>
            <a:ext cx="7391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400" dirty="0">
                <a:latin typeface="Arial"/>
                <a:cs typeface="Arial"/>
              </a:rPr>
              <a:t>Positive comments to compliant students are not used enough or they are insincere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1219200" y="5562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400" dirty="0">
                <a:latin typeface="Arial"/>
                <a:cs typeface="Arial"/>
              </a:rPr>
              <a:t>Appropriate positive consequences are not in place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1219200" y="3429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2400" dirty="0">
                <a:latin typeface="Arial"/>
                <a:cs typeface="Arial"/>
              </a:rPr>
              <a:t>Ticks are delivered only to certain students in the class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146440" name="AutoShape 8"/>
          <p:cNvSpPr>
            <a:spLocks noChangeArrowheads="1"/>
          </p:cNvSpPr>
          <p:nvPr/>
        </p:nvSpPr>
        <p:spPr bwMode="auto">
          <a:xfrm>
            <a:off x="685800" y="22860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685800" y="35052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685800" y="4495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3" name="AutoShape 11"/>
          <p:cNvSpPr>
            <a:spLocks noChangeArrowheads="1"/>
          </p:cNvSpPr>
          <p:nvPr/>
        </p:nvSpPr>
        <p:spPr bwMode="auto">
          <a:xfrm>
            <a:off x="685800" y="5638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2819400" y="1600200"/>
            <a:ext cx="617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i="1" dirty="0">
                <a:latin typeface="Arial"/>
                <a:cs typeface="Arial"/>
              </a:rPr>
              <a:t>Students will not stop behaviours and often will be pushed to get more ticks as a challenge or act of revenge</a:t>
            </a:r>
          </a:p>
        </p:txBody>
      </p:sp>
      <p:sp>
        <p:nvSpPr>
          <p:cNvPr id="146445" name="Text Box 13"/>
          <p:cNvSpPr txBox="1">
            <a:spLocks noChangeArrowheads="1"/>
          </p:cNvSpPr>
          <p:nvPr/>
        </p:nvSpPr>
        <p:spPr bwMode="auto">
          <a:xfrm>
            <a:off x="3124200" y="3048000"/>
            <a:ext cx="601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i="1" dirty="0">
                <a:latin typeface="Arial"/>
                <a:cs typeface="Arial"/>
              </a:rPr>
              <a:t>The list of students will be selective rather than inclusive</a:t>
            </a:r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5410200" y="40386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i="1" dirty="0">
                <a:latin typeface="Arial"/>
                <a:cs typeface="Arial"/>
              </a:rPr>
              <a:t>No evidence of a ripple effect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>
            <a:off x="4572000" y="5257800"/>
            <a:ext cx="426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i="1" dirty="0">
                <a:latin typeface="Arial"/>
                <a:cs typeface="Arial"/>
              </a:rPr>
              <a:t>Little dilemma for students to change </a:t>
            </a:r>
          </a:p>
        </p:txBody>
      </p:sp>
    </p:spTree>
    <p:extLst>
      <p:ext uri="{BB962C8B-B14F-4D97-AF65-F5344CB8AC3E}">
        <p14:creationId xmlns:p14="http://schemas.microsoft.com/office/powerpoint/2010/main" val="344131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/>
      <p:bldP spid="146437" grpId="0"/>
      <p:bldP spid="146438" grpId="0"/>
      <p:bldP spid="146439" grpId="0"/>
      <p:bldP spid="146440" grpId="0" animBg="1"/>
      <p:bldP spid="146441" grpId="0" animBg="1"/>
      <p:bldP spid="146442" grpId="0" animBg="1"/>
      <p:bldP spid="146443" grpId="0" animBg="1"/>
      <p:bldP spid="146444" grpId="0"/>
      <p:bldP spid="146445" grpId="0"/>
      <p:bldP spid="146446" grpId="0"/>
      <p:bldP spid="1464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990599" y="609600"/>
            <a:ext cx="7773217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4000" b="1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REFERENCES</a:t>
            </a:r>
          </a:p>
          <a:p>
            <a:pPr>
              <a:spcBef>
                <a:spcPct val="50000"/>
              </a:spcBef>
            </a:pPr>
            <a:endParaRPr lang="en-AU" b="1" dirty="0" smtClean="0">
              <a:solidFill>
                <a:schemeClr val="bg1"/>
              </a:solidFill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1066800" y="1335420"/>
            <a:ext cx="7345363" cy="0"/>
          </a:xfrm>
          <a:prstGeom prst="line">
            <a:avLst/>
          </a:prstGeom>
          <a:noFill/>
          <a:ln w="57150">
            <a:solidFill>
              <a:srgbClr val="A6A6A6"/>
            </a:solidFill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599" y="1368008"/>
            <a:ext cx="7773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en-AU" b="1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Canter, L. &amp; 	(1976) </a:t>
            </a:r>
            <a:r>
              <a:rPr lang="en-US" i="1" dirty="0">
                <a:solidFill>
                  <a:srgbClr val="000000"/>
                </a:solidFill>
                <a:latin typeface="Arial"/>
                <a:cs typeface="Arial"/>
              </a:rPr>
              <a:t> 	Assertive discipline – a take charge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Canter, M.  		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approach </a:t>
            </a:r>
            <a:r>
              <a:rPr lang="en-US" i="1" dirty="0">
                <a:solidFill>
                  <a:srgbClr val="000000"/>
                </a:solidFill>
                <a:latin typeface="Arial"/>
                <a:cs typeface="Arial"/>
              </a:rPr>
              <a:t>for today’s educator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.  Santa 				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Monica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, CA: Lee Canter &amp; Associates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Press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Woolfolk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A. &amp;	(2010)	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Educational psychology (2</a:t>
            </a:r>
            <a:r>
              <a:rPr lang="en-US" i="1" baseline="30000" dirty="0" smtClean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  <a:cs typeface="Arial"/>
              </a:rPr>
              <a:t>ed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).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French’s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Margetts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K.		Forest, NSW: Pearson p 228 - 260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6" name="Picture 5" descr="old_ma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19" y="4299527"/>
            <a:ext cx="952499" cy="20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8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e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916" y="83970"/>
            <a:ext cx="1147756" cy="172432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TextBox 2"/>
          <p:cNvSpPr txBox="1"/>
          <p:nvPr/>
        </p:nvSpPr>
        <p:spPr>
          <a:xfrm>
            <a:off x="818629" y="490310"/>
            <a:ext cx="75985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008000"/>
                    </a:gs>
                    <a:gs pos="51000">
                      <a:srgbClr val="FFCC00"/>
                    </a:gs>
                  </a:gsLst>
                  <a:lin ang="744000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Reflective or empathic listening skills</a:t>
            </a:r>
            <a:endParaRPr lang="en-US" sz="3200" b="1" dirty="0">
              <a:ln>
                <a:solidFill>
                  <a:srgbClr val="000000"/>
                </a:solidFill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008000"/>
                  </a:gs>
                  <a:gs pos="51000">
                    <a:srgbClr val="FFCC00"/>
                  </a:gs>
                </a:gsLst>
                <a:lin ang="7440000" scaled="0"/>
                <a:tileRect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1690" y="1328580"/>
            <a:ext cx="384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</a:t>
            </a:r>
            <a:r>
              <a:rPr lang="en-US" sz="2400" dirty="0" smtClean="0"/>
              <a:t>key principles: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92487" y="3024710"/>
            <a:ext cx="4336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Responding with acceptance and empathy, not with indifference, cold </a:t>
            </a:r>
            <a:r>
              <a:rPr lang="en-US" sz="2000" dirty="0" smtClean="0"/>
              <a:t>objectivity </a:t>
            </a:r>
            <a:r>
              <a:rPr lang="en-US" sz="2000" dirty="0"/>
              <a:t>or fake concern.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2911" y="5950111"/>
            <a:ext cx="7537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Sensing </a:t>
            </a:r>
            <a:r>
              <a:rPr lang="en-US" sz="2000" dirty="0"/>
              <a:t>of the other's frame of reference while avoiding the temptation to respond from the listener's frame of reference.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9001" y="2177110"/>
            <a:ext cx="4429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Trying to understand the feelings contained in what the other is saying, not just the facts or ideas.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1761" y="4040373"/>
            <a:ext cx="5281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Restating and clarifying what the other has said, </a:t>
            </a:r>
            <a:r>
              <a:rPr lang="en-US" sz="2000" dirty="0"/>
              <a:t>not asking questions or telling what the listener feels, </a:t>
            </a:r>
            <a:r>
              <a:rPr lang="en-US" sz="2000" dirty="0" smtClean="0"/>
              <a:t>believes </a:t>
            </a:r>
            <a:r>
              <a:rPr lang="en-US" sz="2000" dirty="0"/>
              <a:t>or wants.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037" y="5108516"/>
            <a:ext cx="5522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Responding to what is personal rather than to what is impersonal, </a:t>
            </a:r>
            <a:r>
              <a:rPr lang="en-US" sz="2000" dirty="0" smtClean="0"/>
              <a:t>distant </a:t>
            </a:r>
            <a:r>
              <a:rPr lang="en-US" sz="2000" dirty="0"/>
              <a:t>or abstract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771" y="1954069"/>
            <a:ext cx="3493264" cy="400110"/>
          </a:xfrm>
          <a:prstGeom prst="rect">
            <a:avLst/>
          </a:prstGeom>
          <a:noFill/>
          <a:effectLst>
            <a:softEdge rad="101600"/>
          </a:effectLst>
        </p:spPr>
        <p:txBody>
          <a:bodyPr wrap="non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More listening than talking</a:t>
            </a:r>
          </a:p>
        </p:txBody>
      </p:sp>
    </p:spTree>
    <p:extLst>
      <p:ext uri="{BB962C8B-B14F-4D97-AF65-F5344CB8AC3E}">
        <p14:creationId xmlns:p14="http://schemas.microsoft.com/office/powerpoint/2010/main" val="200549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Reflective listening - The Simpsons model.mp4" descr="/Users/CSC/Desktop/UOWCourses/EDGD801/2009/Week 2/Reflective listening - The Simpsons model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7630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1676400" y="2286000"/>
            <a:ext cx="5715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80000"/>
              </a:lnSpc>
            </a:pPr>
            <a:r>
              <a:rPr lang="en-AU" sz="2400" dirty="0">
                <a:solidFill>
                  <a:schemeClr val="tx1"/>
                </a:solidFill>
              </a:rPr>
              <a:t>An example of these skills from some experts in student behaviour</a:t>
            </a:r>
          </a:p>
        </p:txBody>
      </p:sp>
      <p:pic>
        <p:nvPicPr>
          <p:cNvPr id="3" name="Flanders_Oklie_Dokli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4451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830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9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6400" fill="hold"/>
                                        <p:tgtEl>
                                          <p:spTgt spid="229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9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9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381"/>
                  </p:tgtEl>
                </p:cond>
              </p:nextCondLst>
            </p:seq>
            <p:video>
              <p:cMediaNode vol="92453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938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755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93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e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916" y="83970"/>
            <a:ext cx="1147756" cy="172432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TextBox 2"/>
          <p:cNvSpPr txBox="1"/>
          <p:nvPr/>
        </p:nvSpPr>
        <p:spPr>
          <a:xfrm>
            <a:off x="818629" y="490310"/>
            <a:ext cx="75985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008000"/>
                    </a:gs>
                    <a:gs pos="51000">
                      <a:srgbClr val="FFCC00"/>
                    </a:gs>
                  </a:gsLst>
                  <a:lin ang="744000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Reflective or empathic listening skills</a:t>
            </a:r>
            <a:endParaRPr lang="en-US" sz="3200" b="1" dirty="0">
              <a:ln>
                <a:solidFill>
                  <a:srgbClr val="000000"/>
                </a:solidFill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008000"/>
                  </a:gs>
                  <a:gs pos="51000">
                    <a:srgbClr val="FFCC00"/>
                  </a:gs>
                </a:gsLst>
                <a:lin ang="7440000" scaled="0"/>
                <a:tileRect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268760"/>
            <a:ext cx="3840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 smtClean="0">
                <a:solidFill>
                  <a:schemeClr val="tx1"/>
                </a:solidFill>
              </a:rPr>
              <a:t>A simple script: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1680" y="2924944"/>
            <a:ext cx="6855778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>
                <a:solidFill>
                  <a:schemeClr val="tx1"/>
                </a:solidFill>
              </a:rPr>
              <a:t>You feel angry when . . . . </a:t>
            </a:r>
            <a:endParaRPr lang="en-US" sz="2000" b="0" i="0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</a:rPr>
              <a:t>So you are angry/frustrated/disappointed that . . . .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</a:rPr>
              <a:t>You think it is unfair when . . . .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</a:rPr>
              <a:t>It seems like you are being picked on . . 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1680" y="4581128"/>
            <a:ext cx="7344816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</a:rPr>
              <a:t>So let me see if I have it right. So you are angry that . . . . . . and frustrated with . . . . . . . </a:t>
            </a:r>
            <a:r>
              <a:rPr lang="en-US" sz="2000" b="0" i="0" dirty="0">
                <a:solidFill>
                  <a:schemeClr val="tx1"/>
                </a:solidFill>
              </a:rPr>
              <a:t> </a:t>
            </a:r>
            <a:r>
              <a:rPr lang="en-US" sz="2000" b="0" i="0" dirty="0" smtClean="0">
                <a:solidFill>
                  <a:schemeClr val="tx1"/>
                </a:solidFill>
              </a:rPr>
              <a:t> And when this happens </a:t>
            </a:r>
          </a:p>
          <a:p>
            <a:pPr marL="365125" lvl="1" algn="l">
              <a:lnSpc>
                <a:spcPct val="120000"/>
              </a:lnSpc>
            </a:pPr>
            <a:r>
              <a:rPr lang="en-US" sz="2000" b="0" i="0" dirty="0" smtClean="0">
                <a:solidFill>
                  <a:schemeClr val="tx1"/>
                </a:solidFill>
              </a:rPr>
              <a:t>. . . . . . . . . . . . . . . . . . . . . . . . . . . . . . . . . . . . . . . . . . . . . . . . . . . . . . . . . . . . . . . . . . . . . . . . . . . . . .</a:t>
            </a:r>
            <a:endParaRPr lang="en-US" sz="2000" b="0" i="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1680" y="1916832"/>
            <a:ext cx="4262705" cy="820738"/>
          </a:xfrm>
          <a:prstGeom prst="rect">
            <a:avLst/>
          </a:prstGeom>
          <a:noFill/>
          <a:effectLst>
            <a:softEdge rad="101600"/>
          </a:effectLst>
        </p:spPr>
        <p:txBody>
          <a:bodyPr wrap="none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</a:rPr>
              <a:t>What happened?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§"/>
            </a:pPr>
            <a:r>
              <a:rPr lang="en-US" sz="2000" b="0" i="0" dirty="0" smtClean="0">
                <a:solidFill>
                  <a:schemeClr val="tx1"/>
                </a:solidFill>
              </a:rPr>
              <a:t>Can 	you tell me what happened?</a:t>
            </a:r>
            <a:endParaRPr lang="en-US" sz="2000" b="0" i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28" y="5229200"/>
            <a:ext cx="6768752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(the issue </a:t>
            </a:r>
            <a:r>
              <a:rPr lang="en-US" sz="2000" b="0" u="sng" dirty="0" smtClean="0">
                <a:solidFill>
                  <a:schemeClr val="bg1">
                    <a:lumMod val="50000"/>
                  </a:schemeClr>
                </a:solidFill>
              </a:rPr>
              <a:t>in your words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 from what you have understood while listening to the other person)</a:t>
            </a:r>
            <a:endParaRPr lang="en-US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675729">
            <a:off x="568221" y="2141382"/>
            <a:ext cx="755576" cy="34624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Intro</a:t>
            </a:r>
            <a:endParaRPr lang="en-US" sz="1800" b="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675729">
            <a:off x="271602" y="3321413"/>
            <a:ext cx="1233473" cy="595548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Reflective</a:t>
            </a:r>
          </a:p>
          <a:p>
            <a:r>
              <a:rPr lang="en-US" sz="1800" b="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listening</a:t>
            </a:r>
            <a:endParaRPr lang="en-US" sz="1800" b="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0675729">
            <a:off x="299932" y="4931489"/>
            <a:ext cx="1294924" cy="595548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Influential</a:t>
            </a:r>
          </a:p>
          <a:p>
            <a:r>
              <a:rPr lang="en-US" sz="1800" b="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summary</a:t>
            </a:r>
            <a:endParaRPr lang="en-US" sz="1800" b="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00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8" grpId="0"/>
      <p:bldP spid="4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verybody Loves Raymond Uses Active Listening - from Paren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1052736"/>
            <a:ext cx="6096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2780928"/>
            <a:ext cx="5904656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chemeClr val="tx1"/>
                </a:solidFill>
              </a:rPr>
              <a:t>A simple example</a:t>
            </a:r>
            <a:endParaRPr lang="en-US" sz="28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71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477962" y="836613"/>
            <a:ext cx="7666038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200" b="1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CLASS RULES</a:t>
            </a:r>
          </a:p>
          <a:p>
            <a:pPr>
              <a:lnSpc>
                <a:spcPct val="150000"/>
              </a:lnSpc>
              <a:spcBef>
                <a:spcPct val="150000"/>
              </a:spcBef>
            </a:pPr>
            <a:r>
              <a:rPr lang="en-AU" sz="2400" dirty="0"/>
              <a:t>No talking when the teacher is talking</a:t>
            </a:r>
          </a:p>
          <a:p>
            <a:pPr>
              <a:lnSpc>
                <a:spcPct val="150000"/>
              </a:lnSpc>
              <a:spcBef>
                <a:spcPct val="100000"/>
              </a:spcBef>
            </a:pPr>
            <a:r>
              <a:rPr lang="en-AU" sz="2400" dirty="0"/>
              <a:t>Stay in your seats</a:t>
            </a:r>
          </a:p>
          <a:p>
            <a:pPr>
              <a:lnSpc>
                <a:spcPct val="150000"/>
              </a:lnSpc>
              <a:spcBef>
                <a:spcPct val="100000"/>
              </a:spcBef>
            </a:pPr>
            <a:r>
              <a:rPr lang="en-AU" sz="2400" dirty="0"/>
              <a:t>Keep your hands </a:t>
            </a:r>
            <a:r>
              <a:rPr lang="en-AU" sz="2400" dirty="0" smtClean="0"/>
              <a:t>&amp; </a:t>
            </a:r>
            <a:r>
              <a:rPr lang="en-AU" sz="2400" dirty="0"/>
              <a:t>feet off other people and their property</a:t>
            </a:r>
          </a:p>
          <a:p>
            <a:pPr>
              <a:lnSpc>
                <a:spcPct val="150000"/>
              </a:lnSpc>
              <a:spcBef>
                <a:spcPct val="100000"/>
              </a:spcBef>
            </a:pPr>
            <a:r>
              <a:rPr lang="en-AU" sz="2400" dirty="0"/>
              <a:t>Follow the instructions given by the teacher</a:t>
            </a:r>
          </a:p>
          <a:p>
            <a:endParaRPr lang="en-AU" sz="2000" dirty="0"/>
          </a:p>
          <a:p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1547813" y="1676866"/>
            <a:ext cx="5976937" cy="0"/>
          </a:xfrm>
          <a:prstGeom prst="line">
            <a:avLst/>
          </a:prstGeom>
          <a:noFill/>
          <a:ln w="57150">
            <a:solidFill>
              <a:srgbClr val="A6A6A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 descr="Back_bt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1" y="6050391"/>
            <a:ext cx="807616" cy="5120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36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3059113" y="1916113"/>
            <a:ext cx="2881312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4000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ea typeface="+mn-ea"/>
                <a:cs typeface="Arial"/>
              </a:rPr>
              <a:t>This week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92785" y="3014922"/>
            <a:ext cx="4694514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AU" dirty="0" smtClean="0">
                <a:solidFill>
                  <a:schemeClr val="bg1"/>
                </a:solidFill>
              </a:rPr>
              <a:t>Behaviourist approaches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AU" dirty="0" smtClean="0">
                <a:solidFill>
                  <a:schemeClr val="bg1"/>
                </a:solidFill>
              </a:rPr>
              <a:t>Assertive Discipline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AU" dirty="0" smtClean="0">
                <a:solidFill>
                  <a:schemeClr val="bg1"/>
                </a:solidFill>
              </a:rPr>
              <a:t>A classroom model</a:t>
            </a:r>
            <a:endParaRPr lang="en-AU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9" descr="GDE_2013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6350"/>
            <a:ext cx="9144001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1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403350" y="981075"/>
            <a:ext cx="6913563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 sz="2000" b="1" dirty="0">
              <a:solidFill>
                <a:srgbClr val="000000"/>
              </a:solidFill>
            </a:endParaRPr>
          </a:p>
          <a:p>
            <a:endParaRPr lang="en-AU" sz="2000" b="1" dirty="0">
              <a:solidFill>
                <a:srgbClr val="000000"/>
              </a:solidFill>
            </a:endParaRPr>
          </a:p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1</a:t>
            </a:r>
            <a:r>
              <a:rPr lang="en-AU" sz="2000" baseline="30000" dirty="0">
                <a:solidFill>
                  <a:srgbClr val="000000"/>
                </a:solidFill>
              </a:rPr>
              <a:t>st</a:t>
            </a:r>
            <a:r>
              <a:rPr lang="en-AU" sz="2000" dirty="0">
                <a:solidFill>
                  <a:srgbClr val="000000"/>
                </a:solidFill>
              </a:rPr>
              <a:t> incident	name on board - 1</a:t>
            </a:r>
            <a:r>
              <a:rPr lang="en-AU" sz="2000" baseline="30000" dirty="0">
                <a:solidFill>
                  <a:srgbClr val="000000"/>
                </a:solidFill>
              </a:rPr>
              <a:t>st</a:t>
            </a:r>
            <a:r>
              <a:rPr lang="en-AU" sz="2000" dirty="0">
                <a:solidFill>
                  <a:srgbClr val="000000"/>
                </a:solidFill>
              </a:rPr>
              <a:t> warning</a:t>
            </a:r>
          </a:p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2</a:t>
            </a:r>
            <a:r>
              <a:rPr lang="en-AU" sz="2000" baseline="30000" dirty="0">
                <a:solidFill>
                  <a:srgbClr val="000000"/>
                </a:solidFill>
              </a:rPr>
              <a:t>nd</a:t>
            </a:r>
            <a:r>
              <a:rPr lang="en-AU" sz="2000" dirty="0">
                <a:solidFill>
                  <a:srgbClr val="000000"/>
                </a:solidFill>
              </a:rPr>
              <a:t> incident	tick - 2</a:t>
            </a:r>
            <a:r>
              <a:rPr lang="en-AU" sz="2000" baseline="30000" dirty="0">
                <a:solidFill>
                  <a:srgbClr val="000000"/>
                </a:solidFill>
              </a:rPr>
              <a:t>nd</a:t>
            </a:r>
            <a:r>
              <a:rPr lang="en-AU" sz="2000" dirty="0">
                <a:solidFill>
                  <a:srgbClr val="000000"/>
                </a:solidFill>
              </a:rPr>
              <a:t> warning</a:t>
            </a:r>
          </a:p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3</a:t>
            </a:r>
            <a:r>
              <a:rPr lang="en-AU" sz="2000" baseline="30000" dirty="0">
                <a:solidFill>
                  <a:srgbClr val="000000"/>
                </a:solidFill>
              </a:rPr>
              <a:t>rd</a:t>
            </a:r>
            <a:r>
              <a:rPr lang="en-AU" sz="2000" dirty="0">
                <a:solidFill>
                  <a:srgbClr val="000000"/>
                </a:solidFill>
              </a:rPr>
              <a:t> incident	tick - stay back after class</a:t>
            </a:r>
          </a:p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4</a:t>
            </a:r>
            <a:r>
              <a:rPr lang="en-AU" sz="2000" baseline="30000" dirty="0">
                <a:solidFill>
                  <a:srgbClr val="000000"/>
                </a:solidFill>
              </a:rPr>
              <a:t>th</a:t>
            </a:r>
            <a:r>
              <a:rPr lang="en-AU" sz="2000" dirty="0">
                <a:solidFill>
                  <a:srgbClr val="000000"/>
                </a:solidFill>
              </a:rPr>
              <a:t> incident	tick - lunch time detention	</a:t>
            </a:r>
          </a:p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5</a:t>
            </a:r>
            <a:r>
              <a:rPr lang="en-AU" sz="2000" baseline="30000" dirty="0">
                <a:solidFill>
                  <a:srgbClr val="000000"/>
                </a:solidFill>
              </a:rPr>
              <a:t>th</a:t>
            </a:r>
            <a:r>
              <a:rPr lang="en-AU" sz="2000" dirty="0">
                <a:solidFill>
                  <a:srgbClr val="000000"/>
                </a:solidFill>
              </a:rPr>
              <a:t> incident	tick - leave the class, interview with head 		teacher/AP	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447800" y="1567328"/>
            <a:ext cx="5543550" cy="0"/>
          </a:xfrm>
          <a:prstGeom prst="line">
            <a:avLst/>
          </a:prstGeom>
          <a:noFill/>
          <a:ln w="57150">
            <a:solidFill>
              <a:srgbClr val="A6A6A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6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409700" y="2654300"/>
            <a:ext cx="75057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 sz="2000">
              <a:solidFill>
                <a:srgbClr val="000000"/>
              </a:solidFill>
            </a:endParaRPr>
          </a:p>
          <a:p>
            <a:pPr>
              <a:spcBef>
                <a:spcPct val="100000"/>
              </a:spcBef>
            </a:pPr>
            <a:endParaRPr lang="en-AU" sz="2000">
              <a:solidFill>
                <a:srgbClr val="000000"/>
              </a:solidFill>
            </a:endParaRPr>
          </a:p>
          <a:p>
            <a:pPr>
              <a:spcBef>
                <a:spcPct val="100000"/>
              </a:spcBef>
            </a:pPr>
            <a:r>
              <a:rPr lang="en-AU" sz="2000">
                <a:solidFill>
                  <a:srgbClr val="000000"/>
                </a:solidFill>
              </a:rPr>
              <a:t>4</a:t>
            </a:r>
            <a:r>
              <a:rPr lang="en-AU" sz="2000" baseline="30000">
                <a:solidFill>
                  <a:srgbClr val="000000"/>
                </a:solidFill>
              </a:rPr>
              <a:t>th</a:t>
            </a:r>
            <a:r>
              <a:rPr lang="en-AU" sz="2000">
                <a:solidFill>
                  <a:srgbClr val="000000"/>
                </a:solidFill>
              </a:rPr>
              <a:t> incident	tick - stay back after class</a:t>
            </a:r>
          </a:p>
          <a:p>
            <a:pPr>
              <a:spcBef>
                <a:spcPct val="100000"/>
              </a:spcBef>
            </a:pPr>
            <a:r>
              <a:rPr lang="en-AU" sz="2000">
                <a:solidFill>
                  <a:srgbClr val="000000"/>
                </a:solidFill>
              </a:rPr>
              <a:t>5</a:t>
            </a:r>
            <a:r>
              <a:rPr lang="en-AU" sz="2000" baseline="30000">
                <a:solidFill>
                  <a:srgbClr val="000000"/>
                </a:solidFill>
              </a:rPr>
              <a:t>th</a:t>
            </a:r>
            <a:r>
              <a:rPr lang="en-AU" sz="2000">
                <a:solidFill>
                  <a:srgbClr val="000000"/>
                </a:solidFill>
              </a:rPr>
              <a:t> incident	tick - lunch time detention	</a:t>
            </a:r>
          </a:p>
          <a:p>
            <a:pPr>
              <a:spcBef>
                <a:spcPct val="100000"/>
              </a:spcBef>
            </a:pPr>
            <a:r>
              <a:rPr lang="en-AU" sz="2000">
                <a:solidFill>
                  <a:srgbClr val="000000"/>
                </a:solidFill>
              </a:rPr>
              <a:t>6</a:t>
            </a:r>
            <a:r>
              <a:rPr lang="en-AU" sz="2000" baseline="30000">
                <a:solidFill>
                  <a:srgbClr val="000000"/>
                </a:solidFill>
              </a:rPr>
              <a:t>th</a:t>
            </a:r>
            <a:r>
              <a:rPr lang="en-AU" sz="2000">
                <a:solidFill>
                  <a:srgbClr val="000000"/>
                </a:solidFill>
              </a:rPr>
              <a:t> incident	tick - leave the class, interview with head 			teacher/AP	</a:t>
            </a:r>
          </a:p>
        </p:txBody>
      </p:sp>
      <p:sp>
        <p:nvSpPr>
          <p:cNvPr id="7177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447800" y="990600"/>
            <a:ext cx="51782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AU" sz="3200" b="1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CLASS CONSEQUENCES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409700" y="3263900"/>
            <a:ext cx="3884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>
                <a:solidFill>
                  <a:srgbClr val="000000"/>
                </a:solidFill>
              </a:rPr>
              <a:t>3</a:t>
            </a:r>
            <a:r>
              <a:rPr lang="en-AU" sz="2000" baseline="30000">
                <a:solidFill>
                  <a:srgbClr val="000000"/>
                </a:solidFill>
              </a:rPr>
              <a:t>rd</a:t>
            </a:r>
            <a:r>
              <a:rPr lang="en-AU" sz="2000">
                <a:solidFill>
                  <a:srgbClr val="000000"/>
                </a:solidFill>
              </a:rPr>
              <a:t> incident	tick - 3</a:t>
            </a:r>
            <a:r>
              <a:rPr lang="en-AU" sz="2000" baseline="30000">
                <a:solidFill>
                  <a:srgbClr val="000000"/>
                </a:solidFill>
              </a:rPr>
              <a:t>rd </a:t>
            </a:r>
            <a:r>
              <a:rPr lang="en-AU" sz="2000">
                <a:solidFill>
                  <a:srgbClr val="000000"/>
                </a:solidFill>
              </a:rPr>
              <a:t>warning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409700" y="2044700"/>
            <a:ext cx="52296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1</a:t>
            </a:r>
            <a:r>
              <a:rPr lang="en-AU" sz="2000" baseline="30000" dirty="0">
                <a:solidFill>
                  <a:srgbClr val="000000"/>
                </a:solidFill>
              </a:rPr>
              <a:t>st</a:t>
            </a:r>
            <a:r>
              <a:rPr lang="en-AU" sz="2000" dirty="0">
                <a:solidFill>
                  <a:srgbClr val="000000"/>
                </a:solidFill>
              </a:rPr>
              <a:t> incident	name on board - 1</a:t>
            </a:r>
            <a:r>
              <a:rPr lang="en-AU" sz="2000" baseline="30000" dirty="0">
                <a:solidFill>
                  <a:srgbClr val="000000"/>
                </a:solidFill>
              </a:rPr>
              <a:t>st</a:t>
            </a:r>
            <a:r>
              <a:rPr lang="en-AU" sz="2000" dirty="0">
                <a:solidFill>
                  <a:srgbClr val="000000"/>
                </a:solidFill>
              </a:rPr>
              <a:t> warning</a:t>
            </a:r>
          </a:p>
          <a:p>
            <a:pPr>
              <a:spcBef>
                <a:spcPct val="100000"/>
              </a:spcBef>
            </a:pPr>
            <a:r>
              <a:rPr lang="en-AU" sz="2000" dirty="0">
                <a:solidFill>
                  <a:srgbClr val="000000"/>
                </a:solidFill>
              </a:rPr>
              <a:t>2</a:t>
            </a:r>
            <a:r>
              <a:rPr lang="en-AU" sz="2000" baseline="30000" dirty="0">
                <a:solidFill>
                  <a:srgbClr val="000000"/>
                </a:solidFill>
              </a:rPr>
              <a:t>nd</a:t>
            </a:r>
            <a:r>
              <a:rPr lang="en-AU" sz="2000" dirty="0">
                <a:solidFill>
                  <a:srgbClr val="000000"/>
                </a:solidFill>
              </a:rPr>
              <a:t> incident	tick - 2</a:t>
            </a:r>
            <a:r>
              <a:rPr lang="en-AU" sz="2000" baseline="30000" dirty="0">
                <a:solidFill>
                  <a:srgbClr val="000000"/>
                </a:solidFill>
              </a:rPr>
              <a:t>nd</a:t>
            </a:r>
            <a:r>
              <a:rPr lang="en-AU" sz="2000" dirty="0">
                <a:solidFill>
                  <a:srgbClr val="000000"/>
                </a:solidFill>
              </a:rPr>
              <a:t> warning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57200" y="32824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-1371600" y="304800"/>
            <a:ext cx="106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 descr="Back_bt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1" y="6050391"/>
            <a:ext cx="807616" cy="5120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1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1"/>
      <p:bldP spid="7172" grpId="2"/>
      <p:bldP spid="7176" grpId="0"/>
      <p:bldP spid="7176" grpId="1"/>
      <p:bldP spid="7176" grpId="2"/>
      <p:bldP spid="7178" grpId="0"/>
      <p:bldP spid="7178" grpId="1"/>
      <p:bldP spid="7179" grpId="0"/>
      <p:bldP spid="717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239" y="3132937"/>
            <a:ext cx="8091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</a:t>
            </a:r>
            <a:r>
              <a:rPr lang="en-US" dirty="0"/>
              <a:t>elderly man, harassed </a:t>
            </a:r>
            <a:r>
              <a:rPr lang="en-US" dirty="0" smtClean="0"/>
              <a:t>by the </a:t>
            </a:r>
            <a:r>
              <a:rPr lang="en-US" dirty="0"/>
              <a:t>taunts of neighbourhood children, finally devises a scheme. He offered to pay </a:t>
            </a:r>
            <a:r>
              <a:rPr lang="en-US" dirty="0" smtClean="0"/>
              <a:t>each child </a:t>
            </a:r>
            <a:r>
              <a:rPr lang="en-US" dirty="0"/>
              <a:t>a dollar if they would all return Tuesday and yell their insults again. They did </a:t>
            </a:r>
            <a:r>
              <a:rPr lang="en-US" dirty="0" smtClean="0"/>
              <a:t>so eagerly </a:t>
            </a:r>
            <a:r>
              <a:rPr lang="en-US" dirty="0"/>
              <a:t>and received the money, but he told them he could only pay 25 cents </a:t>
            </a:r>
            <a:r>
              <a:rPr lang="en-US" dirty="0" smtClean="0"/>
              <a:t>on Wednesday</a:t>
            </a:r>
            <a:r>
              <a:rPr lang="en-US" dirty="0"/>
              <a:t>. When they returned, insulted him again and collected their quarters, </a:t>
            </a:r>
            <a:r>
              <a:rPr lang="en-US" dirty="0" smtClean="0"/>
              <a:t>he informed </a:t>
            </a:r>
            <a:r>
              <a:rPr lang="en-US" dirty="0"/>
              <a:t>them that Thursday's rate would be just a penny. "Forget it," they said </a:t>
            </a:r>
            <a:r>
              <a:rPr lang="en-US" dirty="0" smtClean="0"/>
              <a:t>– and never </a:t>
            </a:r>
            <a:r>
              <a:rPr lang="en-US" dirty="0"/>
              <a:t>taunted him again.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5304" y="1311864"/>
            <a:ext cx="46560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6A6A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Rewards and motivation</a:t>
            </a:r>
            <a:endParaRPr lang="en-US" sz="2400" b="1" dirty="0">
              <a:solidFill>
                <a:srgbClr val="A6A6A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Picture 3" descr="old_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2" y="1013121"/>
            <a:ext cx="952499" cy="20651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5304" y="2088771"/>
            <a:ext cx="4791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Alfie</a:t>
            </a:r>
            <a:r>
              <a:rPr lang="en-US" sz="1200" i="1" dirty="0"/>
              <a:t> Kohn http://</a:t>
            </a:r>
            <a:r>
              <a:rPr lang="en-US" sz="1200" i="1" dirty="0" err="1"/>
              <a:t>naggum.no</a:t>
            </a:r>
            <a:r>
              <a:rPr lang="en-US" sz="1200" i="1" dirty="0"/>
              <a:t>/</a:t>
            </a:r>
            <a:r>
              <a:rPr lang="en-US" sz="1200" i="1" dirty="0" err="1"/>
              <a:t>motivation.html</a:t>
            </a:r>
            <a:r>
              <a:rPr lang="en-US" sz="1200" i="1" dirty="0"/>
              <a:t> (3 of 5)5/07/2005 </a:t>
            </a:r>
            <a:endParaRPr lang="en-US" sz="1200" i="1" dirty="0" smtClean="0"/>
          </a:p>
          <a:p>
            <a:r>
              <a:rPr lang="en-US" sz="1200" i="1" dirty="0" smtClean="0"/>
              <a:t>Studies </a:t>
            </a:r>
            <a:r>
              <a:rPr lang="en-US" sz="1200" i="1" dirty="0"/>
              <a:t>Find Reward Often No Motivator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49" y="3138386"/>
            <a:ext cx="8091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story, the sly old man successfully turned the kids away from their </a:t>
            </a:r>
            <a:r>
              <a:rPr lang="en-US" dirty="0" err="1"/>
              <a:t>favourite</a:t>
            </a:r>
            <a:r>
              <a:rPr lang="en-US" dirty="0"/>
              <a:t> after-school activity - senior citizen baiting - by first </a:t>
            </a:r>
            <a:r>
              <a:rPr lang="en-US" dirty="0" err="1"/>
              <a:t>incentivising</a:t>
            </a:r>
            <a:r>
              <a:rPr lang="en-US" dirty="0"/>
              <a:t> the process, and then gradually diminishing the rewards. What had, for the kids, originally been a fun and intrinsically motivating </a:t>
            </a:r>
            <a:r>
              <a:rPr lang="en-US" dirty="0" smtClean="0"/>
              <a:t>became </a:t>
            </a:r>
            <a:r>
              <a:rPr lang="en-US" dirty="0"/>
              <a:t>something they were now doing for extrinsic, monetary gain. When the cash stopped, so did they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question that begs to be answered here is, “What actually </a:t>
            </a:r>
            <a:r>
              <a:rPr lang="en-US" dirty="0" err="1"/>
              <a:t>neutralised</a:t>
            </a:r>
            <a:r>
              <a:rPr lang="en-US" dirty="0"/>
              <a:t> the children’s motivation – the incremental reduction of the prize, or the fact that a prize (any prize) had been introduced at all"</a:t>
            </a:r>
          </a:p>
        </p:txBody>
      </p:sp>
      <p:pic>
        <p:nvPicPr>
          <p:cNvPr id="7" name="Picture 6" descr="boys_teas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65" y="1343523"/>
            <a:ext cx="1415998" cy="1734751"/>
          </a:xfrm>
          <a:prstGeom prst="rect">
            <a:avLst/>
          </a:prstGeom>
        </p:spPr>
      </p:pic>
      <p:pic>
        <p:nvPicPr>
          <p:cNvPr id="9" name="Picture 8" descr="Back_btn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2" y="6272042"/>
            <a:ext cx="666067" cy="422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81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 rot="21582803">
            <a:off x="609600" y="5486400"/>
            <a:ext cx="2743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Teacher empowered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External motivation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62000" y="3657600"/>
            <a:ext cx="2286000" cy="788988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Canter &amp; Canter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Assertive Discipline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09600" y="1447800"/>
            <a:ext cx="2133600" cy="788988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Fred Jones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Positive Discipline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057400" y="2484438"/>
            <a:ext cx="2514600" cy="1003300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Applied Behaviour </a:t>
            </a:r>
          </a:p>
          <a:p>
            <a:pPr algn="ctr" fontAlgn="auto">
              <a:lnSpc>
                <a:spcPct val="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Analysis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Behaviour Modification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200400" y="3844925"/>
            <a:ext cx="3124200" cy="422275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Cognitive-behaviourism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5486400" y="2895600"/>
            <a:ext cx="2133600" cy="788988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Choice Theory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William </a:t>
            </a:r>
            <a:r>
              <a:rPr lang="en-US" sz="1600" b="1" dirty="0" err="1">
                <a:latin typeface="+mn-lt"/>
                <a:ea typeface="+mn-ea"/>
                <a:cs typeface="+mn-cs"/>
              </a:rPr>
              <a:t>Glasser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791200" y="430213"/>
            <a:ext cx="1981200" cy="788987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Humanism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Ginott/Rogers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657600" y="1420813"/>
            <a:ext cx="2133600" cy="788987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latin typeface="+mn-lt"/>
                <a:ea typeface="+mn-ea"/>
                <a:cs typeface="+mn-cs"/>
              </a:rPr>
              <a:t>Neo-Adlerian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>
                <a:latin typeface="+mn-lt"/>
                <a:ea typeface="+mn-ea"/>
                <a:cs typeface="+mn-cs"/>
              </a:rPr>
              <a:t>Balson/Dreikurs</a:t>
            </a: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6400800" y="1828800"/>
            <a:ext cx="2362200" cy="788988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latin typeface="+mn-lt"/>
                <a:ea typeface="+mn-ea"/>
                <a:cs typeface="+mn-cs"/>
              </a:rPr>
              <a:t>Systems Theory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>
                <a:latin typeface="+mn-lt"/>
                <a:ea typeface="+mn-ea"/>
                <a:cs typeface="+mn-cs"/>
              </a:rPr>
              <a:t>Solution focussed</a:t>
            </a: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3276600" y="228600"/>
            <a:ext cx="2133600" cy="788988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Bill Rogers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Decisive Discipline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4114800" y="60960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172200" y="5470525"/>
            <a:ext cx="2667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latin typeface="+mn-lt"/>
                <a:ea typeface="+mn-ea"/>
                <a:cs typeface="+mn-cs"/>
              </a:rPr>
              <a:t>Student empowered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latin typeface="+mn-lt"/>
                <a:ea typeface="+mn-ea"/>
                <a:cs typeface="+mn-cs"/>
              </a:rPr>
              <a:t>Internal motivation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81000" y="5486400"/>
            <a:ext cx="2133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Autocratic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Limit Setting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3429000" y="5486400"/>
            <a:ext cx="2743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Democratic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Leadership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6553200" y="5470525"/>
            <a:ext cx="2514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latin typeface="+mn-lt"/>
                <a:ea typeface="+mn-ea"/>
                <a:cs typeface="+mn-cs"/>
              </a:rPr>
              <a:t>Laissez-faire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latin typeface="+mn-lt"/>
                <a:ea typeface="+mn-ea"/>
                <a:cs typeface="+mn-cs"/>
              </a:rPr>
              <a:t>Non-directive</a:t>
            </a: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68625" name="AutoShape 17"/>
          <p:cNvSpPr>
            <a:spLocks noChangeArrowheads="1"/>
          </p:cNvSpPr>
          <p:nvPr/>
        </p:nvSpPr>
        <p:spPr bwMode="auto">
          <a:xfrm>
            <a:off x="152400" y="4648200"/>
            <a:ext cx="8915400" cy="762000"/>
          </a:xfrm>
          <a:prstGeom prst="leftRightArrow">
            <a:avLst>
              <a:gd name="adj1" fmla="val 50000"/>
              <a:gd name="adj2" fmla="val 234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Models of Behaviour Management Continuum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914400" y="442913"/>
            <a:ext cx="2133600" cy="788987"/>
          </a:xfrm>
          <a:prstGeom prst="rect">
            <a:avLst/>
          </a:prstGeom>
          <a:solidFill>
            <a:srgbClr val="99FF33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Jacob  Kounin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Group Management</a:t>
            </a:r>
            <a:endParaRPr lang="en-US" b="1" dirty="0">
              <a:latin typeface="+mn-lt"/>
              <a:ea typeface="+mn-ea"/>
              <a:cs typeface="+mn-cs"/>
            </a:endParaRPr>
          </a:p>
        </p:txBody>
      </p:sp>
      <p:pic>
        <p:nvPicPr>
          <p:cNvPr id="6862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44" y="2473942"/>
            <a:ext cx="1701800" cy="10414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476500"/>
            <a:ext cx="2120900" cy="10287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9" name="Picture 21" descr="mannew_e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44" y="4411663"/>
            <a:ext cx="31242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2" name="Picture 24" descr="walking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80" y="4419600"/>
            <a:ext cx="3124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77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86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2" grpId="0" animBg="1"/>
      <p:bldP spid="68613" grpId="0" animBg="1"/>
      <p:bldP spid="68614" grpId="0" animBg="1"/>
      <p:bldP spid="68615" grpId="0" animBg="1"/>
      <p:bldP spid="68616" grpId="0" animBg="1"/>
      <p:bldP spid="68617" grpId="0" animBg="1"/>
      <p:bldP spid="68618" grpId="0" animBg="1"/>
      <p:bldP spid="68619" grpId="0" animBg="1"/>
      <p:bldP spid="68621" grpId="0"/>
      <p:bldP spid="68622" grpId="0"/>
      <p:bldP spid="68622" grpId="1"/>
      <p:bldP spid="68623" grpId="0"/>
      <p:bldP spid="68624" grpId="0"/>
      <p:bldP spid="686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14818" y="310030"/>
            <a:ext cx="2496407" cy="1593675"/>
            <a:chOff x="253083" y="149753"/>
            <a:chExt cx="2496407" cy="15936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9925" y="149753"/>
              <a:ext cx="1369565" cy="15936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083" y="149753"/>
              <a:ext cx="1126841" cy="1593675"/>
            </a:xfrm>
            <a:prstGeom prst="rect">
              <a:avLst/>
            </a:prstGeom>
          </p:spPr>
        </p:pic>
      </p:grpSp>
      <p:pic>
        <p:nvPicPr>
          <p:cNvPr id="6" name="Picture 5" descr="Skinner_pigeo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519" y="4896696"/>
            <a:ext cx="1987406" cy="1593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617059">
            <a:off x="1106141" y="2985676"/>
            <a:ext cx="753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Behaviourist approaches</a:t>
            </a:r>
            <a:endParaRPr lang="en-US" sz="48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023" y="2739438"/>
            <a:ext cx="2616674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rewards</a:t>
            </a:r>
            <a:endParaRPr lang="en-US" sz="4000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4567" y="1386596"/>
            <a:ext cx="3347787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CC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environment</a:t>
            </a:r>
            <a:endParaRPr lang="en-US" sz="3600" dirty="0">
              <a:solidFill>
                <a:srgbClr val="00CC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3456" y="4977029"/>
            <a:ext cx="2591232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consequences</a:t>
            </a:r>
            <a:endParaRPr lang="en-US" sz="240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6449" y="3677222"/>
            <a:ext cx="2227035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external</a:t>
            </a:r>
            <a:endParaRPr lang="en-US" sz="3200" dirty="0">
              <a:solidFill>
                <a:schemeClr val="accent3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1948" y="5808563"/>
            <a:ext cx="1553540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positive</a:t>
            </a:r>
            <a:endParaRPr lang="en-US" sz="2400" dirty="0">
              <a:solidFill>
                <a:srgbClr val="3366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5279" y="315335"/>
            <a:ext cx="2218817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C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punishment</a:t>
            </a:r>
            <a:endParaRPr lang="en-US" sz="2400" dirty="0">
              <a:solidFill>
                <a:srgbClr val="FFCC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2145" y="2072299"/>
            <a:ext cx="1876111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schedules</a:t>
            </a:r>
            <a:endParaRPr lang="en-US" sz="2400" dirty="0">
              <a:solidFill>
                <a:srgbClr val="33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6863" y="2465641"/>
            <a:ext cx="2373742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conditioning</a:t>
            </a:r>
            <a:endParaRPr lang="en-US" sz="240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1170" y="4977029"/>
            <a:ext cx="3235738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systemmatic</a:t>
            </a:r>
            <a:endParaRPr lang="en-US" sz="3200" dirty="0">
              <a:solidFill>
                <a:schemeClr val="bg1">
                  <a:lumMod val="6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2178" y="3965503"/>
            <a:ext cx="2373742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observable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7126" y="546167"/>
            <a:ext cx="2373742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response</a:t>
            </a:r>
            <a:endParaRPr lang="en-US" sz="2400" dirty="0"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687573"/>
            <a:ext cx="2106811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CC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stimulus</a:t>
            </a:r>
            <a:endParaRPr lang="en-US" sz="3200" dirty="0">
              <a:solidFill>
                <a:srgbClr val="00CC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1170" y="5957002"/>
            <a:ext cx="3094750" cy="52322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reinforcement</a:t>
            </a:r>
            <a:endParaRPr lang="en-US" sz="2800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9235" y="1993940"/>
            <a:ext cx="1715177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 Black"/>
              </a:rPr>
              <a:t>negative</a:t>
            </a:r>
            <a:endParaRPr lang="en-US" sz="2400" dirty="0">
              <a:solidFill>
                <a:srgbClr val="33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  <a:cs typeface="Arial Black"/>
            </a:endParaRPr>
          </a:p>
        </p:txBody>
      </p:sp>
      <p:pic>
        <p:nvPicPr>
          <p:cNvPr id="29" name="Picture 28" descr="Little_alb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41" y="244434"/>
            <a:ext cx="2539644" cy="138093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1454489" y="2900354"/>
            <a:ext cx="7051259" cy="198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41998" y="2032927"/>
            <a:ext cx="7051259" cy="198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45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24378" y="1860152"/>
            <a:ext cx="5644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 things games teach us about learning:</a:t>
            </a:r>
          </a:p>
          <a:p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Measure progress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Multiple short and long term goals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Reward effort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Rapid, clear feedback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Uncertainty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Increases attentiveness and memory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Interaction with others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>
                <a:hlinkClick r:id="rId4"/>
              </a:rPr>
              <a:t>Chatfield 2010 </a:t>
            </a:r>
            <a:endParaRPr lang="en-US" dirty="0"/>
          </a:p>
        </p:txBody>
      </p:sp>
      <p:pic>
        <p:nvPicPr>
          <p:cNvPr id="4" name="videogame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200" y="1335438"/>
            <a:ext cx="8128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753" y="227724"/>
            <a:ext cx="753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Behaviourist approaches</a:t>
            </a:r>
            <a:endParaRPr lang="en-US" sz="48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8790" y="5952229"/>
            <a:ext cx="322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halkboard"/>
                <a:cs typeface="Chalkboard"/>
              </a:rPr>
              <a:t>digital video games</a:t>
            </a:r>
            <a:endParaRPr lang="en-US" sz="2400" b="1" dirty="0">
              <a:latin typeface="Chalkboard"/>
              <a:cs typeface="Chalkboar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98240" y="1174172"/>
            <a:ext cx="7258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8240" y="236211"/>
            <a:ext cx="7258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49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5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9" name="Picture 11" descr="ca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16" y="188288"/>
            <a:ext cx="889000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609600" y="1676400"/>
            <a:ext cx="7772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Teachers have the right to determine what is best for your students, and to expect compliance.  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609600" y="5045075"/>
            <a:ext cx="853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To accomplish this goal, teachers must react assertively, as opposed to aggressively or non assertively.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609600" y="3994150"/>
            <a:ext cx="853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Student compliance is imperative in creating and maintaining an effective and efficient learning environment.</a:t>
            </a: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609600" y="2851150"/>
            <a:ext cx="80343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No pupil should prevent you from teaching, or keep another student from learning.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551086" y="697108"/>
            <a:ext cx="753606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Assertive</a:t>
            </a:r>
            <a:r>
              <a:rPr lang="en-AU" sz="32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AU" sz="32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Discipline – Canter &amp; Canter</a:t>
            </a:r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>
            <a:off x="609600" y="1341438"/>
            <a:ext cx="7446963" cy="0"/>
          </a:xfrm>
          <a:prstGeom prst="line">
            <a:avLst/>
          </a:prstGeom>
          <a:noFill/>
          <a:ln w="57150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4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/>
      <p:bldP spid="124931" grpId="0"/>
      <p:bldP spid="124932" grpId="0"/>
      <p:bldP spid="1249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1143000" y="1905000"/>
            <a:ext cx="541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see students as adversaries</a:t>
            </a: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143000" y="2819400"/>
            <a:ext cx="64043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use an abrasive, sarcastic and hostile style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142999" y="3733800"/>
            <a:ext cx="6567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focus on the person not on the behaviour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142998" y="4632325"/>
            <a:ext cx="827362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731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100" dirty="0"/>
              <a:t>meet their own needs but disregard the needs of the students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1066800" y="685800"/>
            <a:ext cx="579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40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Hostile Teachers</a:t>
            </a:r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1219200" y="1371600"/>
            <a:ext cx="4648200" cy="0"/>
          </a:xfrm>
          <a:prstGeom prst="line">
            <a:avLst/>
          </a:prstGeom>
          <a:noFill/>
          <a:ln w="50800">
            <a:solidFill>
              <a:srgbClr val="A6A6A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985" name="Picture 9" descr="Hostile_teach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"/>
            <a:ext cx="26463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7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  <p:bldP spid="126979" grpId="0"/>
      <p:bldP spid="126980" grpId="0"/>
      <p:bldP spid="1269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1066800" y="685800"/>
            <a:ext cx="579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40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Non-assertive Teachers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219200" y="2117725"/>
            <a:ext cx="45576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ignore or react in desperation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219200" y="2955925"/>
            <a:ext cx="796884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200" dirty="0">
                <a:latin typeface="Arial"/>
                <a:cs typeface="Arial"/>
              </a:rPr>
              <a:t>use a passive, inconsistent, timid and non-directive manner 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1219199" y="3794125"/>
            <a:ext cx="7186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62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52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do not communicate their needs to the students</a:t>
            </a: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1219200" y="4708525"/>
            <a:ext cx="69446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show an uncertainty and fear of the students</a:t>
            </a:r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>
            <a:off x="1156487" y="1371600"/>
            <a:ext cx="5258103" cy="0"/>
          </a:xfrm>
          <a:prstGeom prst="line">
            <a:avLst/>
          </a:prstGeom>
          <a:noFill/>
          <a:ln w="50800">
            <a:solidFill>
              <a:srgbClr val="A6A6A6"/>
            </a:solidFill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9033" name="Picture 9" descr="weak_teach"/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581400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3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  <p:bldP spid="129028" grpId="0"/>
      <p:bldP spid="129029" grpId="0"/>
      <p:bldP spid="1290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169432" y="685800"/>
            <a:ext cx="579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4000" dirty="0"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Assertive Teachers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219200" y="1828800"/>
            <a:ext cx="5955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respond confidently, politely and quickly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1219200" y="2659063"/>
            <a:ext cx="67505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81000" indent="-381000">
              <a:spcBef>
                <a:spcPct val="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>
                <a:latin typeface="Arial"/>
                <a:cs typeface="Arial"/>
              </a:rPr>
              <a:t>give firm, clear, concise directions to students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219200" y="3505200"/>
            <a:ext cx="6324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build positive, trusting relationships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219200" y="4419600"/>
            <a:ext cx="609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are demanding, yet warm in interaction</a:t>
            </a:r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>
            <a:off x="1219200" y="1371600"/>
            <a:ext cx="4495800" cy="0"/>
          </a:xfrm>
          <a:prstGeom prst="line">
            <a:avLst/>
          </a:prstGeom>
          <a:noFill/>
          <a:ln w="50800">
            <a:solidFill>
              <a:srgbClr val="A6A6A6"/>
            </a:solidFill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1219199" y="5197475"/>
            <a:ext cx="7485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 3" charset="0"/>
              <a:buChar char="c"/>
            </a:pPr>
            <a:r>
              <a:rPr lang="en-AU" sz="2400" dirty="0"/>
              <a:t>listen carefully to what their students have to say, and treat everyone fairly (not necessarily equally).</a:t>
            </a:r>
          </a:p>
        </p:txBody>
      </p:sp>
      <p:pic>
        <p:nvPicPr>
          <p:cNvPr id="2" name="Picture 1" descr="assertive_teacher.png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1" y="-5375"/>
            <a:ext cx="2066187" cy="25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3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31076" grpId="0"/>
      <p:bldP spid="131077" grpId="0"/>
      <p:bldP spid="131078" grpId="0"/>
      <p:bldP spid="131080" grpId="0"/>
    </p:bld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6666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1245</Words>
  <Application>Microsoft Macintosh PowerPoint</Application>
  <PresentationFormat>On-screen Show (4:3)</PresentationFormat>
  <Paragraphs>246</Paragraphs>
  <Slides>21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NSW DET</dc:creator>
  <cp:lastModifiedBy>NSW DET</cp:lastModifiedBy>
  <cp:revision>46</cp:revision>
  <dcterms:created xsi:type="dcterms:W3CDTF">2012-04-13T03:35:13Z</dcterms:created>
  <dcterms:modified xsi:type="dcterms:W3CDTF">2014-04-03T11:54:02Z</dcterms:modified>
</cp:coreProperties>
</file>