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80" r:id="rId2"/>
    <p:sldId id="281" r:id="rId3"/>
    <p:sldId id="282" r:id="rId4"/>
    <p:sldId id="270" r:id="rId5"/>
    <p:sldId id="271" r:id="rId6"/>
    <p:sldId id="272" r:id="rId7"/>
    <p:sldId id="278" r:id="rId8"/>
    <p:sldId id="287" r:id="rId9"/>
    <p:sldId id="288" r:id="rId10"/>
    <p:sldId id="286" r:id="rId11"/>
    <p:sldId id="285" r:id="rId12"/>
    <p:sldId id="284" r:id="rId13"/>
    <p:sldId id="289" r:id="rId14"/>
    <p:sldId id="273" r:id="rId15"/>
    <p:sldId id="274" r:id="rId16"/>
    <p:sldId id="258" r:id="rId17"/>
    <p:sldId id="259" r:id="rId18"/>
    <p:sldId id="260" r:id="rId19"/>
    <p:sldId id="277" r:id="rId20"/>
    <p:sldId id="261" r:id="rId21"/>
    <p:sldId id="262" r:id="rId22"/>
    <p:sldId id="263" r:id="rId23"/>
    <p:sldId id="275" r:id="rId24"/>
    <p:sldId id="276" r:id="rId25"/>
    <p:sldId id="264" r:id="rId26"/>
    <p:sldId id="265" r:id="rId27"/>
    <p:sldId id="266" r:id="rId28"/>
    <p:sldId id="267" r:id="rId29"/>
    <p:sldId id="268" r:id="rId30"/>
    <p:sldId id="279" r:id="rId31"/>
    <p:sldId id="283" r:id="rId32"/>
    <p:sldId id="26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CC"/>
    <a:srgbClr val="3399FF"/>
    <a:srgbClr val="336699"/>
    <a:srgbClr val="3366CC"/>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6" d="100"/>
          <a:sy n="76" d="100"/>
        </p:scale>
        <p:origin x="-2480" y="-7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05249C-6FD2-2848-8DEA-83E3CCEB5E65}" type="datetimeFigureOut">
              <a:rPr lang="en-US" smtClean="0"/>
              <a:t>2/05/2014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45078C-9712-E445-B525-5873A3F88631}" type="slidenum">
              <a:rPr lang="en-US" smtClean="0"/>
              <a:t>‹#›</a:t>
            </a:fld>
            <a:endParaRPr lang="en-US" dirty="0"/>
          </a:p>
        </p:txBody>
      </p:sp>
    </p:spTree>
    <p:extLst>
      <p:ext uri="{BB962C8B-B14F-4D97-AF65-F5344CB8AC3E}">
        <p14:creationId xmlns:p14="http://schemas.microsoft.com/office/powerpoint/2010/main" val="1254179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5B3CC-1A90-DC42-A159-A740ECC98DEB}" type="slidenum">
              <a:rPr lang="en-AU" sz="1200"/>
              <a:pPr/>
              <a:t>1</a:t>
            </a:fld>
            <a:endParaRPr lang="en-AU" sz="1200"/>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destructive it means that a quality school does not disadvantage learners or</a:t>
            </a:r>
            <a:r>
              <a:rPr lang="en-US" baseline="0" dirty="0" smtClean="0"/>
              <a:t> create problems for them. In quality schools students perform better on standardised tests than other schools as student demonstrate their competence in whatever tasks is given.</a:t>
            </a:r>
            <a:endParaRPr lang="en-US" dirty="0"/>
          </a:p>
        </p:txBody>
      </p:sp>
      <p:sp>
        <p:nvSpPr>
          <p:cNvPr id="4" name="Slide Number Placeholder 3"/>
          <p:cNvSpPr>
            <a:spLocks noGrp="1"/>
          </p:cNvSpPr>
          <p:nvPr>
            <p:ph type="sldNum" sz="quarter" idx="10"/>
          </p:nvPr>
        </p:nvSpPr>
        <p:spPr/>
        <p:txBody>
          <a:bodyPr/>
          <a:lstStyle/>
          <a:p>
            <a:fld id="{38B2D76A-B736-E74A-962F-C6A795272AF4}" type="slidenum">
              <a:rPr lang="en-US" smtClean="0"/>
              <a:t>28</a:t>
            </a:fld>
            <a:endParaRPr lang="en-US" dirty="0"/>
          </a:p>
        </p:txBody>
      </p:sp>
    </p:spTree>
    <p:extLst>
      <p:ext uri="{BB962C8B-B14F-4D97-AF65-F5344CB8AC3E}">
        <p14:creationId xmlns:p14="http://schemas.microsoft.com/office/powerpoint/2010/main" val="2450167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destructive it means that a quality school does not disadvantage learners or</a:t>
            </a:r>
            <a:r>
              <a:rPr lang="en-US" baseline="0" dirty="0" smtClean="0"/>
              <a:t> create problems for them. In quality schools students perform better on standardised tests than other schools as student demonstrate their competence in whatever tasks is given.</a:t>
            </a:r>
            <a:endParaRPr lang="en-US" dirty="0"/>
          </a:p>
        </p:txBody>
      </p:sp>
      <p:sp>
        <p:nvSpPr>
          <p:cNvPr id="4" name="Slide Number Placeholder 3"/>
          <p:cNvSpPr>
            <a:spLocks noGrp="1"/>
          </p:cNvSpPr>
          <p:nvPr>
            <p:ph type="sldNum" sz="quarter" idx="10"/>
          </p:nvPr>
        </p:nvSpPr>
        <p:spPr/>
        <p:txBody>
          <a:bodyPr/>
          <a:lstStyle/>
          <a:p>
            <a:fld id="{38B2D76A-B736-E74A-962F-C6A795272AF4}" type="slidenum">
              <a:rPr lang="en-US" smtClean="0"/>
              <a:t>29</a:t>
            </a:fld>
            <a:endParaRPr lang="en-US" dirty="0"/>
          </a:p>
        </p:txBody>
      </p:sp>
    </p:spTree>
    <p:extLst>
      <p:ext uri="{BB962C8B-B14F-4D97-AF65-F5344CB8AC3E}">
        <p14:creationId xmlns:p14="http://schemas.microsoft.com/office/powerpoint/2010/main" val="2450167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6D4CC2-3D6A-CF45-AFF5-73F6A662382C}" type="slidenum">
              <a:rPr lang="en-AU" sz="1200"/>
              <a:pPr/>
              <a:t>2</a:t>
            </a:fld>
            <a:endParaRPr lang="en-AU" sz="1200"/>
          </a:p>
        </p:txBody>
      </p:sp>
      <p:sp>
        <p:nvSpPr>
          <p:cNvPr id="184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604C00D-C868-134C-94C9-84377B366AAC}" type="slidenum">
              <a:rPr lang="en-AU" sz="1200" b="1"/>
              <a:pPr algn="r"/>
              <a:t>2</a:t>
            </a:fld>
            <a:endParaRPr lang="en-AU" sz="1200" b="1"/>
          </a:p>
        </p:txBody>
      </p:sp>
      <p:sp>
        <p:nvSpPr>
          <p:cNvPr id="21506" name="Rectangle 2"/>
          <p:cNvSpPr>
            <a:spLocks noGrp="1" noRot="1" noChangeAspect="1" noChangeArrowheads="1" noTextEdit="1"/>
          </p:cNvSpPr>
          <p:nvPr>
            <p:ph type="sldImg"/>
          </p:nvPr>
        </p:nvSpPr>
        <p:spPr>
          <a:xfrm>
            <a:off x="0" y="0"/>
            <a:ext cx="0" cy="0"/>
          </a:xfrm>
          <a:ln/>
          <a:extLs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75FC39-22B5-9A4B-8A60-8D16EE6071D1}" type="slidenum">
              <a:rPr lang="en-AU" sz="1200"/>
              <a:pPr/>
              <a:t>3</a:t>
            </a:fld>
            <a:endParaRPr lang="en-AU" sz="1200"/>
          </a:p>
        </p:txBody>
      </p:sp>
      <p:sp>
        <p:nvSpPr>
          <p:cNvPr id="14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smtClean="0">
                <a:solidFill>
                  <a:schemeClr val="tx1"/>
                </a:solidFill>
                <a:latin typeface="+mn-lt"/>
                <a:ea typeface="+mn-ea"/>
                <a:cs typeface="+mn-cs"/>
              </a:rPr>
              <a:t>Activity</a:t>
            </a:r>
          </a:p>
          <a:p>
            <a:pPr lvl="0"/>
            <a:r>
              <a:rPr lang="en-US" sz="1200" kern="1200" dirty="0" smtClean="0">
                <a:solidFill>
                  <a:schemeClr val="tx1"/>
                </a:solidFill>
                <a:latin typeface="+mn-lt"/>
                <a:ea typeface="+mn-ea"/>
                <a:cs typeface="+mn-cs"/>
              </a:rPr>
              <a:t>1. What choices do you regularly provide students in your classroom?</a:t>
            </a:r>
            <a:endParaRPr lang="en-AU"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2. Would students say that you provide them with opportunities to make choices and decisions?</a:t>
            </a:r>
            <a:endParaRPr lang="en-AU"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3. Do you believe that a classroom climate is enhanced when students feel they have some choice?</a:t>
            </a:r>
            <a:endParaRPr lang="en-AU" sz="1200" kern="1200" dirty="0" smtClean="0">
              <a:solidFill>
                <a:schemeClr val="tx1"/>
              </a:solidFill>
              <a:latin typeface="+mn-lt"/>
              <a:ea typeface="+mn-ea"/>
              <a:cs typeface="+mn-cs"/>
            </a:endParaRPr>
          </a:p>
          <a:p>
            <a:endParaRPr lang="en-AU" dirty="0" smtClean="0">
              <a:solidFill>
                <a:srgbClr val="002B82"/>
              </a:solidFill>
            </a:endParaRPr>
          </a:p>
          <a:p>
            <a:endParaRPr lang="en-AU" dirty="0"/>
          </a:p>
        </p:txBody>
      </p:sp>
      <p:sp>
        <p:nvSpPr>
          <p:cNvPr id="4" name="Slide Number Placeholder 3"/>
          <p:cNvSpPr>
            <a:spLocks noGrp="1"/>
          </p:cNvSpPr>
          <p:nvPr>
            <p:ph type="sldNum" sz="quarter" idx="10"/>
          </p:nvPr>
        </p:nvSpPr>
        <p:spPr/>
        <p:txBody>
          <a:bodyPr/>
          <a:lstStyle/>
          <a:p>
            <a:fld id="{4B0C7ED3-6457-443C-AF08-716AD24BC935}" type="slidenum">
              <a:rPr lang="en-AU" smtClean="0"/>
              <a:pPr/>
              <a:t>13</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B2C2B-6CC8-C74B-BD5E-89DFCEE95B6A}" type="slidenum">
              <a:rPr lang="en-AU" sz="1200"/>
              <a:pPr/>
              <a:t>19</a:t>
            </a:fld>
            <a:endParaRPr lang="en-AU" sz="1200" dirty="0"/>
          </a:p>
        </p:txBody>
      </p:sp>
      <p:sp>
        <p:nvSpPr>
          <p:cNvPr id="19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9F45D2-9836-0F43-9515-388B104465D4}" type="slidenum">
              <a:rPr lang="en-US"/>
              <a:pPr/>
              <a:t>23</a:t>
            </a:fld>
            <a:endParaRPr lang="en-US" dirty="0"/>
          </a:p>
        </p:txBody>
      </p:sp>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A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94F4C-1407-A649-97EF-740A63154902}" type="slidenum">
              <a:rPr lang="en-US"/>
              <a:pPr/>
              <a:t>24</a:t>
            </a:fld>
            <a:endParaRPr lang="en-US" dirty="0"/>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p:txBody>
          <a:bodyPr/>
          <a:lstStyle/>
          <a:p>
            <a:endParaRPr lang="en-A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destructive it means that a quality school does not disadvantage learners or</a:t>
            </a:r>
            <a:r>
              <a:rPr lang="en-US" baseline="0" dirty="0" smtClean="0"/>
              <a:t> create problems for them. In quality schools students perform better on standardised tests than other schools as student demonstrate their competence in whatever tasks is given.</a:t>
            </a:r>
            <a:endParaRPr lang="en-US" dirty="0"/>
          </a:p>
        </p:txBody>
      </p:sp>
      <p:sp>
        <p:nvSpPr>
          <p:cNvPr id="4" name="Slide Number Placeholder 3"/>
          <p:cNvSpPr>
            <a:spLocks noGrp="1"/>
          </p:cNvSpPr>
          <p:nvPr>
            <p:ph type="sldNum" sz="quarter" idx="10"/>
          </p:nvPr>
        </p:nvSpPr>
        <p:spPr/>
        <p:txBody>
          <a:bodyPr/>
          <a:lstStyle/>
          <a:p>
            <a:fld id="{38B2D76A-B736-E74A-962F-C6A795272AF4}" type="slidenum">
              <a:rPr lang="en-US" smtClean="0"/>
              <a:t>26</a:t>
            </a:fld>
            <a:endParaRPr lang="en-US" dirty="0"/>
          </a:p>
        </p:txBody>
      </p:sp>
    </p:spTree>
    <p:extLst>
      <p:ext uri="{BB962C8B-B14F-4D97-AF65-F5344CB8AC3E}">
        <p14:creationId xmlns:p14="http://schemas.microsoft.com/office/powerpoint/2010/main" val="2450167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destructive it means that a quality school does not disadvantage learners or</a:t>
            </a:r>
            <a:r>
              <a:rPr lang="en-US" baseline="0" dirty="0" smtClean="0"/>
              <a:t> create problems for them. In quality schools students perform better on standardised tests than other schools as student demonstrate their competence in whatever tasks is given.</a:t>
            </a:r>
            <a:endParaRPr lang="en-US" dirty="0"/>
          </a:p>
        </p:txBody>
      </p:sp>
      <p:sp>
        <p:nvSpPr>
          <p:cNvPr id="4" name="Slide Number Placeholder 3"/>
          <p:cNvSpPr>
            <a:spLocks noGrp="1"/>
          </p:cNvSpPr>
          <p:nvPr>
            <p:ph type="sldNum" sz="quarter" idx="10"/>
          </p:nvPr>
        </p:nvSpPr>
        <p:spPr/>
        <p:txBody>
          <a:bodyPr/>
          <a:lstStyle/>
          <a:p>
            <a:fld id="{38B2D76A-B736-E74A-962F-C6A795272AF4}" type="slidenum">
              <a:rPr lang="en-US" smtClean="0"/>
              <a:t>27</a:t>
            </a:fld>
            <a:endParaRPr lang="en-US" dirty="0"/>
          </a:p>
        </p:txBody>
      </p:sp>
    </p:spTree>
    <p:extLst>
      <p:ext uri="{BB962C8B-B14F-4D97-AF65-F5344CB8AC3E}">
        <p14:creationId xmlns:p14="http://schemas.microsoft.com/office/powerpoint/2010/main" val="245016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386956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210064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2108555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42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319653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9073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337979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87686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4086738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4659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3290747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8FFD8A5-1546-804C-82C7-4D80175E4F79}" type="datetimeFigureOut">
              <a:rPr lang="en-US" smtClean="0"/>
              <a:t>2/05/2014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0E46-13C0-644C-96F6-196F5AD4514F}" type="slidenum">
              <a:rPr lang="en-US" smtClean="0"/>
              <a:t>‹#›</a:t>
            </a:fld>
            <a:endParaRPr lang="en-US" dirty="0"/>
          </a:p>
        </p:txBody>
      </p:sp>
    </p:spTree>
    <p:extLst>
      <p:ext uri="{BB962C8B-B14F-4D97-AF65-F5344CB8AC3E}">
        <p14:creationId xmlns:p14="http://schemas.microsoft.com/office/powerpoint/2010/main" val="35537437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FD8A5-1546-804C-82C7-4D80175E4F79}" type="datetimeFigureOut">
              <a:rPr lang="en-US" smtClean="0"/>
              <a:t>2/05/2014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30E46-13C0-644C-96F6-196F5AD4514F}" type="slidenum">
              <a:rPr lang="en-US" smtClean="0"/>
              <a:t>‹#›</a:t>
            </a:fld>
            <a:endParaRPr lang="en-US" dirty="0"/>
          </a:p>
        </p:txBody>
      </p:sp>
    </p:spTree>
    <p:extLst>
      <p:ext uri="{BB962C8B-B14F-4D97-AF65-F5344CB8AC3E}">
        <p14:creationId xmlns:p14="http://schemas.microsoft.com/office/powerpoint/2010/main" val="3675288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hyperlink" Target="http://www.bobhoglund.com/Conditions%20of%20Quality.pdf" TargetMode="External"/><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hyperlink" Target="http://www.bobhoglund.com/rt.ht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5.png"/><Relationship Id="rId5" Type="http://schemas.openxmlformats.org/officeDocument/2006/relationships/hyperlink" Target="http://www.ted.com/talks/ken_robinson_changing_education_paradigms.html" TargetMode="External"/><Relationship Id="rId6" Type="http://schemas.openxmlformats.org/officeDocument/2006/relationships/image" Target="../media/image26.png"/><Relationship Id="rId7" Type="http://schemas.openxmlformats.org/officeDocument/2006/relationships/image" Target="../media/image27.jpg"/><Relationship Id="rId8" Type="http://schemas.openxmlformats.org/officeDocument/2006/relationships/image" Target="file://localhost/Users/CSC/Desktop/medialink-2/0001-robinso_lightbox_2.jpg" TargetMode="External"/><Relationship Id="rId1" Type="http://schemas.microsoft.com/office/2007/relationships/media" Target="file://localhost/Users/CSC/Movies/Quicktme_movies/sir_ken_robinson/RSA_KenRobinson/RSA_Changing_Education_Paradigms_med.mov" TargetMode="External"/><Relationship Id="rId2" Type="http://schemas.openxmlformats.org/officeDocument/2006/relationships/video" Target="file://localhost/Users/CSC/Movies/Quicktme_movies/sir_ken_robinson/RSA_KenRobinson/RSA_Changing_Education_Paradigms_med.mov"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8.png"/><Relationship Id="rId1" Type="http://schemas.microsoft.com/office/2007/relationships/media" Target="../media/media1.mov"/><Relationship Id="rId2" Type="http://schemas.openxmlformats.org/officeDocument/2006/relationships/video" Target="../media/media1.mov"/></Relationships>
</file>

<file path=ppt/slides/_rels/slide32.xml.rels><?xml version="1.0" encoding="UTF-8" standalone="yes"?>
<Relationships xmlns="http://schemas.openxmlformats.org/package/2006/relationships"><Relationship Id="rId3" Type="http://schemas.openxmlformats.org/officeDocument/2006/relationships/hyperlink" Target="http://findarticles.com/p/articles/mi_qa3960/is_200207/ai_n9097918/" TargetMode="External"/><Relationship Id="rId4" Type="http://schemas.openxmlformats.org/officeDocument/2006/relationships/hyperlink" Target="http://wglasserbooks.com/index.php?option=com_jbook&amp;Itemid=90&amp;catid=28" TargetMode="External"/><Relationship Id="rId5" Type="http://schemas.openxmlformats.org/officeDocument/2006/relationships/hyperlink" Target="http://www.glassernortheast.com/index.php?option=com_content&amp;task=view&amp;id=58&amp;Itemid=107" TargetMode="External"/><Relationship Id="rId1" Type="http://schemas.openxmlformats.org/officeDocument/2006/relationships/slideLayout" Target="../slideLayouts/slideLayout2.xml"/><Relationship Id="rId2" Type="http://schemas.openxmlformats.org/officeDocument/2006/relationships/hyperlink" Target="http://www.bobhoglund.com/conditions.ht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file://localhost/Users/CSC/Desktop/Glasser/boy&amp;flour.p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99CC"/>
        </a:solidFill>
        <a:effectLst/>
      </p:bgPr>
    </p:bg>
    <p:spTree>
      <p:nvGrpSpPr>
        <p:cNvPr id="1" name=""/>
        <p:cNvGrpSpPr/>
        <p:nvPr/>
      </p:nvGrpSpPr>
      <p:grpSpPr>
        <a:xfrm>
          <a:off x="0" y="0"/>
          <a:ext cx="0" cy="0"/>
          <a:chOff x="0" y="0"/>
          <a:chExt cx="0" cy="0"/>
        </a:xfrm>
      </p:grpSpPr>
      <p:sp>
        <p:nvSpPr>
          <p:cNvPr id="15365" name="Text Box 11"/>
          <p:cNvSpPr txBox="1">
            <a:spLocks noChangeArrowheads="1"/>
          </p:cNvSpPr>
          <p:nvPr/>
        </p:nvSpPr>
        <p:spPr bwMode="auto">
          <a:xfrm>
            <a:off x="2229816" y="1882706"/>
            <a:ext cx="4876800" cy="81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70000"/>
              </a:lnSpc>
              <a:spcBef>
                <a:spcPct val="50000"/>
              </a:spcBef>
            </a:pPr>
            <a:r>
              <a:rPr lang="en-AU" dirty="0">
                <a:solidFill>
                  <a:schemeClr val="bg1"/>
                </a:solidFill>
              </a:rPr>
              <a:t>EDGD801</a:t>
            </a:r>
          </a:p>
          <a:p>
            <a:pPr algn="ctr">
              <a:lnSpc>
                <a:spcPct val="70000"/>
              </a:lnSpc>
              <a:spcBef>
                <a:spcPct val="50000"/>
              </a:spcBef>
            </a:pPr>
            <a:r>
              <a:rPr lang="en-AU" dirty="0">
                <a:solidFill>
                  <a:schemeClr val="bg1"/>
                </a:solidFill>
              </a:rPr>
              <a:t>Learning and behaviour</a:t>
            </a:r>
          </a:p>
        </p:txBody>
      </p:sp>
      <p:sp>
        <p:nvSpPr>
          <p:cNvPr id="2060" name="Rectangle 12"/>
          <p:cNvSpPr>
            <a:spLocks noChangeArrowheads="1"/>
          </p:cNvSpPr>
          <p:nvPr/>
        </p:nvSpPr>
        <p:spPr bwMode="auto">
          <a:xfrm>
            <a:off x="1386802" y="3398710"/>
            <a:ext cx="6650227"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AU" sz="3600" dirty="0">
                <a:solidFill>
                  <a:schemeClr val="bg1"/>
                </a:solidFill>
              </a:rPr>
              <a:t>Behaviour management strategies</a:t>
            </a:r>
            <a:endParaRPr lang="en-AU" sz="3600" dirty="0"/>
          </a:p>
        </p:txBody>
      </p:sp>
      <p:sp>
        <p:nvSpPr>
          <p:cNvPr id="2061" name="Text Box 13"/>
          <p:cNvSpPr txBox="1">
            <a:spLocks noChangeArrowheads="1"/>
          </p:cNvSpPr>
          <p:nvPr/>
        </p:nvSpPr>
        <p:spPr bwMode="auto">
          <a:xfrm>
            <a:off x="1777999" y="4429125"/>
            <a:ext cx="6259029" cy="861774"/>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en-AU" sz="2000" dirty="0">
                <a:solidFill>
                  <a:schemeClr val="bg1"/>
                </a:solidFill>
              </a:rPr>
              <a:t>Lecture </a:t>
            </a:r>
            <a:r>
              <a:rPr lang="en-AU" sz="2000" dirty="0" smtClean="0">
                <a:solidFill>
                  <a:schemeClr val="bg1"/>
                </a:solidFill>
              </a:rPr>
              <a:t>7 </a:t>
            </a:r>
            <a:r>
              <a:rPr lang="en-AU" sz="2000" dirty="0">
                <a:solidFill>
                  <a:schemeClr val="bg1"/>
                </a:solidFill>
              </a:rPr>
              <a:t>– </a:t>
            </a:r>
            <a:r>
              <a:rPr lang="en-AU" sz="2000" dirty="0" smtClean="0">
                <a:solidFill>
                  <a:schemeClr val="bg1"/>
                </a:solidFill>
              </a:rPr>
              <a:t>Glasser ‘s Choice Theory and Quality Schools</a:t>
            </a:r>
            <a:endParaRPr lang="en-AU" sz="2000" dirty="0">
              <a:solidFill>
                <a:schemeClr val="bg1"/>
              </a:solidFill>
            </a:endParaRPr>
          </a:p>
          <a:p>
            <a:pPr algn="ctr">
              <a:spcBef>
                <a:spcPct val="50000"/>
              </a:spcBef>
              <a:defRPr/>
            </a:pPr>
            <a:r>
              <a:rPr lang="en-AU" sz="2000" dirty="0" smtClean="0">
                <a:solidFill>
                  <a:schemeClr val="bg1"/>
                </a:solidFill>
              </a:rPr>
              <a:t>May </a:t>
            </a:r>
            <a:r>
              <a:rPr lang="en-AU" sz="2000" dirty="0" smtClean="0">
                <a:solidFill>
                  <a:schemeClr val="bg1"/>
                </a:solidFill>
              </a:rPr>
              <a:t>5</a:t>
            </a:r>
            <a:endParaRPr lang="en-AU" sz="2000" dirty="0">
              <a:solidFill>
                <a:schemeClr val="bg1"/>
              </a:solidFill>
            </a:endParaRPr>
          </a:p>
        </p:txBody>
      </p:sp>
      <p:sp>
        <p:nvSpPr>
          <p:cNvPr id="15368" name="Text Box 14"/>
          <p:cNvSpPr txBox="1">
            <a:spLocks noChangeArrowheads="1"/>
          </p:cNvSpPr>
          <p:nvPr/>
        </p:nvSpPr>
        <p:spPr bwMode="auto">
          <a:xfrm>
            <a:off x="5638800" y="6324600"/>
            <a:ext cx="3352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AU" sz="2000" i="1">
                <a:solidFill>
                  <a:srgbClr val="66CCFF"/>
                </a:solidFill>
              </a:rPr>
              <a:t>Presented by Ray Handley</a:t>
            </a:r>
            <a:endParaRPr lang="en-AU" b="1"/>
          </a:p>
        </p:txBody>
      </p:sp>
      <p:pic>
        <p:nvPicPr>
          <p:cNvPr id="9" name="Picture 8" descr="GDE_2013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0" y="6615"/>
            <a:ext cx="9144000" cy="1215120"/>
          </a:xfrm>
          <a:prstGeom prst="rect">
            <a:avLst/>
          </a:prstGeom>
        </p:spPr>
      </p:pic>
    </p:spTree>
    <p:extLst>
      <p:ext uri="{BB962C8B-B14F-4D97-AF65-F5344CB8AC3E}">
        <p14:creationId xmlns:p14="http://schemas.microsoft.com/office/powerpoint/2010/main" val="34142892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05-05 at 6.0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9570">
            <a:off x="858542" y="186000"/>
            <a:ext cx="2928025" cy="2046775"/>
          </a:xfrm>
          <a:prstGeom prst="rect">
            <a:avLst/>
          </a:prstGeom>
        </p:spPr>
      </p:pic>
      <p:sp>
        <p:nvSpPr>
          <p:cNvPr id="5" name="Rectangle 4"/>
          <p:cNvSpPr/>
          <p:nvPr/>
        </p:nvSpPr>
        <p:spPr>
          <a:xfrm>
            <a:off x="952414" y="2296454"/>
            <a:ext cx="7702848" cy="3785652"/>
          </a:xfrm>
          <a:prstGeom prst="rect">
            <a:avLst/>
          </a:prstGeom>
        </p:spPr>
        <p:txBody>
          <a:bodyPr wrap="square">
            <a:spAutoFit/>
          </a:bodyPr>
          <a:lstStyle/>
          <a:p>
            <a:r>
              <a:rPr lang="en-US" sz="2000" dirty="0">
                <a:latin typeface="Arial"/>
                <a:cs typeface="Arial"/>
              </a:rPr>
              <a:t>“Since my daughter began 7th grade, she has had extra evening classes. At that time, the class ends at </a:t>
            </a:r>
            <a:r>
              <a:rPr lang="en-US" sz="2000" dirty="0" smtClean="0">
                <a:latin typeface="Arial"/>
                <a:cs typeface="Arial"/>
              </a:rPr>
              <a:t>6:50pm </a:t>
            </a:r>
            <a:r>
              <a:rPr lang="en-US" sz="2000" dirty="0">
                <a:latin typeface="Arial"/>
                <a:cs typeface="Arial"/>
              </a:rPr>
              <a:t>and I accepted it. But ever since she entered 9th grade, the evening class has lengthened to </a:t>
            </a:r>
            <a:r>
              <a:rPr lang="en-US" sz="2000" dirty="0" smtClean="0">
                <a:latin typeface="Arial"/>
                <a:cs typeface="Arial"/>
              </a:rPr>
              <a:t>8:40pm. </a:t>
            </a:r>
          </a:p>
          <a:p>
            <a:endParaRPr lang="en-US" sz="2000" dirty="0">
              <a:latin typeface="Arial"/>
              <a:cs typeface="Arial"/>
            </a:endParaRPr>
          </a:p>
          <a:p>
            <a:r>
              <a:rPr lang="en-US" sz="2000" dirty="0" smtClean="0">
                <a:latin typeface="Arial"/>
                <a:cs typeface="Arial"/>
              </a:rPr>
              <a:t>For </a:t>
            </a:r>
            <a:r>
              <a:rPr lang="en-US" sz="2000" dirty="0">
                <a:latin typeface="Arial"/>
                <a:cs typeface="Arial"/>
              </a:rPr>
              <a:t>the graduating class, the students have to take classes from 7:</a:t>
            </a:r>
            <a:r>
              <a:rPr lang="en-US" sz="2000" dirty="0" smtClean="0">
                <a:latin typeface="Arial"/>
                <a:cs typeface="Arial"/>
              </a:rPr>
              <a:t>30am </a:t>
            </a:r>
            <a:r>
              <a:rPr lang="en-US" sz="2000" dirty="0">
                <a:latin typeface="Arial"/>
                <a:cs typeface="Arial"/>
              </a:rPr>
              <a:t>to </a:t>
            </a:r>
            <a:r>
              <a:rPr lang="en-US" sz="2000" dirty="0" smtClean="0">
                <a:latin typeface="Arial"/>
                <a:cs typeface="Arial"/>
              </a:rPr>
              <a:t>8:00pm </a:t>
            </a:r>
            <a:r>
              <a:rPr lang="en-US" sz="2000" dirty="0">
                <a:latin typeface="Arial"/>
                <a:cs typeface="Arial"/>
              </a:rPr>
              <a:t>on Saturdays. There are also five weeks of classes during the winter and summer school vacation… </a:t>
            </a:r>
            <a:endParaRPr lang="en-US" sz="2000" dirty="0" smtClean="0">
              <a:latin typeface="Arial"/>
              <a:cs typeface="Arial"/>
            </a:endParaRPr>
          </a:p>
          <a:p>
            <a:endParaRPr lang="en-US" sz="2000" dirty="0">
              <a:latin typeface="Arial"/>
              <a:cs typeface="Arial"/>
            </a:endParaRPr>
          </a:p>
          <a:p>
            <a:r>
              <a:rPr lang="en-US" sz="2000" dirty="0" smtClean="0">
                <a:latin typeface="Arial"/>
                <a:cs typeface="Arial"/>
              </a:rPr>
              <a:t>After </a:t>
            </a:r>
            <a:r>
              <a:rPr lang="en-US" sz="2000" dirty="0">
                <a:latin typeface="Arial"/>
                <a:cs typeface="Arial"/>
              </a:rPr>
              <a:t>coming home after 10pm, she has to spend at least one hour on her homework. She has to get up at 5am. She is still a child. May I ask how many adults can endure this kind of work?”</a:t>
            </a:r>
          </a:p>
        </p:txBody>
      </p:sp>
      <p:sp>
        <p:nvSpPr>
          <p:cNvPr id="6" name="Rectangle 5"/>
          <p:cNvSpPr/>
          <p:nvPr/>
        </p:nvSpPr>
        <p:spPr>
          <a:xfrm>
            <a:off x="3271831" y="6264317"/>
            <a:ext cx="5099378" cy="276999"/>
          </a:xfrm>
          <a:prstGeom prst="rect">
            <a:avLst/>
          </a:prstGeom>
        </p:spPr>
        <p:txBody>
          <a:bodyPr wrap="square">
            <a:spAutoFit/>
          </a:bodyPr>
          <a:lstStyle/>
          <a:p>
            <a:r>
              <a:rPr lang="en-US" sz="1200" dirty="0" smtClean="0">
                <a:latin typeface="Arial"/>
                <a:cs typeface="Arial"/>
              </a:rPr>
              <a:t>Source - http</a:t>
            </a:r>
            <a:r>
              <a:rPr lang="en-US" sz="1200" dirty="0">
                <a:latin typeface="Arial"/>
                <a:cs typeface="Arial"/>
              </a:rPr>
              <a:t>://</a:t>
            </a:r>
            <a:r>
              <a:rPr lang="en-US" sz="1200" dirty="0" err="1">
                <a:latin typeface="Arial"/>
                <a:cs typeface="Arial"/>
              </a:rPr>
              <a:t>news.xinhuanet.com</a:t>
            </a:r>
            <a:r>
              <a:rPr lang="en-US" sz="1200" dirty="0">
                <a:latin typeface="Arial"/>
                <a:cs typeface="Arial"/>
              </a:rPr>
              <a:t>/</a:t>
            </a:r>
            <a:r>
              <a:rPr lang="en-US" sz="1200" dirty="0" err="1">
                <a:latin typeface="Arial"/>
                <a:cs typeface="Arial"/>
              </a:rPr>
              <a:t>edu</a:t>
            </a:r>
            <a:r>
              <a:rPr lang="en-US" sz="1200" dirty="0">
                <a:latin typeface="Arial"/>
                <a:cs typeface="Arial"/>
              </a:rPr>
              <a:t>/2010-12/09/c_12863806_3.htm</a:t>
            </a:r>
          </a:p>
        </p:txBody>
      </p:sp>
      <p:pic>
        <p:nvPicPr>
          <p:cNvPr id="7" name="Picture 6" descr="Chinese-pupils-recite-rul-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5811">
            <a:off x="213248" y="274353"/>
            <a:ext cx="2912911" cy="1747747"/>
          </a:xfrm>
          <a:prstGeom prst="rect">
            <a:avLst/>
          </a:prstGeom>
        </p:spPr>
      </p:pic>
      <p:sp>
        <p:nvSpPr>
          <p:cNvPr id="8" name="TextBox 7"/>
          <p:cNvSpPr txBox="1"/>
          <p:nvPr/>
        </p:nvSpPr>
        <p:spPr>
          <a:xfrm>
            <a:off x="3909906" y="636588"/>
            <a:ext cx="4461303" cy="954107"/>
          </a:xfrm>
          <a:prstGeom prst="rect">
            <a:avLst/>
          </a:prstGeom>
          <a:noFill/>
        </p:spPr>
        <p:txBody>
          <a:bodyPr wrap="square" rtlCol="0">
            <a:spAutoFit/>
          </a:bodyPr>
          <a:lstStyle/>
          <a:p>
            <a:r>
              <a:rPr lang="en-US" sz="2800" dirty="0" smtClean="0">
                <a:effectLst>
                  <a:outerShdw blurRad="50800" dist="38100" dir="18900000" algn="bl" rotWithShape="0">
                    <a:prstClr val="black">
                      <a:alpha val="40000"/>
                    </a:prstClr>
                  </a:outerShdw>
                </a:effectLst>
                <a:latin typeface="Arial"/>
                <a:cs typeface="Arial"/>
              </a:rPr>
              <a:t>What is takes to score well – an example from China</a:t>
            </a:r>
            <a:endParaRPr lang="en-US" sz="2800" dirty="0">
              <a:effectLst>
                <a:outerShdw blurRad="50800" dist="38100" dir="18900000" algn="bl" rotWithShape="0">
                  <a:prstClr val="black">
                    <a:alpha val="40000"/>
                  </a:prstClr>
                </a:outerShdw>
              </a:effectLst>
              <a:latin typeface="Arial"/>
              <a:cs typeface="Arial"/>
            </a:endParaRPr>
          </a:p>
        </p:txBody>
      </p:sp>
    </p:spTree>
    <p:extLst>
      <p:ext uri="{BB962C8B-B14F-4D97-AF65-F5344CB8AC3E}">
        <p14:creationId xmlns:p14="http://schemas.microsoft.com/office/powerpoint/2010/main" val="2189442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SA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72" y="797439"/>
            <a:ext cx="8867622" cy="5486102"/>
          </a:xfrm>
          <a:prstGeom prst="rect">
            <a:avLst/>
          </a:prstGeom>
        </p:spPr>
      </p:pic>
      <p:sp>
        <p:nvSpPr>
          <p:cNvPr id="7" name="TextBox 6"/>
          <p:cNvSpPr txBox="1"/>
          <p:nvPr/>
        </p:nvSpPr>
        <p:spPr>
          <a:xfrm>
            <a:off x="1553937" y="5866719"/>
            <a:ext cx="3074456" cy="400110"/>
          </a:xfrm>
          <a:prstGeom prst="rect">
            <a:avLst/>
          </a:prstGeom>
          <a:solidFill>
            <a:schemeClr val="bg1"/>
          </a:solidFill>
        </p:spPr>
        <p:txBody>
          <a:bodyPr wrap="square" rtlCol="0">
            <a:spAutoFit/>
          </a:bodyPr>
          <a:lstStyle/>
          <a:p>
            <a:r>
              <a:rPr lang="en-US" sz="2000" dirty="0" smtClean="0">
                <a:latin typeface="Arial"/>
                <a:cs typeface="Arial"/>
              </a:rPr>
              <a:t>2009 PISA Maths score</a:t>
            </a:r>
            <a:endParaRPr lang="en-US" sz="2000" dirty="0">
              <a:latin typeface="Arial"/>
              <a:cs typeface="Arial"/>
            </a:endParaRPr>
          </a:p>
        </p:txBody>
      </p:sp>
      <p:sp>
        <p:nvSpPr>
          <p:cNvPr id="8" name="TextBox 7"/>
          <p:cNvSpPr txBox="1"/>
          <p:nvPr/>
        </p:nvSpPr>
        <p:spPr>
          <a:xfrm>
            <a:off x="4661810" y="5866719"/>
            <a:ext cx="4160542" cy="400110"/>
          </a:xfrm>
          <a:prstGeom prst="rect">
            <a:avLst/>
          </a:prstGeom>
          <a:solidFill>
            <a:schemeClr val="bg1"/>
          </a:solidFill>
        </p:spPr>
        <p:txBody>
          <a:bodyPr wrap="square" rtlCol="0">
            <a:spAutoFit/>
          </a:bodyPr>
          <a:lstStyle/>
          <a:p>
            <a:r>
              <a:rPr lang="en-US" sz="2000" dirty="0">
                <a:latin typeface="Arial"/>
                <a:cs typeface="Arial"/>
              </a:rPr>
              <a:t>P</a:t>
            </a:r>
            <a:r>
              <a:rPr lang="en-US" sz="2000" dirty="0" smtClean="0">
                <a:latin typeface="Arial"/>
                <a:cs typeface="Arial"/>
              </a:rPr>
              <a:t>erceived entrepreneurial capacity</a:t>
            </a:r>
            <a:endParaRPr lang="en-US" sz="2000" dirty="0">
              <a:latin typeface="Arial"/>
              <a:cs typeface="Arial"/>
            </a:endParaRPr>
          </a:p>
        </p:txBody>
      </p:sp>
      <p:sp>
        <p:nvSpPr>
          <p:cNvPr id="6" name="Rectangle 5"/>
          <p:cNvSpPr/>
          <p:nvPr/>
        </p:nvSpPr>
        <p:spPr>
          <a:xfrm>
            <a:off x="1386847" y="5631790"/>
            <a:ext cx="167090" cy="63503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28139" y="5631790"/>
            <a:ext cx="167090" cy="6350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56447" y="6267932"/>
            <a:ext cx="4754389" cy="523220"/>
          </a:xfrm>
          <a:prstGeom prst="rect">
            <a:avLst/>
          </a:prstGeom>
          <a:noFill/>
        </p:spPr>
        <p:txBody>
          <a:bodyPr wrap="square" rtlCol="0">
            <a:spAutoFit/>
          </a:bodyPr>
          <a:lstStyle/>
          <a:p>
            <a:r>
              <a:rPr lang="en-US" sz="1400" dirty="0">
                <a:latin typeface="Arial"/>
                <a:cs typeface="Arial"/>
              </a:rPr>
              <a:t>% of people confident in their ability for entrepreneurship - Global Entrepreneurship Monitor (GEM)</a:t>
            </a:r>
          </a:p>
        </p:txBody>
      </p:sp>
      <p:sp>
        <p:nvSpPr>
          <p:cNvPr id="11" name="Down Arrow 10"/>
          <p:cNvSpPr/>
          <p:nvPr/>
        </p:nvSpPr>
        <p:spPr>
          <a:xfrm>
            <a:off x="3325092" y="1487327"/>
            <a:ext cx="434434" cy="735307"/>
          </a:xfrm>
          <a:prstGeom prst="downArrow">
            <a:avLst>
              <a:gd name="adj1" fmla="val 50000"/>
              <a:gd name="adj2" fmla="val 84621"/>
            </a:avLst>
          </a:prstGeom>
          <a:solidFill>
            <a:srgbClr val="FF0000"/>
          </a:solidFill>
          <a:ln>
            <a:solidFill>
              <a:schemeClr val="tx1"/>
            </a:solid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777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5-05 at 4.51.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06" y="678338"/>
            <a:ext cx="7819812" cy="6179662"/>
          </a:xfrm>
          <a:prstGeom prst="rect">
            <a:avLst/>
          </a:prstGeom>
        </p:spPr>
      </p:pic>
      <p:sp>
        <p:nvSpPr>
          <p:cNvPr id="6" name="TextBox 5"/>
          <p:cNvSpPr txBox="1"/>
          <p:nvPr/>
        </p:nvSpPr>
        <p:spPr>
          <a:xfrm>
            <a:off x="3609144" y="6316963"/>
            <a:ext cx="1921535" cy="461665"/>
          </a:xfrm>
          <a:prstGeom prst="rect">
            <a:avLst/>
          </a:prstGeom>
          <a:noFill/>
        </p:spPr>
        <p:txBody>
          <a:bodyPr wrap="square" rtlCol="0">
            <a:spAutoFit/>
          </a:bodyPr>
          <a:lstStyle/>
          <a:p>
            <a:r>
              <a:rPr lang="en-US" sz="2400" b="1" dirty="0" smtClean="0">
                <a:latin typeface="Arial"/>
                <a:cs typeface="Arial"/>
              </a:rPr>
              <a:t>Countries</a:t>
            </a:r>
            <a:endParaRPr lang="en-US" sz="2400" b="1" dirty="0">
              <a:latin typeface="Arial"/>
              <a:cs typeface="Arial"/>
            </a:endParaRPr>
          </a:p>
        </p:txBody>
      </p:sp>
      <p:sp>
        <p:nvSpPr>
          <p:cNvPr id="7" name="TextBox 6"/>
          <p:cNvSpPr txBox="1"/>
          <p:nvPr/>
        </p:nvSpPr>
        <p:spPr>
          <a:xfrm rot="5400000">
            <a:off x="7657983" y="2506732"/>
            <a:ext cx="1921535" cy="461665"/>
          </a:xfrm>
          <a:prstGeom prst="rect">
            <a:avLst/>
          </a:prstGeom>
          <a:noFill/>
        </p:spPr>
        <p:txBody>
          <a:bodyPr wrap="square" rtlCol="0">
            <a:spAutoFit/>
          </a:bodyPr>
          <a:lstStyle/>
          <a:p>
            <a:r>
              <a:rPr lang="en-US" sz="2400" b="1" dirty="0" smtClean="0">
                <a:solidFill>
                  <a:srgbClr val="FF0000"/>
                </a:solidFill>
                <a:effectLst>
                  <a:outerShdw blurRad="50800" dist="38100" dir="18900000" algn="bl" rotWithShape="0">
                    <a:prstClr val="black">
                      <a:alpha val="40000"/>
                    </a:prstClr>
                  </a:outerShdw>
                </a:effectLst>
                <a:latin typeface="Arial"/>
                <a:cs typeface="Arial"/>
              </a:rPr>
              <a:t>% confident</a:t>
            </a:r>
            <a:endParaRPr lang="en-US" sz="2400" b="1" dirty="0">
              <a:solidFill>
                <a:srgbClr val="FF0000"/>
              </a:solidFill>
              <a:effectLst>
                <a:outerShdw blurRad="50800" dist="38100" dir="18900000" algn="bl" rotWithShape="0">
                  <a:prstClr val="black">
                    <a:alpha val="40000"/>
                  </a:prstClr>
                </a:outerShdw>
              </a:effectLst>
              <a:latin typeface="Arial"/>
              <a:cs typeface="Arial"/>
            </a:endParaRPr>
          </a:p>
        </p:txBody>
      </p:sp>
      <p:sp>
        <p:nvSpPr>
          <p:cNvPr id="8" name="TextBox 7"/>
          <p:cNvSpPr txBox="1"/>
          <p:nvPr/>
        </p:nvSpPr>
        <p:spPr>
          <a:xfrm rot="16200000">
            <a:off x="-899193" y="2472932"/>
            <a:ext cx="2472932" cy="461665"/>
          </a:xfrm>
          <a:prstGeom prst="rect">
            <a:avLst/>
          </a:prstGeom>
          <a:noFill/>
        </p:spPr>
        <p:txBody>
          <a:bodyPr wrap="square" rtlCol="0">
            <a:spAutoFit/>
          </a:bodyPr>
          <a:lstStyle/>
          <a:p>
            <a:r>
              <a:rPr lang="en-US" sz="2400" b="1" dirty="0" smtClean="0">
                <a:solidFill>
                  <a:srgbClr val="0000FF"/>
                </a:solidFill>
                <a:effectLst>
                  <a:outerShdw blurRad="50800" dist="38100" dir="18900000" algn="bl" rotWithShape="0">
                    <a:prstClr val="black">
                      <a:alpha val="40000"/>
                    </a:prstClr>
                  </a:outerShdw>
                </a:effectLst>
                <a:latin typeface="Arial"/>
                <a:cs typeface="Arial"/>
              </a:rPr>
              <a:t>Maths score</a:t>
            </a:r>
            <a:endParaRPr lang="en-US" sz="2400" b="1" dirty="0">
              <a:solidFill>
                <a:srgbClr val="0000FF"/>
              </a:solidFill>
              <a:effectLst>
                <a:outerShdw blurRad="50800" dist="38100" dir="18900000" algn="bl" rotWithShape="0">
                  <a:prstClr val="black">
                    <a:alpha val="40000"/>
                  </a:prstClr>
                </a:outerShdw>
              </a:effectLst>
              <a:latin typeface="Arial"/>
              <a:cs typeface="Arial"/>
            </a:endParaRPr>
          </a:p>
        </p:txBody>
      </p:sp>
      <p:sp>
        <p:nvSpPr>
          <p:cNvPr id="9" name="TextBox 8"/>
          <p:cNvSpPr txBox="1"/>
          <p:nvPr/>
        </p:nvSpPr>
        <p:spPr>
          <a:xfrm>
            <a:off x="918995" y="58899"/>
            <a:ext cx="7786394" cy="523220"/>
          </a:xfrm>
          <a:prstGeom prst="rect">
            <a:avLst/>
          </a:prstGeom>
          <a:noFill/>
        </p:spPr>
        <p:txBody>
          <a:bodyPr wrap="square" rtlCol="0">
            <a:spAutoFit/>
          </a:bodyPr>
          <a:lstStyle/>
          <a:p>
            <a:r>
              <a:rPr lang="en-US" sz="2800" b="1" dirty="0" smtClean="0">
                <a:effectLst>
                  <a:outerShdw blurRad="50800" dist="38100" dir="18900000" algn="bl" rotWithShape="0">
                    <a:prstClr val="black">
                      <a:alpha val="40000"/>
                    </a:prstClr>
                  </a:outerShdw>
                </a:effectLst>
                <a:latin typeface="Arial"/>
                <a:cs typeface="Arial"/>
              </a:rPr>
              <a:t>TIMMS (2011) comparison of Year 8 Maths</a:t>
            </a:r>
            <a:endParaRPr lang="en-US" sz="2800" b="1" dirty="0">
              <a:effectLst>
                <a:outerShdw blurRad="50800" dist="38100" dir="18900000" algn="bl" rotWithShape="0">
                  <a:prstClr val="black">
                    <a:alpha val="40000"/>
                  </a:prstClr>
                </a:outerShdw>
              </a:effectLst>
              <a:latin typeface="Arial"/>
              <a:cs typeface="Arial"/>
            </a:endParaRPr>
          </a:p>
        </p:txBody>
      </p:sp>
      <p:sp>
        <p:nvSpPr>
          <p:cNvPr id="10" name="TextBox 9"/>
          <p:cNvSpPr txBox="1"/>
          <p:nvPr/>
        </p:nvSpPr>
        <p:spPr>
          <a:xfrm>
            <a:off x="1102794" y="426824"/>
            <a:ext cx="5112953" cy="369332"/>
          </a:xfrm>
          <a:prstGeom prst="rect">
            <a:avLst/>
          </a:prstGeom>
          <a:noFill/>
        </p:spPr>
        <p:txBody>
          <a:bodyPr wrap="square" rtlCol="0">
            <a:spAutoFit/>
          </a:bodyPr>
          <a:lstStyle/>
          <a:p>
            <a:r>
              <a:rPr lang="en-US" dirty="0" smtClean="0"/>
              <a:t>Trends in international mathematics &amp; science study</a:t>
            </a:r>
            <a:endParaRPr lang="en-US" dirty="0"/>
          </a:p>
        </p:txBody>
      </p:sp>
    </p:spTree>
    <p:extLst>
      <p:ext uri="{BB962C8B-B14F-4D97-AF65-F5344CB8AC3E}">
        <p14:creationId xmlns:p14="http://schemas.microsoft.com/office/powerpoint/2010/main" val="2774121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gray">
          <a:xfrm>
            <a:off x="874713" y="1355725"/>
            <a:ext cx="4852987" cy="358775"/>
          </a:xfrm>
          <a:prstGeom prst="rect">
            <a:avLst/>
          </a:prstGeom>
          <a:noFill/>
          <a:ln w="9525">
            <a:noFill/>
            <a:miter lim="800000"/>
            <a:headEnd/>
            <a:tailEnd/>
          </a:ln>
        </p:spPr>
        <p:txBody>
          <a:bodyPr lIns="0" tIns="0" rIns="0" bIns="0" anchor="ctr"/>
          <a:lstStyle/>
          <a:p>
            <a:pPr defTabSz="801688"/>
            <a:endParaRPr lang="en-US" sz="2000" dirty="0">
              <a:solidFill>
                <a:schemeClr val="tx2"/>
              </a:solidFill>
            </a:endParaRPr>
          </a:p>
        </p:txBody>
      </p:sp>
      <p:sp>
        <p:nvSpPr>
          <p:cNvPr id="26627" name="Rectangle 5"/>
          <p:cNvSpPr txBox="1">
            <a:spLocks noChangeArrowheads="1"/>
          </p:cNvSpPr>
          <p:nvPr/>
        </p:nvSpPr>
        <p:spPr bwMode="gray">
          <a:xfrm>
            <a:off x="583298" y="2263109"/>
            <a:ext cx="8136281" cy="1644521"/>
          </a:xfrm>
          <a:prstGeom prst="rect">
            <a:avLst/>
          </a:prstGeom>
          <a:noFill/>
          <a:ln w="9525">
            <a:noFill/>
            <a:miter lim="800000"/>
            <a:headEnd/>
            <a:tailEnd/>
          </a:ln>
        </p:spPr>
        <p:txBody>
          <a:bodyPr lIns="0" rIns="0" anchor="ctr"/>
          <a:lstStyle/>
          <a:p>
            <a:r>
              <a:rPr lang="en-US" sz="2400" dirty="0" smtClean="0">
                <a:latin typeface="+mj-lt"/>
              </a:rPr>
              <a:t>“</a:t>
            </a:r>
            <a:r>
              <a:rPr lang="en-US" sz="2400" b="1" dirty="0" smtClean="0">
                <a:latin typeface="+mj-lt"/>
              </a:rPr>
              <a:t>It has become clear that trying to force students to learn or behave responsibly is hopeless.  Schools would do far better if they emphasized three things that have been shown to produce the results we want” </a:t>
            </a:r>
          </a:p>
          <a:p>
            <a:endParaRPr lang="en-AU" dirty="0">
              <a:latin typeface="+mn-lt"/>
            </a:endParaRPr>
          </a:p>
        </p:txBody>
      </p:sp>
      <p:sp>
        <p:nvSpPr>
          <p:cNvPr id="52" name="Rektangel 51"/>
          <p:cNvSpPr>
            <a:spLocks noChangeArrowheads="1"/>
          </p:cNvSpPr>
          <p:nvPr/>
        </p:nvSpPr>
        <p:spPr bwMode="auto">
          <a:xfrm>
            <a:off x="3200400" y="3949525"/>
            <a:ext cx="2838893" cy="2453378"/>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lvl="0"/>
            <a:r>
              <a:rPr lang="en-US" b="1" dirty="0" smtClean="0">
                <a:solidFill>
                  <a:srgbClr val="002B82"/>
                </a:solidFill>
                <a:latin typeface="+mn-lt"/>
              </a:rPr>
              <a:t>Use non-coercive discipline to help students make responsible choices that lead to personal success </a:t>
            </a:r>
            <a:endParaRPr lang="en-AU" b="1" dirty="0">
              <a:solidFill>
                <a:srgbClr val="002B82"/>
              </a:solidFill>
              <a:latin typeface="+mn-lt"/>
            </a:endParaRPr>
          </a:p>
        </p:txBody>
      </p:sp>
      <p:sp>
        <p:nvSpPr>
          <p:cNvPr id="65" name="Rektangel 64"/>
          <p:cNvSpPr>
            <a:spLocks noChangeArrowheads="1"/>
          </p:cNvSpPr>
          <p:nvPr/>
        </p:nvSpPr>
        <p:spPr bwMode="auto">
          <a:xfrm>
            <a:off x="566589" y="3928645"/>
            <a:ext cx="2432050" cy="2463500"/>
          </a:xfrm>
          <a:prstGeom prst="rect">
            <a:avLst/>
          </a:prstGeom>
          <a:gradFill rotWithShape="1">
            <a:gsLst>
              <a:gs pos="0">
                <a:srgbClr val="E6E6E6"/>
              </a:gs>
              <a:gs pos="41000">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lvl="0" algn="ctr">
              <a:defRPr/>
            </a:pPr>
            <a:r>
              <a:rPr lang="en-US" b="1" dirty="0" smtClean="0">
                <a:solidFill>
                  <a:srgbClr val="002B82"/>
                </a:solidFill>
                <a:latin typeface="+mn-lt"/>
              </a:rPr>
              <a:t>Provide a curriculum that is genuinely attractive to students</a:t>
            </a:r>
            <a:endParaRPr lang="en-AU" b="1" dirty="0" smtClean="0">
              <a:solidFill>
                <a:srgbClr val="002B82"/>
              </a:solidFill>
              <a:latin typeface="+mn-lt"/>
            </a:endParaRPr>
          </a:p>
          <a:p>
            <a:pPr algn="ctr">
              <a:defRPr/>
            </a:pPr>
            <a:endParaRPr lang="da-DK" dirty="0">
              <a:solidFill>
                <a:srgbClr val="002B82"/>
              </a:solidFill>
              <a:latin typeface="Arial" pitchFamily="34" charset="0"/>
              <a:ea typeface="ＭＳ Ｐゴシック" pitchFamily="-97" charset="-128"/>
            </a:endParaRPr>
          </a:p>
        </p:txBody>
      </p:sp>
      <p:sp>
        <p:nvSpPr>
          <p:cNvPr id="26" name="Rektangel 25"/>
          <p:cNvSpPr>
            <a:spLocks noChangeArrowheads="1"/>
          </p:cNvSpPr>
          <p:nvPr/>
        </p:nvSpPr>
        <p:spPr bwMode="auto">
          <a:xfrm>
            <a:off x="6255758" y="3959916"/>
            <a:ext cx="2432050" cy="2464503"/>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defRPr/>
            </a:pPr>
            <a:r>
              <a:rPr lang="en-US" b="1" dirty="0" smtClean="0">
                <a:solidFill>
                  <a:srgbClr val="002B82"/>
                </a:solidFill>
                <a:latin typeface="+mn-lt"/>
              </a:rPr>
              <a:t>Strongly </a:t>
            </a:r>
            <a:r>
              <a:rPr lang="en-US" b="1" dirty="0" err="1" smtClean="0">
                <a:solidFill>
                  <a:srgbClr val="002B82"/>
                </a:solidFill>
                <a:latin typeface="+mn-lt"/>
              </a:rPr>
              <a:t>emphasise</a:t>
            </a:r>
            <a:r>
              <a:rPr lang="en-US" b="1" dirty="0" smtClean="0">
                <a:solidFill>
                  <a:srgbClr val="002B82"/>
                </a:solidFill>
                <a:latin typeface="+mn-lt"/>
              </a:rPr>
              <a:t> quality in all aspects of teaching and learning </a:t>
            </a:r>
            <a:endParaRPr lang="da-DK" b="1" dirty="0">
              <a:solidFill>
                <a:srgbClr val="002B82"/>
              </a:solidFill>
              <a:latin typeface="+mn-lt"/>
              <a:ea typeface="ＭＳ Ｐゴシック" pitchFamily="-97" charset="-128"/>
            </a:endParaRPr>
          </a:p>
        </p:txBody>
      </p:sp>
      <p:grpSp>
        <p:nvGrpSpPr>
          <p:cNvPr id="26643" name="Gruppe 55"/>
          <p:cNvGrpSpPr>
            <a:grpSpLocks/>
          </p:cNvGrpSpPr>
          <p:nvPr/>
        </p:nvGrpSpPr>
        <p:grpSpPr bwMode="auto">
          <a:xfrm>
            <a:off x="3550508" y="4036483"/>
            <a:ext cx="300916" cy="293688"/>
            <a:chOff x="1195933" y="5921158"/>
            <a:chExt cx="354885" cy="346074"/>
          </a:xfrm>
        </p:grpSpPr>
        <p:sp>
          <p:nvSpPr>
            <p:cNvPr id="57" name="Rektangel 56"/>
            <p:cNvSpPr>
              <a:spLocks noChangeArrowheads="1"/>
            </p:cNvSpPr>
            <p:nvPr/>
          </p:nvSpPr>
          <p:spPr bwMode="auto">
            <a:xfrm>
              <a:off x="1206330" y="5921158"/>
              <a:ext cx="344488" cy="346074"/>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algn="ctr" defTabSz="914400" fontAlgn="auto">
                <a:spcBef>
                  <a:spcPts val="0"/>
                </a:spcBef>
                <a:spcAft>
                  <a:spcPts val="0"/>
                </a:spcAft>
                <a:defRPr/>
              </a:pPr>
              <a:endParaRPr lang="da-DK" sz="1400" b="1" kern="0" noProof="1">
                <a:solidFill>
                  <a:sysClr val="window" lastClr="FFFFFF"/>
                </a:solidFill>
                <a:latin typeface="Arial" pitchFamily="34" charset="0"/>
                <a:ea typeface="ＭＳ Ｐゴシック" pitchFamily="-97" charset="-128"/>
              </a:endParaRPr>
            </a:p>
          </p:txBody>
        </p:sp>
        <p:sp>
          <p:nvSpPr>
            <p:cNvPr id="58" name="Tekstboks 57"/>
            <p:cNvSpPr txBox="1">
              <a:spLocks noChangeArrowheads="1"/>
            </p:cNvSpPr>
            <p:nvPr/>
          </p:nvSpPr>
          <p:spPr bwMode="auto">
            <a:xfrm>
              <a:off x="1195933" y="5958581"/>
              <a:ext cx="322020" cy="276859"/>
            </a:xfrm>
            <a:prstGeom prst="rect">
              <a:avLst/>
            </a:prstGeom>
            <a:noFill/>
            <a:ln w="25400" cap="flat" cmpd="sng" algn="ctr">
              <a:noFill/>
              <a:prstDash val="solid"/>
            </a:ln>
            <a:effectLst/>
          </p:spPr>
          <p:txBody>
            <a:bodyPr anchor="ctr"/>
            <a:lstStyle/>
            <a:p>
              <a:pPr algn="ctr" defTabSz="914400" fontAlgn="auto">
                <a:spcBef>
                  <a:spcPts val="0"/>
                </a:spcBef>
                <a:spcAft>
                  <a:spcPts val="0"/>
                </a:spcAft>
                <a:defRPr/>
              </a:pPr>
              <a:r>
                <a:rPr lang="da-DK" sz="1200" kern="0" noProof="1">
                  <a:solidFill>
                    <a:sysClr val="window" lastClr="FFFFFF"/>
                  </a:solidFill>
                  <a:latin typeface="Arial" pitchFamily="34" charset="0"/>
                  <a:ea typeface="ＭＳ Ｐゴシック" pitchFamily="-97" charset="-128"/>
                </a:rPr>
                <a:t>2</a:t>
              </a:r>
            </a:p>
          </p:txBody>
        </p:sp>
      </p:grpSp>
      <p:sp>
        <p:nvSpPr>
          <p:cNvPr id="29" name="Rectangle 28"/>
          <p:cNvSpPr/>
          <p:nvPr/>
        </p:nvSpPr>
        <p:spPr>
          <a:xfrm>
            <a:off x="7629556" y="6441110"/>
            <a:ext cx="1277466" cy="276999"/>
          </a:xfrm>
          <a:prstGeom prst="rect">
            <a:avLst/>
          </a:prstGeom>
        </p:spPr>
        <p:txBody>
          <a:bodyPr wrap="none">
            <a:spAutoFit/>
          </a:bodyPr>
          <a:lstStyle/>
          <a:p>
            <a:r>
              <a:rPr lang="en-AU" sz="1200" dirty="0" smtClean="0">
                <a:solidFill>
                  <a:schemeClr val="accent4">
                    <a:lumMod val="40000"/>
                    <a:lumOff val="60000"/>
                  </a:schemeClr>
                </a:solidFill>
              </a:rPr>
              <a:t>(</a:t>
            </a:r>
            <a:r>
              <a:rPr lang="en-AU" sz="1200" dirty="0" err="1" smtClean="0">
                <a:solidFill>
                  <a:schemeClr val="accent4">
                    <a:lumMod val="40000"/>
                    <a:lumOff val="60000"/>
                  </a:schemeClr>
                </a:solidFill>
              </a:rPr>
              <a:t>Glasser</a:t>
            </a:r>
            <a:r>
              <a:rPr lang="en-AU" sz="1200" dirty="0" smtClean="0">
                <a:solidFill>
                  <a:schemeClr val="accent4">
                    <a:lumMod val="40000"/>
                    <a:lumOff val="60000"/>
                  </a:schemeClr>
                </a:solidFill>
              </a:rPr>
              <a:t>, 2000) </a:t>
            </a:r>
            <a:endParaRPr lang="en-AU" sz="1200" dirty="0">
              <a:solidFill>
                <a:schemeClr val="accent4">
                  <a:lumMod val="40000"/>
                  <a:lumOff val="60000"/>
                </a:schemeClr>
              </a:solidFill>
            </a:endParaRPr>
          </a:p>
        </p:txBody>
      </p:sp>
      <p:pic>
        <p:nvPicPr>
          <p:cNvPr id="16" name="Picture 15" descr="qualitySchool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pic>
        <p:nvPicPr>
          <p:cNvPr id="17" name="Picture 16" descr="Glasser_fa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grpSp>
        <p:nvGrpSpPr>
          <p:cNvPr id="18" name="Gruppe 55"/>
          <p:cNvGrpSpPr>
            <a:grpSpLocks/>
          </p:cNvGrpSpPr>
          <p:nvPr/>
        </p:nvGrpSpPr>
        <p:grpSpPr bwMode="auto">
          <a:xfrm>
            <a:off x="6426475" y="4036483"/>
            <a:ext cx="300916" cy="293688"/>
            <a:chOff x="1195933" y="5921158"/>
            <a:chExt cx="354885" cy="346074"/>
          </a:xfrm>
        </p:grpSpPr>
        <p:sp>
          <p:nvSpPr>
            <p:cNvPr id="19" name="Rektangel 56"/>
            <p:cNvSpPr>
              <a:spLocks noChangeArrowheads="1"/>
            </p:cNvSpPr>
            <p:nvPr/>
          </p:nvSpPr>
          <p:spPr bwMode="auto">
            <a:xfrm>
              <a:off x="1206330" y="5921158"/>
              <a:ext cx="344488" cy="346074"/>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algn="ctr" defTabSz="914400" fontAlgn="auto">
                <a:spcBef>
                  <a:spcPts val="0"/>
                </a:spcBef>
                <a:spcAft>
                  <a:spcPts val="0"/>
                </a:spcAft>
                <a:defRPr/>
              </a:pPr>
              <a:endParaRPr lang="da-DK" sz="1400" b="1" kern="0" noProof="1">
                <a:solidFill>
                  <a:sysClr val="window" lastClr="FFFFFF"/>
                </a:solidFill>
                <a:latin typeface="Arial" pitchFamily="34" charset="0"/>
                <a:ea typeface="ＭＳ Ｐゴシック" pitchFamily="-97" charset="-128"/>
              </a:endParaRPr>
            </a:p>
          </p:txBody>
        </p:sp>
        <p:sp>
          <p:nvSpPr>
            <p:cNvPr id="20" name="Tekstboks 57"/>
            <p:cNvSpPr txBox="1">
              <a:spLocks noChangeArrowheads="1"/>
            </p:cNvSpPr>
            <p:nvPr/>
          </p:nvSpPr>
          <p:spPr bwMode="auto">
            <a:xfrm>
              <a:off x="1195933" y="5958581"/>
              <a:ext cx="322020" cy="276859"/>
            </a:xfrm>
            <a:prstGeom prst="rect">
              <a:avLst/>
            </a:prstGeom>
            <a:noFill/>
            <a:ln w="25400" cap="flat" cmpd="sng" algn="ctr">
              <a:noFill/>
              <a:prstDash val="solid"/>
            </a:ln>
            <a:effectLst/>
          </p:spPr>
          <p:txBody>
            <a:bodyPr anchor="ctr"/>
            <a:lstStyle/>
            <a:p>
              <a:pPr algn="ctr" defTabSz="914400" fontAlgn="auto">
                <a:spcBef>
                  <a:spcPts val="0"/>
                </a:spcBef>
                <a:spcAft>
                  <a:spcPts val="0"/>
                </a:spcAft>
                <a:defRPr/>
              </a:pPr>
              <a:r>
                <a:rPr lang="da-DK" sz="1200" kern="0" noProof="1">
                  <a:solidFill>
                    <a:sysClr val="window" lastClr="FFFFFF"/>
                  </a:solidFill>
                  <a:latin typeface="Arial" pitchFamily="34" charset="0"/>
                  <a:ea typeface="ＭＳ Ｐゴシック" pitchFamily="-97" charset="-128"/>
                </a:rPr>
                <a:t>3</a:t>
              </a:r>
            </a:p>
          </p:txBody>
        </p:sp>
      </p:grpSp>
      <p:grpSp>
        <p:nvGrpSpPr>
          <p:cNvPr id="21" name="Gruppe 55"/>
          <p:cNvGrpSpPr>
            <a:grpSpLocks/>
          </p:cNvGrpSpPr>
          <p:nvPr/>
        </p:nvGrpSpPr>
        <p:grpSpPr bwMode="auto">
          <a:xfrm>
            <a:off x="724255" y="4036483"/>
            <a:ext cx="300916" cy="293688"/>
            <a:chOff x="1195933" y="5921158"/>
            <a:chExt cx="354885" cy="346074"/>
          </a:xfrm>
        </p:grpSpPr>
        <p:sp>
          <p:nvSpPr>
            <p:cNvPr id="22" name="Rektangel 56"/>
            <p:cNvSpPr>
              <a:spLocks noChangeArrowheads="1"/>
            </p:cNvSpPr>
            <p:nvPr/>
          </p:nvSpPr>
          <p:spPr bwMode="auto">
            <a:xfrm>
              <a:off x="1206330" y="5921158"/>
              <a:ext cx="344488" cy="346074"/>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algn="ctr" defTabSz="914400" fontAlgn="auto">
                <a:spcBef>
                  <a:spcPts val="0"/>
                </a:spcBef>
                <a:spcAft>
                  <a:spcPts val="0"/>
                </a:spcAft>
                <a:defRPr/>
              </a:pPr>
              <a:endParaRPr lang="da-DK" sz="1400" b="1" kern="0" noProof="1">
                <a:solidFill>
                  <a:sysClr val="window" lastClr="FFFFFF"/>
                </a:solidFill>
                <a:latin typeface="Arial" pitchFamily="34" charset="0"/>
                <a:ea typeface="ＭＳ Ｐゴシック" pitchFamily="-97" charset="-128"/>
              </a:endParaRPr>
            </a:p>
          </p:txBody>
        </p:sp>
        <p:sp>
          <p:nvSpPr>
            <p:cNvPr id="23" name="Tekstboks 57"/>
            <p:cNvSpPr txBox="1">
              <a:spLocks noChangeArrowheads="1"/>
            </p:cNvSpPr>
            <p:nvPr/>
          </p:nvSpPr>
          <p:spPr bwMode="auto">
            <a:xfrm>
              <a:off x="1195933" y="5958581"/>
              <a:ext cx="322020" cy="276859"/>
            </a:xfrm>
            <a:prstGeom prst="rect">
              <a:avLst/>
            </a:prstGeom>
            <a:noFill/>
            <a:ln w="25400" cap="flat" cmpd="sng" algn="ctr">
              <a:noFill/>
              <a:prstDash val="solid"/>
            </a:ln>
            <a:effectLst/>
          </p:spPr>
          <p:txBody>
            <a:bodyPr anchor="ctr"/>
            <a:lstStyle/>
            <a:p>
              <a:pPr algn="ctr" defTabSz="914400" fontAlgn="auto">
                <a:spcBef>
                  <a:spcPts val="0"/>
                </a:spcBef>
                <a:spcAft>
                  <a:spcPts val="0"/>
                </a:spcAft>
                <a:defRPr/>
              </a:pPr>
              <a:r>
                <a:rPr lang="da-DK" sz="1200" kern="0" noProof="1">
                  <a:solidFill>
                    <a:sysClr val="window" lastClr="FFFFFF"/>
                  </a:solidFill>
                  <a:latin typeface="Arial" pitchFamily="34" charset="0"/>
                  <a:ea typeface="ＭＳ Ｐゴシック" pitchFamily="-97" charset="-128"/>
                </a:rPr>
                <a:t>1</a:t>
              </a:r>
            </a:p>
          </p:txBody>
        </p:sp>
      </p:grpSp>
    </p:spTree>
    <p:extLst>
      <p:ext uri="{BB962C8B-B14F-4D97-AF65-F5344CB8AC3E}">
        <p14:creationId xmlns:p14="http://schemas.microsoft.com/office/powerpoint/2010/main" val="138543131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5" name="TextBox 4"/>
          <p:cNvSpPr txBox="1"/>
          <p:nvPr/>
        </p:nvSpPr>
        <p:spPr>
          <a:xfrm>
            <a:off x="635738" y="2477631"/>
            <a:ext cx="1628693" cy="646331"/>
          </a:xfrm>
          <a:prstGeom prst="rect">
            <a:avLst/>
          </a:prstGeom>
          <a:noFill/>
        </p:spPr>
        <p:txBody>
          <a:bodyPr wrap="square" rtlCol="0">
            <a:spAutoFit/>
          </a:bodyPr>
          <a:lstStyle/>
          <a:p>
            <a:r>
              <a:rPr lang="en-US" sz="3600" b="1" dirty="0" smtClean="0">
                <a:effectLst>
                  <a:outerShdw blurRad="50800" dist="38100" dir="18900000" algn="bl" rotWithShape="0">
                    <a:prstClr val="black">
                      <a:alpha val="40000"/>
                    </a:prstClr>
                  </a:outerShdw>
                </a:effectLst>
                <a:latin typeface="+mj-lt"/>
              </a:rPr>
              <a:t>Quotes</a:t>
            </a:r>
            <a:endParaRPr lang="en-US" sz="3600" b="1" dirty="0">
              <a:effectLst>
                <a:outerShdw blurRad="50800" dist="38100" dir="18900000" algn="bl" rotWithShape="0">
                  <a:prstClr val="black">
                    <a:alpha val="40000"/>
                  </a:prstClr>
                </a:outerShdw>
              </a:effectLst>
              <a:latin typeface="+mj-lt"/>
            </a:endParaRPr>
          </a:p>
        </p:txBody>
      </p:sp>
      <p:sp>
        <p:nvSpPr>
          <p:cNvPr id="6" name="Rectangle 5"/>
          <p:cNvSpPr/>
          <p:nvPr/>
        </p:nvSpPr>
        <p:spPr>
          <a:xfrm>
            <a:off x="613194" y="3328954"/>
            <a:ext cx="8187410" cy="1200328"/>
          </a:xfrm>
          <a:prstGeom prst="rect">
            <a:avLst/>
          </a:prstGeom>
        </p:spPr>
        <p:txBody>
          <a:bodyPr wrap="square">
            <a:spAutoFit/>
          </a:bodyPr>
          <a:lstStyle/>
          <a:p>
            <a:r>
              <a:rPr lang="en-AU" sz="2400" dirty="0"/>
              <a:t>Running a school where the students all succeed, even if some students have to help others to make the grade, is good preparation for democracy.</a:t>
            </a:r>
          </a:p>
        </p:txBody>
      </p:sp>
      <p:sp>
        <p:nvSpPr>
          <p:cNvPr id="7" name="Rectangle 6"/>
          <p:cNvSpPr/>
          <p:nvPr/>
        </p:nvSpPr>
        <p:spPr>
          <a:xfrm>
            <a:off x="613194" y="4746695"/>
            <a:ext cx="8187410" cy="1200328"/>
          </a:xfrm>
          <a:prstGeom prst="rect">
            <a:avLst/>
          </a:prstGeom>
        </p:spPr>
        <p:txBody>
          <a:bodyPr wrap="square">
            <a:spAutoFit/>
          </a:bodyPr>
          <a:lstStyle/>
          <a:p>
            <a:r>
              <a:rPr lang="en-AU" sz="2400" dirty="0"/>
              <a:t>We can pay teachers a hundred thousand dollars a year, and we'll do nothing to improve our schools as long as we keep the A, B, C, D, F grading system.</a:t>
            </a:r>
          </a:p>
        </p:txBody>
      </p:sp>
      <p:sp>
        <p:nvSpPr>
          <p:cNvPr id="9" name="TextBox 8"/>
          <p:cNvSpPr txBox="1"/>
          <p:nvPr/>
        </p:nvSpPr>
        <p:spPr>
          <a:xfrm>
            <a:off x="2147468" y="2626677"/>
            <a:ext cx="3010409" cy="461665"/>
          </a:xfrm>
          <a:prstGeom prst="rect">
            <a:avLst/>
          </a:prstGeom>
          <a:noFill/>
        </p:spPr>
        <p:txBody>
          <a:bodyPr wrap="none" rtlCol="0">
            <a:spAutoFit/>
          </a:bodyPr>
          <a:lstStyle/>
          <a:p>
            <a:r>
              <a:rPr lang="en-US" sz="2400" b="1" dirty="0" smtClean="0">
                <a:effectLst>
                  <a:outerShdw blurRad="50800" dist="38100" dir="18900000" algn="bl" rotWithShape="0">
                    <a:prstClr val="black">
                      <a:alpha val="40000"/>
                    </a:prstClr>
                  </a:outerShdw>
                </a:effectLst>
              </a:rPr>
              <a:t>. . . on Quality Schools</a:t>
            </a:r>
            <a:endParaRPr lang="en-US" sz="2400" b="1" dirty="0">
              <a:effectLst>
                <a:outerShdw blurRad="50800" dist="38100" dir="18900000" algn="bl" rotWithShape="0">
                  <a:prstClr val="black">
                    <a:alpha val="40000"/>
                  </a:prstClr>
                </a:outerShdw>
              </a:effectLst>
            </a:endParaRPr>
          </a:p>
        </p:txBody>
      </p:sp>
      <p:pic>
        <p:nvPicPr>
          <p:cNvPr id="8" name="Picture 7" descr="Glasser_fa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335709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6"/>
                                        </p:tgtEl>
                                        <p:attrNameLst>
                                          <p:attrName>style.color</p:attrName>
                                        </p:attrNameLst>
                                      </p:cBhvr>
                                      <p:to>
                                        <a:srgbClr val="99999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5" name="TextBox 4"/>
          <p:cNvSpPr txBox="1"/>
          <p:nvPr/>
        </p:nvSpPr>
        <p:spPr>
          <a:xfrm>
            <a:off x="635738" y="2477631"/>
            <a:ext cx="1628693" cy="646331"/>
          </a:xfrm>
          <a:prstGeom prst="rect">
            <a:avLst/>
          </a:prstGeom>
          <a:noFill/>
        </p:spPr>
        <p:txBody>
          <a:bodyPr wrap="square" rtlCol="0">
            <a:spAutoFit/>
          </a:bodyPr>
          <a:lstStyle/>
          <a:p>
            <a:r>
              <a:rPr lang="en-US" sz="3600" b="1" dirty="0" smtClean="0">
                <a:effectLst>
                  <a:outerShdw blurRad="50800" dist="38100" dir="18900000" algn="bl" rotWithShape="0">
                    <a:prstClr val="black">
                      <a:alpha val="40000"/>
                    </a:prstClr>
                  </a:outerShdw>
                </a:effectLst>
                <a:latin typeface="+mj-lt"/>
              </a:rPr>
              <a:t>Quotes</a:t>
            </a:r>
            <a:endParaRPr lang="en-US" sz="3600" b="1" dirty="0">
              <a:effectLst>
                <a:outerShdw blurRad="50800" dist="38100" dir="18900000" algn="bl" rotWithShape="0">
                  <a:prstClr val="black">
                    <a:alpha val="40000"/>
                  </a:prstClr>
                </a:outerShdw>
              </a:effectLst>
              <a:latin typeface="+mj-lt"/>
            </a:endParaRPr>
          </a:p>
        </p:txBody>
      </p:sp>
      <p:sp>
        <p:nvSpPr>
          <p:cNvPr id="6" name="Rectangle 5"/>
          <p:cNvSpPr/>
          <p:nvPr/>
        </p:nvSpPr>
        <p:spPr>
          <a:xfrm>
            <a:off x="613194" y="3328954"/>
            <a:ext cx="8187410" cy="2677656"/>
          </a:xfrm>
          <a:prstGeom prst="rect">
            <a:avLst/>
          </a:prstGeom>
        </p:spPr>
        <p:txBody>
          <a:bodyPr wrap="square">
            <a:spAutoFit/>
          </a:bodyPr>
          <a:lstStyle/>
          <a:p>
            <a:r>
              <a:rPr lang="en-AU" sz="2400" dirty="0"/>
              <a:t>In a Glasser Quality School there is no such thing as a closed book test. </a:t>
            </a:r>
            <a:endParaRPr lang="en-AU" sz="2400" dirty="0" smtClean="0"/>
          </a:p>
          <a:p>
            <a:endParaRPr lang="en-AU" sz="2400" dirty="0" smtClean="0"/>
          </a:p>
          <a:p>
            <a:r>
              <a:rPr lang="en-AU" sz="2400" dirty="0" smtClean="0"/>
              <a:t>Students </a:t>
            </a:r>
            <a:r>
              <a:rPr lang="en-AU" sz="2400" dirty="0"/>
              <a:t>are told to get out their notes and open their books. </a:t>
            </a:r>
            <a:endParaRPr lang="en-AU" sz="2400" dirty="0" smtClean="0"/>
          </a:p>
          <a:p>
            <a:endParaRPr lang="en-AU" sz="2400" dirty="0"/>
          </a:p>
          <a:p>
            <a:r>
              <a:rPr lang="en-AU" sz="2400" dirty="0" smtClean="0"/>
              <a:t>There </a:t>
            </a:r>
            <a:r>
              <a:rPr lang="en-AU" sz="2400" dirty="0"/>
              <a:t>is no such thing as being forbidden to ask the teacher or another student for help.</a:t>
            </a:r>
          </a:p>
        </p:txBody>
      </p:sp>
      <p:sp>
        <p:nvSpPr>
          <p:cNvPr id="8" name="TextBox 7"/>
          <p:cNvSpPr txBox="1"/>
          <p:nvPr/>
        </p:nvSpPr>
        <p:spPr>
          <a:xfrm>
            <a:off x="2147468" y="2626677"/>
            <a:ext cx="3010409" cy="461665"/>
          </a:xfrm>
          <a:prstGeom prst="rect">
            <a:avLst/>
          </a:prstGeom>
          <a:noFill/>
        </p:spPr>
        <p:txBody>
          <a:bodyPr wrap="none" rtlCol="0">
            <a:spAutoFit/>
          </a:bodyPr>
          <a:lstStyle/>
          <a:p>
            <a:r>
              <a:rPr lang="en-US" sz="2400" b="1" dirty="0" smtClean="0">
                <a:effectLst>
                  <a:outerShdw blurRad="50800" dist="38100" dir="18900000" algn="bl" rotWithShape="0">
                    <a:prstClr val="black">
                      <a:alpha val="40000"/>
                    </a:prstClr>
                  </a:outerShdw>
                </a:effectLst>
              </a:rPr>
              <a:t>. . . on Quality Schools</a:t>
            </a:r>
            <a:endParaRPr lang="en-US" sz="2400" b="1" dirty="0">
              <a:effectLst>
                <a:outerShdw blurRad="50800" dist="38100" dir="18900000" algn="bl" rotWithShape="0">
                  <a:prstClr val="black">
                    <a:alpha val="40000"/>
                  </a:prstClr>
                </a:outerShdw>
              </a:effectLst>
            </a:endParaRPr>
          </a:p>
        </p:txBody>
      </p:sp>
      <p:pic>
        <p:nvPicPr>
          <p:cNvPr id="7" name="Picture 6" descr="Glasser_fa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27478169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5" name="TextBox 4"/>
          <p:cNvSpPr txBox="1"/>
          <p:nvPr/>
        </p:nvSpPr>
        <p:spPr>
          <a:xfrm>
            <a:off x="870857" y="2424767"/>
            <a:ext cx="7819572" cy="707886"/>
          </a:xfrm>
          <a:prstGeom prst="rect">
            <a:avLst/>
          </a:prstGeom>
          <a:noFill/>
        </p:spPr>
        <p:txBody>
          <a:bodyPr wrap="square" rtlCol="0">
            <a:spAutoFit/>
          </a:bodyPr>
          <a:lstStyle/>
          <a:p>
            <a:r>
              <a:rPr lang="en-US" sz="2000" dirty="0" smtClean="0">
                <a:latin typeface="Arial"/>
                <a:cs typeface="Arial"/>
              </a:rPr>
              <a:t>Glasser has 6 conditions describing a quality school. These have been reworded below by Hoglund and Lindsey </a:t>
            </a:r>
            <a:r>
              <a:rPr lang="en-US" sz="2000" dirty="0">
                <a:latin typeface="Arial"/>
                <a:cs typeface="Arial"/>
              </a:rPr>
              <a:t>(</a:t>
            </a:r>
            <a:r>
              <a:rPr lang="en-US" sz="2000" dirty="0" smtClean="0">
                <a:latin typeface="Arial"/>
                <a:cs typeface="Arial"/>
                <a:hlinkClick r:id="rId3"/>
              </a:rPr>
              <a:t>link</a:t>
            </a:r>
            <a:r>
              <a:rPr lang="en-US" sz="2000" dirty="0">
                <a:latin typeface="Arial"/>
                <a:cs typeface="Arial"/>
              </a:rPr>
              <a:t>)</a:t>
            </a:r>
          </a:p>
        </p:txBody>
      </p:sp>
      <p:sp>
        <p:nvSpPr>
          <p:cNvPr id="7" name="TextBox 6"/>
          <p:cNvSpPr txBox="1"/>
          <p:nvPr/>
        </p:nvSpPr>
        <p:spPr>
          <a:xfrm>
            <a:off x="1052286" y="3151327"/>
            <a:ext cx="7463750" cy="3699474"/>
          </a:xfrm>
          <a:prstGeom prst="rect">
            <a:avLst/>
          </a:prstGeom>
          <a:noFill/>
          <a:effectLst>
            <a:outerShdw blurRad="76200" dist="50800" dir="13500000" sx="17000" sy="17000" kx="1200000" algn="br" rotWithShape="0">
              <a:prstClr val="black">
                <a:alpha val="20000"/>
              </a:prstClr>
            </a:outerShdw>
          </a:effectLst>
        </p:spPr>
        <p:txBody>
          <a:bodyPr wrap="square" rtlCol="0">
            <a:spAutoFit/>
          </a:bodyPr>
          <a:lstStyle/>
          <a:p>
            <a:pPr marL="454025" indent="-454025">
              <a:lnSpc>
                <a:spcPct val="140000"/>
              </a:lnSpc>
              <a:buAutoNum type="arabicPeriod"/>
            </a:pPr>
            <a:r>
              <a:rPr lang="en-US" sz="2400" dirty="0" smtClean="0">
                <a:latin typeface="Arial"/>
                <a:cs typeface="Arial"/>
              </a:rPr>
              <a:t>Quality </a:t>
            </a:r>
            <a:r>
              <a:rPr lang="en-US" sz="2400" dirty="0">
                <a:latin typeface="Arial"/>
                <a:cs typeface="Arial"/>
              </a:rPr>
              <a:t>occurs in a warm, supportive </a:t>
            </a:r>
            <a:r>
              <a:rPr lang="en-US" sz="2400" dirty="0" smtClean="0">
                <a:latin typeface="Arial"/>
                <a:cs typeface="Arial"/>
              </a:rPr>
              <a:t>environment</a:t>
            </a:r>
          </a:p>
          <a:p>
            <a:pPr marL="454025" indent="-454025">
              <a:lnSpc>
                <a:spcPct val="140000"/>
              </a:lnSpc>
              <a:buAutoNum type="arabicPeriod"/>
            </a:pPr>
            <a:r>
              <a:rPr lang="en-US" sz="2400" dirty="0" smtClean="0">
                <a:latin typeface="Arial"/>
                <a:cs typeface="Arial"/>
              </a:rPr>
              <a:t>Quality </a:t>
            </a:r>
            <a:r>
              <a:rPr lang="en-US" sz="2400" dirty="0">
                <a:latin typeface="Arial"/>
                <a:cs typeface="Arial"/>
              </a:rPr>
              <a:t>Work is useful. </a:t>
            </a:r>
            <a:r>
              <a:rPr lang="en-US" sz="2400" dirty="0" smtClean="0">
                <a:latin typeface="Arial"/>
                <a:cs typeface="Arial"/>
              </a:rPr>
              <a:t> </a:t>
            </a:r>
          </a:p>
          <a:p>
            <a:pPr marL="454025" indent="-454025">
              <a:lnSpc>
                <a:spcPct val="140000"/>
              </a:lnSpc>
            </a:pPr>
            <a:r>
              <a:rPr lang="en-US" sz="2400" dirty="0" smtClean="0">
                <a:latin typeface="Arial"/>
                <a:cs typeface="Arial"/>
              </a:rPr>
              <a:t>3</a:t>
            </a:r>
            <a:r>
              <a:rPr lang="en-US" sz="2400" dirty="0">
                <a:latin typeface="Arial"/>
                <a:cs typeface="Arial"/>
              </a:rPr>
              <a:t>. </a:t>
            </a:r>
            <a:r>
              <a:rPr lang="en-US" sz="2400" dirty="0" smtClean="0">
                <a:latin typeface="Arial"/>
                <a:cs typeface="Arial"/>
              </a:rPr>
              <a:t>	Everyone </a:t>
            </a:r>
            <a:r>
              <a:rPr lang="en-US" sz="2400" dirty="0">
                <a:latin typeface="Arial"/>
                <a:cs typeface="Arial"/>
              </a:rPr>
              <a:t>does their best. </a:t>
            </a:r>
            <a:endParaRPr lang="en-US" sz="2400" dirty="0" smtClean="0">
              <a:latin typeface="Arial"/>
              <a:cs typeface="Arial"/>
            </a:endParaRPr>
          </a:p>
          <a:p>
            <a:pPr marL="457200" indent="-457200">
              <a:lnSpc>
                <a:spcPct val="140000"/>
              </a:lnSpc>
              <a:buAutoNum type="arabicPeriod" startAt="4"/>
            </a:pPr>
            <a:r>
              <a:rPr lang="en-US" sz="2400" dirty="0" smtClean="0">
                <a:latin typeface="Arial"/>
                <a:cs typeface="Arial"/>
              </a:rPr>
              <a:t>Constant </a:t>
            </a:r>
            <a:r>
              <a:rPr lang="en-US" sz="2400" dirty="0">
                <a:latin typeface="Arial"/>
                <a:cs typeface="Arial"/>
              </a:rPr>
              <a:t>Improvement. </a:t>
            </a:r>
          </a:p>
          <a:p>
            <a:pPr lvl="4">
              <a:lnSpc>
                <a:spcPct val="140000"/>
              </a:lnSpc>
            </a:pPr>
            <a:r>
              <a:rPr lang="en-US" sz="2800" b="1" dirty="0" smtClean="0">
                <a:latin typeface="Arial"/>
                <a:cs typeface="Arial"/>
              </a:rPr>
              <a:t>+</a:t>
            </a:r>
          </a:p>
          <a:p>
            <a:pPr marL="454025" indent="-454025">
              <a:lnSpc>
                <a:spcPct val="120000"/>
              </a:lnSpc>
            </a:pPr>
            <a:r>
              <a:rPr lang="en-US" sz="2400" dirty="0" smtClean="0">
                <a:latin typeface="Arial"/>
                <a:cs typeface="Arial"/>
              </a:rPr>
              <a:t>5.	 Quality </a:t>
            </a:r>
            <a:r>
              <a:rPr lang="en-US" sz="2400" dirty="0">
                <a:latin typeface="Arial"/>
                <a:cs typeface="Arial"/>
              </a:rPr>
              <a:t>Work feels </a:t>
            </a:r>
            <a:r>
              <a:rPr lang="en-US" sz="2400" dirty="0" smtClean="0">
                <a:latin typeface="Arial"/>
                <a:cs typeface="Arial"/>
              </a:rPr>
              <a:t>good</a:t>
            </a:r>
          </a:p>
          <a:p>
            <a:pPr marL="454025" indent="-454025">
              <a:lnSpc>
                <a:spcPct val="140000"/>
              </a:lnSpc>
            </a:pPr>
            <a:r>
              <a:rPr lang="en-US" sz="2400" dirty="0" smtClean="0">
                <a:latin typeface="Arial"/>
                <a:cs typeface="Arial"/>
              </a:rPr>
              <a:t>6.	 Quality </a:t>
            </a:r>
            <a:r>
              <a:rPr lang="en-US" sz="2400" dirty="0">
                <a:latin typeface="Arial"/>
                <a:cs typeface="Arial"/>
              </a:rPr>
              <a:t>is never </a:t>
            </a:r>
            <a:r>
              <a:rPr lang="en-US" sz="2400" dirty="0" smtClean="0">
                <a:latin typeface="Arial"/>
                <a:cs typeface="Arial"/>
              </a:rPr>
              <a:t>destructive. </a:t>
            </a:r>
            <a:endParaRPr lang="en-US" sz="2400" dirty="0">
              <a:latin typeface="Arial"/>
              <a:cs typeface="Arial"/>
            </a:endParaRPr>
          </a:p>
        </p:txBody>
      </p:sp>
      <p:sp>
        <p:nvSpPr>
          <p:cNvPr id="16" name="Freeform 15"/>
          <p:cNvSpPr/>
          <p:nvPr/>
        </p:nvSpPr>
        <p:spPr>
          <a:xfrm>
            <a:off x="3324242" y="4267604"/>
            <a:ext cx="2820937" cy="294299"/>
          </a:xfrm>
          <a:custGeom>
            <a:avLst/>
            <a:gdLst>
              <a:gd name="connsiteX0" fmla="*/ 0 w 3066175"/>
              <a:gd name="connsiteY0" fmla="*/ 132291 h 294299"/>
              <a:gd name="connsiteX1" fmla="*/ 628630 w 3066175"/>
              <a:gd name="connsiteY1" fmla="*/ 16842 h 294299"/>
              <a:gd name="connsiteX2" fmla="*/ 1526673 w 3066175"/>
              <a:gd name="connsiteY2" fmla="*/ 29670 h 294299"/>
              <a:gd name="connsiteX3" fmla="*/ 2527349 w 3066175"/>
              <a:gd name="connsiteY3" fmla="*/ 286223 h 294299"/>
              <a:gd name="connsiteX4" fmla="*/ 3066175 w 3066175"/>
              <a:gd name="connsiteY4" fmla="*/ 234913 h 294299"/>
              <a:gd name="connsiteX5" fmla="*/ 3066175 w 3066175"/>
              <a:gd name="connsiteY5" fmla="*/ 234913 h 29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175" h="294299">
                <a:moveTo>
                  <a:pt x="0" y="132291"/>
                </a:moveTo>
                <a:cubicBezTo>
                  <a:pt x="187092" y="83118"/>
                  <a:pt x="374185" y="33945"/>
                  <a:pt x="628630" y="16842"/>
                </a:cubicBezTo>
                <a:cubicBezTo>
                  <a:pt x="883075" y="-261"/>
                  <a:pt x="1210220" y="-15227"/>
                  <a:pt x="1526673" y="29670"/>
                </a:cubicBezTo>
                <a:cubicBezTo>
                  <a:pt x="1843126" y="74567"/>
                  <a:pt x="2270765" y="252016"/>
                  <a:pt x="2527349" y="286223"/>
                </a:cubicBezTo>
                <a:cubicBezTo>
                  <a:pt x="2783933" y="320430"/>
                  <a:pt x="3066175" y="234913"/>
                  <a:pt x="3066175" y="234913"/>
                </a:cubicBezTo>
                <a:lnTo>
                  <a:pt x="3066175" y="234913"/>
                </a:lnTo>
              </a:path>
            </a:pathLst>
          </a:custGeom>
          <a:ln w="38100" cmpd="sng">
            <a:solidFill>
              <a:srgbClr val="FFFF00"/>
            </a:solidFill>
            <a:headEnd type="none"/>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TextBox 16"/>
          <p:cNvSpPr txBox="1"/>
          <p:nvPr/>
        </p:nvSpPr>
        <p:spPr>
          <a:xfrm>
            <a:off x="6145179" y="4100238"/>
            <a:ext cx="3117491" cy="1015663"/>
          </a:xfrm>
          <a:prstGeom prst="rect">
            <a:avLst/>
          </a:prstGeom>
          <a:noFill/>
        </p:spPr>
        <p:txBody>
          <a:bodyPr wrap="square" rtlCol="0">
            <a:spAutoFit/>
          </a:bodyPr>
          <a:lstStyle/>
          <a:p>
            <a:r>
              <a:rPr lang="en-US" sz="2000" i="1" dirty="0" smtClean="0">
                <a:latin typeface="Tekton Pro Bold"/>
                <a:cs typeface="Tekton Pro Bold"/>
              </a:rPr>
              <a:t>This is about achieving,</a:t>
            </a:r>
          </a:p>
          <a:p>
            <a:r>
              <a:rPr lang="en-US" sz="2000" i="1" dirty="0" smtClean="0">
                <a:latin typeface="Tekton Pro Bold"/>
                <a:cs typeface="Tekton Pro Bold"/>
              </a:rPr>
              <a:t>performing, bettering NOT attempting, trying, effort. </a:t>
            </a:r>
            <a:endParaRPr lang="en-US" sz="2000" i="1" dirty="0">
              <a:latin typeface="Tekton Pro Bold"/>
              <a:cs typeface="Tekton Pro Bold"/>
            </a:endParaRPr>
          </a:p>
        </p:txBody>
      </p:sp>
      <p:pic>
        <p:nvPicPr>
          <p:cNvPr id="8" name="Picture 7" descr="Glasser_fa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1741436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3"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3"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3"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edge">
                                      <p:cBhvr>
                                        <p:cTn id="30" dur="1000"/>
                                        <p:tgtEl>
                                          <p:spTgt spid="16"/>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0" nodeType="clickEffect">
                                  <p:stCondLst>
                                    <p:cond delay="0"/>
                                  </p:stCondLst>
                                  <p:childTnLst>
                                    <p:animScale>
                                      <p:cBhvr>
                                        <p:cTn id="37" dur="2000" fill="hold"/>
                                        <p:tgtEl>
                                          <p:spTgt spid="7"/>
                                        </p:tgtEl>
                                      </p:cBhvr>
                                      <p:by x="50000" y="50000"/>
                                    </p:animScale>
                                  </p:childTnLst>
                                </p:cTn>
                              </p:par>
                              <p:par>
                                <p:cTn id="38" presetID="10" presetClass="exit" presetSubtype="0" fill="hold" grpId="1"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7">
                                            <p:txEl>
                                              <p:pRg st="1" end="1"/>
                                            </p:txEl>
                                          </p:spTgt>
                                        </p:tgtEl>
                                      </p:cBhvr>
                                    </p:animEffect>
                                    <p:set>
                                      <p:cBhvr>
                                        <p:cTn id="46" dur="1" fill="hold">
                                          <p:stCondLst>
                                            <p:cond delay="999"/>
                                          </p:stCondLst>
                                        </p:cTn>
                                        <p:tgtEl>
                                          <p:spTgt spid="7">
                                            <p:txEl>
                                              <p:pRg st="1" end="1"/>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7">
                                            <p:txEl>
                                              <p:pRg st="2" end="2"/>
                                            </p:txEl>
                                          </p:spTgt>
                                        </p:tgtEl>
                                      </p:cBhvr>
                                    </p:animEffect>
                                    <p:set>
                                      <p:cBhvr>
                                        <p:cTn id="49" dur="1" fill="hold">
                                          <p:stCondLst>
                                            <p:cond delay="999"/>
                                          </p:stCondLst>
                                        </p:cTn>
                                        <p:tgtEl>
                                          <p:spTgt spid="7">
                                            <p:txEl>
                                              <p:pRg st="2" end="2"/>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7">
                                            <p:txEl>
                                              <p:pRg st="3" end="3"/>
                                            </p:txEl>
                                          </p:spTgt>
                                        </p:tgtEl>
                                      </p:cBhvr>
                                    </p:animEffect>
                                    <p:set>
                                      <p:cBhvr>
                                        <p:cTn id="52" dur="1" fill="hold">
                                          <p:stCondLst>
                                            <p:cond delay="999"/>
                                          </p:stCondLst>
                                        </p:cTn>
                                        <p:tgtEl>
                                          <p:spTgt spid="7">
                                            <p:txEl>
                                              <p:pRg st="3" end="3"/>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7">
                                            <p:txEl>
                                              <p:pRg st="4" end="4"/>
                                            </p:txEl>
                                          </p:spTgt>
                                        </p:tgtEl>
                                      </p:cBhvr>
                                    </p:animEffect>
                                    <p:set>
                                      <p:cBhvr>
                                        <p:cTn id="55" dur="1" fill="hold">
                                          <p:stCondLst>
                                            <p:cond delay="999"/>
                                          </p:stCondLst>
                                        </p:cTn>
                                        <p:tgtEl>
                                          <p:spTgt spid="7">
                                            <p:txEl>
                                              <p:pRg st="4" end="4"/>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7">
                                            <p:txEl>
                                              <p:pRg st="5" end="5"/>
                                            </p:txEl>
                                          </p:spTgt>
                                        </p:tgtEl>
                                      </p:cBhvr>
                                    </p:animEffect>
                                    <p:set>
                                      <p:cBhvr>
                                        <p:cTn id="58" dur="1" fill="hold">
                                          <p:stCondLst>
                                            <p:cond delay="999"/>
                                          </p:stCondLst>
                                        </p:cTn>
                                        <p:tgtEl>
                                          <p:spTgt spid="7">
                                            <p:txEl>
                                              <p:pRg st="5" end="5"/>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7">
                                            <p:txEl>
                                              <p:pRg st="6" end="6"/>
                                            </p:txEl>
                                          </p:spTgt>
                                        </p:tgtEl>
                                      </p:cBhvr>
                                    </p:animEffect>
                                    <p:set>
                                      <p:cBhvr>
                                        <p:cTn id="61" dur="1" fill="hold">
                                          <p:stCondLst>
                                            <p:cond delay="999"/>
                                          </p:stCondLst>
                                        </p:cTn>
                                        <p:tgtEl>
                                          <p:spTgt spid="7">
                                            <p:txEl>
                                              <p:pRg st="6" end="6"/>
                                            </p:txEl>
                                          </p:spTgt>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7">
                                            <p:txEl>
                                              <p:pRg st="0" end="0"/>
                                            </p:txEl>
                                          </p:spTgt>
                                        </p:tgtEl>
                                      </p:cBhvr>
                                    </p:animEffect>
                                    <p:set>
                                      <p:cBhvr>
                                        <p:cTn id="64"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build="allAtOnce"/>
      <p:bldP spid="7" grpId="2" build="allAtOnce"/>
      <p:bldP spid="7" grpId="3" build="allAtOnce"/>
      <p:bldP spid="16" grpId="0" animBg="1"/>
      <p:bldP spid="16" grpId="1" animBg="1"/>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7" name="TextBox 6"/>
          <p:cNvSpPr txBox="1"/>
          <p:nvPr/>
        </p:nvSpPr>
        <p:spPr>
          <a:xfrm>
            <a:off x="1052286" y="2591107"/>
            <a:ext cx="7837260" cy="584775"/>
          </a:xfrm>
          <a:prstGeom prst="rect">
            <a:avLst/>
          </a:prstGeom>
          <a:noFill/>
          <a:effectLst>
            <a:outerShdw blurRad="76200" dist="50800" dir="13500000" sx="17000" sy="17000" kx="1200000" algn="br" rotWithShape="0">
              <a:prstClr val="black">
                <a:alpha val="20000"/>
              </a:prstClr>
            </a:outerShdw>
          </a:effectLst>
        </p:spPr>
        <p:txBody>
          <a:bodyPr wrap="square" rtlCol="0">
            <a:spAutoFit/>
          </a:bodyPr>
          <a:lstStyle/>
          <a:p>
            <a:pPr marL="454025" indent="-454025">
              <a:lnSpc>
                <a:spcPct val="140000"/>
              </a:lnSpc>
              <a:buAutoNum type="arabicPeriod"/>
            </a:pPr>
            <a:r>
              <a:rPr lang="en-US" sz="2400" dirty="0" smtClean="0">
                <a:latin typeface="Arial"/>
                <a:cs typeface="Arial"/>
              </a:rPr>
              <a:t>Quality </a:t>
            </a:r>
            <a:r>
              <a:rPr lang="en-US" sz="2400" dirty="0">
                <a:latin typeface="Arial"/>
                <a:cs typeface="Arial"/>
              </a:rPr>
              <a:t>occurs in a warm, supportive </a:t>
            </a:r>
            <a:r>
              <a:rPr lang="en-US" sz="2400" dirty="0" smtClean="0">
                <a:latin typeface="Arial"/>
                <a:cs typeface="Arial"/>
              </a:rPr>
              <a:t>environment</a:t>
            </a:r>
          </a:p>
        </p:txBody>
      </p:sp>
      <p:sp>
        <p:nvSpPr>
          <p:cNvPr id="2" name="Rectangle 1"/>
          <p:cNvSpPr/>
          <p:nvPr/>
        </p:nvSpPr>
        <p:spPr>
          <a:xfrm>
            <a:off x="1108314" y="3330084"/>
            <a:ext cx="7575802" cy="707886"/>
          </a:xfrm>
          <a:prstGeom prst="rect">
            <a:avLst/>
          </a:prstGeom>
        </p:spPr>
        <p:txBody>
          <a:bodyPr wrap="square">
            <a:spAutoFit/>
          </a:bodyPr>
          <a:lstStyle/>
          <a:p>
            <a:r>
              <a:rPr lang="en-US" sz="2000" b="1" dirty="0" smtClean="0">
                <a:latin typeface="Arial"/>
                <a:cs typeface="Arial"/>
              </a:rPr>
              <a:t>Continually focus and work on having a positive, supporting, trusting classroom and school environment. </a:t>
            </a:r>
            <a:endParaRPr lang="en-US" sz="2000" b="1" dirty="0">
              <a:latin typeface="Arial"/>
              <a:cs typeface="Arial"/>
            </a:endParaRPr>
          </a:p>
        </p:txBody>
      </p:sp>
      <p:sp>
        <p:nvSpPr>
          <p:cNvPr id="3" name="Rectangle 2"/>
          <p:cNvSpPr/>
          <p:nvPr/>
        </p:nvSpPr>
        <p:spPr>
          <a:xfrm>
            <a:off x="1089638" y="4168688"/>
            <a:ext cx="7407724" cy="2174955"/>
          </a:xfrm>
          <a:prstGeom prst="rect">
            <a:avLst/>
          </a:prstGeom>
        </p:spPr>
        <p:txBody>
          <a:bodyPr wrap="square">
            <a:spAutoFit/>
          </a:bodyPr>
          <a:lstStyle/>
          <a:p>
            <a:pPr>
              <a:lnSpc>
                <a:spcPct val="120000"/>
              </a:lnSpc>
            </a:pPr>
            <a:r>
              <a:rPr lang="en-US" sz="2000" i="1" dirty="0" smtClean="0">
                <a:latin typeface="Arial"/>
                <a:cs typeface="Arial"/>
              </a:rPr>
              <a:t>This </a:t>
            </a:r>
            <a:r>
              <a:rPr lang="en-US" sz="2000" i="1" dirty="0">
                <a:latin typeface="Arial"/>
                <a:cs typeface="Arial"/>
              </a:rPr>
              <a:t>condition is one of the most difficult tasks to accomplish. To create the type of environment that is described requires individuals and groups to align perceptions and expectations. </a:t>
            </a:r>
            <a:endParaRPr lang="en-US" sz="2000" i="1" dirty="0" smtClean="0">
              <a:latin typeface="Arial"/>
              <a:cs typeface="Arial"/>
            </a:endParaRPr>
          </a:p>
          <a:p>
            <a:pPr>
              <a:lnSpc>
                <a:spcPct val="80000"/>
              </a:lnSpc>
            </a:pPr>
            <a:endParaRPr lang="en-US" sz="2000" i="1" dirty="0">
              <a:latin typeface="Arial"/>
              <a:cs typeface="Arial"/>
            </a:endParaRPr>
          </a:p>
          <a:p>
            <a:pPr>
              <a:lnSpc>
                <a:spcPct val="120000"/>
              </a:lnSpc>
            </a:pPr>
            <a:r>
              <a:rPr lang="en-US" sz="2000" i="1" dirty="0" smtClean="0">
                <a:latin typeface="Arial"/>
                <a:cs typeface="Arial"/>
              </a:rPr>
              <a:t>It </a:t>
            </a:r>
            <a:r>
              <a:rPr lang="en-US" sz="2000" i="1" dirty="0">
                <a:latin typeface="Arial"/>
                <a:cs typeface="Arial"/>
              </a:rPr>
              <a:t>also requires a commitment to working hard toward accomplishing this goal</a:t>
            </a:r>
            <a:r>
              <a:rPr lang="en-US" i="1" dirty="0"/>
              <a:t>. </a:t>
            </a:r>
          </a:p>
        </p:txBody>
      </p:sp>
      <p:pic>
        <p:nvPicPr>
          <p:cNvPr id="6" name="Picture 5" descr="Glasser_fa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3289122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7" name="TextBox 6"/>
          <p:cNvSpPr txBox="1"/>
          <p:nvPr/>
        </p:nvSpPr>
        <p:spPr>
          <a:xfrm>
            <a:off x="1052286" y="2591107"/>
            <a:ext cx="7837260" cy="584775"/>
          </a:xfrm>
          <a:prstGeom prst="rect">
            <a:avLst/>
          </a:prstGeom>
          <a:noFill/>
          <a:effectLst>
            <a:outerShdw blurRad="76200" dist="50800" dir="13500000" sx="17000" sy="17000" kx="1200000" algn="br" rotWithShape="0">
              <a:prstClr val="black">
                <a:alpha val="20000"/>
              </a:prstClr>
            </a:outerShdw>
          </a:effectLst>
        </p:spPr>
        <p:txBody>
          <a:bodyPr wrap="square" rtlCol="0">
            <a:spAutoFit/>
          </a:bodyPr>
          <a:lstStyle/>
          <a:p>
            <a:pPr marL="454025" indent="-454025">
              <a:lnSpc>
                <a:spcPct val="140000"/>
              </a:lnSpc>
              <a:buAutoNum type="arabicPeriod"/>
            </a:pPr>
            <a:r>
              <a:rPr lang="en-US" sz="2400" dirty="0" smtClean="0">
                <a:latin typeface="Arial"/>
                <a:cs typeface="Arial"/>
              </a:rPr>
              <a:t>Quality </a:t>
            </a:r>
            <a:r>
              <a:rPr lang="en-US" sz="2400" dirty="0">
                <a:latin typeface="Arial"/>
                <a:cs typeface="Arial"/>
              </a:rPr>
              <a:t>occurs in a warm, supportive </a:t>
            </a:r>
            <a:r>
              <a:rPr lang="en-US" sz="2400" dirty="0" smtClean="0">
                <a:latin typeface="Arial"/>
                <a:cs typeface="Arial"/>
              </a:rPr>
              <a:t>environment</a:t>
            </a:r>
          </a:p>
        </p:txBody>
      </p:sp>
      <p:sp>
        <p:nvSpPr>
          <p:cNvPr id="3" name="Rectangle 2"/>
          <p:cNvSpPr/>
          <p:nvPr/>
        </p:nvSpPr>
        <p:spPr>
          <a:xfrm>
            <a:off x="1089638" y="3362448"/>
            <a:ext cx="8054362" cy="2026196"/>
          </a:xfrm>
          <a:prstGeom prst="rect">
            <a:avLst/>
          </a:prstGeom>
        </p:spPr>
        <p:txBody>
          <a:bodyPr wrap="square">
            <a:spAutoFit/>
          </a:bodyPr>
          <a:lstStyle/>
          <a:p>
            <a:pPr>
              <a:lnSpc>
                <a:spcPct val="110000"/>
              </a:lnSpc>
            </a:pPr>
            <a:r>
              <a:rPr lang="en-US" sz="2000" dirty="0" smtClean="0">
                <a:effectLst/>
                <a:latin typeface="Arial"/>
                <a:cs typeface="Arial"/>
                <a:hlinkClick r:id="rId3"/>
              </a:rPr>
              <a:t>Reality Therapy</a:t>
            </a:r>
            <a:r>
              <a:rPr lang="en-US" sz="2000" dirty="0">
                <a:latin typeface="Arial"/>
                <a:cs typeface="Arial"/>
              </a:rPr>
              <a:t> </a:t>
            </a:r>
            <a:r>
              <a:rPr lang="en-US" sz="2000" dirty="0" smtClean="0">
                <a:latin typeface="Arial"/>
                <a:cs typeface="Arial"/>
              </a:rPr>
              <a:t>is </a:t>
            </a:r>
            <a:r>
              <a:rPr lang="en-US" sz="2000" dirty="0" smtClean="0">
                <a:effectLst/>
                <a:latin typeface="Arial"/>
                <a:cs typeface="Arial"/>
              </a:rPr>
              <a:t>a method of working with others that is consistent with Choice Theory and essential </a:t>
            </a:r>
            <a:r>
              <a:rPr lang="en-US" sz="2000" dirty="0" smtClean="0">
                <a:latin typeface="Arial"/>
                <a:cs typeface="Arial"/>
              </a:rPr>
              <a:t>for</a:t>
            </a:r>
            <a:r>
              <a:rPr lang="en-US" sz="2000" dirty="0" smtClean="0">
                <a:effectLst/>
                <a:latin typeface="Arial"/>
                <a:cs typeface="Arial"/>
              </a:rPr>
              <a:t> creating this environment.</a:t>
            </a:r>
          </a:p>
          <a:p>
            <a:pPr>
              <a:lnSpc>
                <a:spcPct val="80000"/>
              </a:lnSpc>
            </a:pPr>
            <a:endParaRPr lang="en-US" sz="2000" dirty="0" smtClean="0">
              <a:latin typeface="Arial"/>
              <a:cs typeface="Arial"/>
            </a:endParaRPr>
          </a:p>
          <a:p>
            <a:pPr>
              <a:lnSpc>
                <a:spcPct val="110000"/>
              </a:lnSpc>
            </a:pPr>
            <a:r>
              <a:rPr lang="en-US" sz="2000" dirty="0" smtClean="0">
                <a:latin typeface="Arial"/>
                <a:cs typeface="Arial"/>
              </a:rPr>
              <a:t>When used consistently, these questions have been proven to increase responsibility, and ultimately - happiness!</a:t>
            </a:r>
          </a:p>
          <a:p>
            <a:pPr>
              <a:lnSpc>
                <a:spcPct val="110000"/>
              </a:lnSpc>
            </a:pPr>
            <a:endParaRPr lang="en-US" sz="2000" dirty="0" smtClean="0">
              <a:latin typeface="Arial"/>
              <a:cs typeface="Arial"/>
            </a:endParaRPr>
          </a:p>
        </p:txBody>
      </p:sp>
      <p:sp>
        <p:nvSpPr>
          <p:cNvPr id="5" name="Rectangle 4"/>
          <p:cNvSpPr/>
          <p:nvPr/>
        </p:nvSpPr>
        <p:spPr>
          <a:xfrm>
            <a:off x="2084426" y="5203335"/>
            <a:ext cx="5837520" cy="1441420"/>
          </a:xfrm>
          <a:prstGeom prst="rect">
            <a:avLst/>
          </a:prstGeom>
        </p:spPr>
        <p:txBody>
          <a:bodyPr wrap="square">
            <a:spAutoFit/>
          </a:bodyPr>
          <a:lstStyle/>
          <a:p>
            <a:pPr>
              <a:lnSpc>
                <a:spcPct val="110000"/>
              </a:lnSpc>
            </a:pPr>
            <a:r>
              <a:rPr lang="en-US" sz="2000" b="1" dirty="0" smtClean="0">
                <a:effectLst/>
                <a:latin typeface="Arial"/>
                <a:cs typeface="Arial"/>
              </a:rPr>
              <a:t>Want</a:t>
            </a:r>
            <a:r>
              <a:rPr lang="en-US" sz="2000" dirty="0" smtClean="0">
                <a:latin typeface="Arial"/>
                <a:cs typeface="Arial"/>
              </a:rPr>
              <a:t>		What do you want? </a:t>
            </a:r>
            <a:r>
              <a:rPr lang="en-US" sz="2000" dirty="0" smtClean="0">
                <a:effectLst/>
                <a:latin typeface="Arial"/>
                <a:cs typeface="Arial"/>
              </a:rPr>
              <a:t> </a:t>
            </a:r>
          </a:p>
          <a:p>
            <a:pPr>
              <a:lnSpc>
                <a:spcPct val="110000"/>
              </a:lnSpc>
            </a:pPr>
            <a:r>
              <a:rPr lang="en-US" sz="2000" b="1" dirty="0" smtClean="0">
                <a:effectLst/>
                <a:latin typeface="Arial"/>
                <a:cs typeface="Arial"/>
              </a:rPr>
              <a:t>Doing</a:t>
            </a:r>
            <a:r>
              <a:rPr lang="en-US" sz="2000" dirty="0" smtClean="0">
                <a:latin typeface="Arial"/>
                <a:cs typeface="Arial"/>
              </a:rPr>
              <a:t>		What are you doing? </a:t>
            </a:r>
            <a:r>
              <a:rPr lang="en-US" sz="2000" dirty="0" smtClean="0">
                <a:effectLst/>
                <a:latin typeface="Arial"/>
                <a:cs typeface="Arial"/>
              </a:rPr>
              <a:t> </a:t>
            </a:r>
            <a:r>
              <a:rPr lang="en-US" sz="2000" dirty="0" smtClean="0">
                <a:latin typeface="Arial"/>
                <a:cs typeface="Arial"/>
              </a:rPr>
              <a:t> </a:t>
            </a:r>
          </a:p>
          <a:p>
            <a:pPr>
              <a:lnSpc>
                <a:spcPct val="110000"/>
              </a:lnSpc>
            </a:pPr>
            <a:r>
              <a:rPr lang="en-US" sz="2000" b="1" dirty="0" smtClean="0">
                <a:effectLst/>
                <a:latin typeface="Arial"/>
                <a:cs typeface="Arial"/>
              </a:rPr>
              <a:t>Evaluate</a:t>
            </a:r>
            <a:r>
              <a:rPr lang="en-US" sz="2000" dirty="0" smtClean="0">
                <a:latin typeface="Arial"/>
                <a:cs typeface="Arial"/>
              </a:rPr>
              <a:t>	Is it working? (helping / hurting?) </a:t>
            </a:r>
            <a:r>
              <a:rPr lang="en-US" sz="2000" dirty="0" smtClean="0">
                <a:effectLst/>
                <a:latin typeface="Arial"/>
                <a:cs typeface="Arial"/>
              </a:rPr>
              <a:t> </a:t>
            </a:r>
          </a:p>
          <a:p>
            <a:pPr>
              <a:lnSpc>
                <a:spcPct val="110000"/>
              </a:lnSpc>
            </a:pPr>
            <a:r>
              <a:rPr lang="en-US" sz="2000" b="1" dirty="0" smtClean="0">
                <a:effectLst/>
                <a:latin typeface="Arial"/>
                <a:cs typeface="Arial"/>
              </a:rPr>
              <a:t>Plan</a:t>
            </a:r>
            <a:r>
              <a:rPr lang="en-US" sz="2000" dirty="0" smtClean="0">
                <a:latin typeface="Arial"/>
                <a:cs typeface="Arial"/>
              </a:rPr>
              <a:t>		What else can / will you do?</a:t>
            </a:r>
            <a:r>
              <a:rPr lang="en-US" sz="2000" i="1" dirty="0" smtClean="0">
                <a:latin typeface="Arial"/>
                <a:cs typeface="Arial"/>
              </a:rPr>
              <a:t>. </a:t>
            </a:r>
            <a:endParaRPr lang="en-US" sz="2000" i="1" dirty="0">
              <a:latin typeface="Arial"/>
              <a:cs typeface="Arial"/>
            </a:endParaRPr>
          </a:p>
        </p:txBody>
      </p:sp>
    </p:spTree>
    <p:extLst>
      <p:ext uri="{BB962C8B-B14F-4D97-AF65-F5344CB8AC3E}">
        <p14:creationId xmlns:p14="http://schemas.microsoft.com/office/powerpoint/2010/main" val="529453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838200" y="411163"/>
            <a:ext cx="7924800" cy="5794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200" dirty="0" smtClean="0"/>
              <a:t>Choice </a:t>
            </a:r>
            <a:r>
              <a:rPr lang="en-US" sz="3200" dirty="0"/>
              <a:t>Theory (Glasser)</a:t>
            </a:r>
          </a:p>
        </p:txBody>
      </p:sp>
      <p:sp>
        <p:nvSpPr>
          <p:cNvPr id="18435" name="Text Box 3"/>
          <p:cNvSpPr txBox="1">
            <a:spLocks noChangeArrowheads="1"/>
          </p:cNvSpPr>
          <p:nvPr/>
        </p:nvSpPr>
        <p:spPr bwMode="auto">
          <a:xfrm>
            <a:off x="838200" y="13716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Our behaviour is directed at meeting our basic needs:</a:t>
            </a:r>
          </a:p>
        </p:txBody>
      </p:sp>
      <p:sp>
        <p:nvSpPr>
          <p:cNvPr id="18436" name="Text Box 4"/>
          <p:cNvSpPr txBox="1">
            <a:spLocks noChangeArrowheads="1"/>
          </p:cNvSpPr>
          <p:nvPr/>
        </p:nvSpPr>
        <p:spPr bwMode="auto">
          <a:xfrm>
            <a:off x="914400" y="5562600"/>
            <a:ext cx="7620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Students can be focused on being aware of their behaviour and how best it can meet their needs.</a:t>
            </a:r>
          </a:p>
        </p:txBody>
      </p:sp>
      <p:pic>
        <p:nvPicPr>
          <p:cNvPr id="18438" name="Picture 6" descr="ChoiceThe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0"/>
            <a:ext cx="70104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092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99CC"/>
        </a:solidFill>
        <a:effectLst/>
      </p:bgPr>
    </p:bg>
    <p:spTree>
      <p:nvGrpSpPr>
        <p:cNvPr id="1" name=""/>
        <p:cNvGrpSpPr/>
        <p:nvPr/>
      </p:nvGrpSpPr>
      <p:grpSpPr>
        <a:xfrm>
          <a:off x="0" y="0"/>
          <a:ext cx="0" cy="0"/>
          <a:chOff x="0" y="0"/>
          <a:chExt cx="0" cy="0"/>
        </a:xfrm>
      </p:grpSpPr>
      <p:sp>
        <p:nvSpPr>
          <p:cNvPr id="3077" name="Text Box 11"/>
          <p:cNvSpPr txBox="1">
            <a:spLocks noChangeArrowheads="1"/>
          </p:cNvSpPr>
          <p:nvPr/>
        </p:nvSpPr>
        <p:spPr bwMode="auto">
          <a:xfrm>
            <a:off x="1476375" y="2740624"/>
            <a:ext cx="7162800" cy="240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62000" indent="-762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spcBef>
                <a:spcPct val="50000"/>
              </a:spcBef>
              <a:buFont typeface="Wingdings" charset="0"/>
              <a:buChar char=""/>
            </a:pPr>
            <a:r>
              <a:rPr lang="en-AU" b="1" dirty="0" smtClean="0">
                <a:solidFill>
                  <a:srgbClr val="FFFFFF"/>
                </a:solidFill>
                <a:effectLst>
                  <a:innerShdw blurRad="63500" dist="50800" dir="13500000">
                    <a:prstClr val="black">
                      <a:alpha val="50000"/>
                    </a:prstClr>
                  </a:innerShdw>
                </a:effectLst>
              </a:rPr>
              <a:t>Glasser on education</a:t>
            </a:r>
          </a:p>
          <a:p>
            <a:pPr>
              <a:lnSpc>
                <a:spcPct val="120000"/>
              </a:lnSpc>
              <a:spcBef>
                <a:spcPct val="50000"/>
              </a:spcBef>
              <a:buFont typeface="Wingdings" charset="0"/>
              <a:buChar char=""/>
            </a:pPr>
            <a:r>
              <a:rPr lang="en-AU" b="1" dirty="0" smtClean="0">
                <a:solidFill>
                  <a:srgbClr val="FFFFFF"/>
                </a:solidFill>
                <a:effectLst>
                  <a:innerShdw blurRad="63500" dist="50800" dir="13500000">
                    <a:prstClr val="black">
                      <a:alpha val="50000"/>
                    </a:prstClr>
                  </a:innerShdw>
                </a:effectLst>
              </a:rPr>
              <a:t>Choice Theory</a:t>
            </a:r>
            <a:endParaRPr lang="en-AU" b="1" dirty="0">
              <a:solidFill>
                <a:srgbClr val="FFFFFF"/>
              </a:solidFill>
              <a:effectLst>
                <a:innerShdw blurRad="63500" dist="50800" dir="13500000">
                  <a:prstClr val="black">
                    <a:alpha val="50000"/>
                  </a:prstClr>
                </a:innerShdw>
              </a:effectLst>
            </a:endParaRPr>
          </a:p>
          <a:p>
            <a:pPr>
              <a:lnSpc>
                <a:spcPct val="120000"/>
              </a:lnSpc>
              <a:spcBef>
                <a:spcPct val="50000"/>
              </a:spcBef>
              <a:buFont typeface="Wingdings" charset="0"/>
              <a:buChar char=""/>
            </a:pPr>
            <a:r>
              <a:rPr lang="en-AU" b="1" dirty="0" smtClean="0">
                <a:solidFill>
                  <a:srgbClr val="FFFFFF"/>
                </a:solidFill>
                <a:effectLst>
                  <a:innerShdw blurRad="63500" dist="50800" dir="13500000">
                    <a:prstClr val="black">
                      <a:alpha val="50000"/>
                    </a:prstClr>
                  </a:innerShdw>
                </a:effectLst>
              </a:rPr>
              <a:t>Quality schools</a:t>
            </a:r>
          </a:p>
          <a:p>
            <a:pPr>
              <a:lnSpc>
                <a:spcPct val="120000"/>
              </a:lnSpc>
              <a:spcBef>
                <a:spcPct val="50000"/>
              </a:spcBef>
              <a:buFont typeface="Wingdings" charset="0"/>
              <a:buChar char=""/>
            </a:pPr>
            <a:r>
              <a:rPr lang="en-AU" b="1" dirty="0" smtClean="0">
                <a:solidFill>
                  <a:srgbClr val="FFFFFF"/>
                </a:solidFill>
                <a:effectLst>
                  <a:innerShdw blurRad="63500" dist="50800" dir="13500000">
                    <a:prstClr val="black">
                      <a:alpha val="50000"/>
                    </a:prstClr>
                  </a:innerShdw>
                </a:effectLst>
              </a:rPr>
              <a:t>Changing paradigms – Ken Robinson</a:t>
            </a:r>
            <a:endParaRPr lang="en-AU" b="1" dirty="0">
              <a:solidFill>
                <a:srgbClr val="FFFFFF"/>
              </a:solidFill>
              <a:effectLst>
                <a:innerShdw blurRad="63500" dist="50800" dir="13500000">
                  <a:prstClr val="black">
                    <a:alpha val="50000"/>
                  </a:prstClr>
                </a:innerShdw>
              </a:effectLst>
            </a:endParaRPr>
          </a:p>
        </p:txBody>
      </p:sp>
      <p:sp>
        <p:nvSpPr>
          <p:cNvPr id="2061" name="Text Box 13"/>
          <p:cNvSpPr txBox="1">
            <a:spLocks noChangeArrowheads="1"/>
          </p:cNvSpPr>
          <p:nvPr/>
        </p:nvSpPr>
        <p:spPr bwMode="auto">
          <a:xfrm>
            <a:off x="1905000" y="1752600"/>
            <a:ext cx="53340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AU" sz="2800" b="1" dirty="0" smtClean="0">
                <a:solidFill>
                  <a:schemeClr val="bg1"/>
                </a:solidFill>
                <a:effectLst>
                  <a:innerShdw blurRad="63500" dist="50800" dir="13500000">
                    <a:prstClr val="black">
                      <a:alpha val="50000"/>
                    </a:prstClr>
                  </a:innerShdw>
                </a:effectLst>
              </a:rPr>
              <a:t>Overview of this week</a:t>
            </a:r>
          </a:p>
        </p:txBody>
      </p:sp>
      <p:sp>
        <p:nvSpPr>
          <p:cNvPr id="17414" name="Text Box 14"/>
          <p:cNvSpPr txBox="1">
            <a:spLocks noChangeArrowheads="1"/>
          </p:cNvSpPr>
          <p:nvPr/>
        </p:nvSpPr>
        <p:spPr bwMode="auto">
          <a:xfrm>
            <a:off x="4643438" y="6324600"/>
            <a:ext cx="434816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AU" sz="2000" b="1" i="1">
                <a:solidFill>
                  <a:srgbClr val="66CCFF"/>
                </a:solidFill>
              </a:rPr>
              <a:t>Presented by Ray Handley</a:t>
            </a:r>
            <a:endParaRPr lang="en-AU" b="1"/>
          </a:p>
        </p:txBody>
      </p:sp>
      <p:pic>
        <p:nvPicPr>
          <p:cNvPr id="9" name="Picture 8" descr="GDE_2013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0" y="6615"/>
            <a:ext cx="9144000" cy="1215120"/>
          </a:xfrm>
          <a:prstGeom prst="rect">
            <a:avLst/>
          </a:prstGeom>
        </p:spPr>
      </p:pic>
    </p:spTree>
    <p:extLst>
      <p:ext uri="{BB962C8B-B14F-4D97-AF65-F5344CB8AC3E}">
        <p14:creationId xmlns:p14="http://schemas.microsoft.com/office/powerpoint/2010/main" val="162687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fade">
                                      <p:cBhvr>
                                        <p:cTn id="7" dur="1000"/>
                                        <p:tgtEl>
                                          <p:spTgt spid="307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7">
                                            <p:txEl>
                                              <p:pRg st="1" end="1"/>
                                            </p:txEl>
                                          </p:spTgt>
                                        </p:tgtEl>
                                        <p:attrNameLst>
                                          <p:attrName>style.visibility</p:attrName>
                                        </p:attrNameLst>
                                      </p:cBhvr>
                                      <p:to>
                                        <p:strVal val="visible"/>
                                      </p:to>
                                    </p:set>
                                    <p:animEffect transition="in" filter="fade">
                                      <p:cBhvr>
                                        <p:cTn id="10" dur="1000"/>
                                        <p:tgtEl>
                                          <p:spTgt spid="307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7">
                                            <p:txEl>
                                              <p:pRg st="2" end="2"/>
                                            </p:txEl>
                                          </p:spTgt>
                                        </p:tgtEl>
                                        <p:attrNameLst>
                                          <p:attrName>style.visibility</p:attrName>
                                        </p:attrNameLst>
                                      </p:cBhvr>
                                      <p:to>
                                        <p:strVal val="visible"/>
                                      </p:to>
                                    </p:set>
                                    <p:animEffect transition="in" filter="fade">
                                      <p:cBhvr>
                                        <p:cTn id="13" dur="1000"/>
                                        <p:tgtEl>
                                          <p:spTgt spid="307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7">
                                            <p:txEl>
                                              <p:pRg st="3" end="3"/>
                                            </p:txEl>
                                          </p:spTgt>
                                        </p:tgtEl>
                                        <p:attrNameLst>
                                          <p:attrName>style.visibility</p:attrName>
                                        </p:attrNameLst>
                                      </p:cBhvr>
                                      <p:to>
                                        <p:strVal val="visible"/>
                                      </p:to>
                                    </p:set>
                                    <p:animEffect transition="in" filter="fade">
                                      <p:cBhvr>
                                        <p:cTn id="16" dur="1000"/>
                                        <p:tgtEl>
                                          <p:spTgt spid="30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7" name="TextBox 6"/>
          <p:cNvSpPr txBox="1"/>
          <p:nvPr/>
        </p:nvSpPr>
        <p:spPr>
          <a:xfrm>
            <a:off x="1052286" y="2609781"/>
            <a:ext cx="7557127" cy="584775"/>
          </a:xfrm>
          <a:prstGeom prst="rect">
            <a:avLst/>
          </a:prstGeom>
          <a:noFill/>
          <a:effectLst>
            <a:outerShdw blurRad="76200" dist="50800" dir="13500000" sx="17000" sy="17000" kx="1200000" algn="br" rotWithShape="0">
              <a:prstClr val="black">
                <a:alpha val="20000"/>
              </a:prstClr>
            </a:outerShdw>
          </a:effectLst>
        </p:spPr>
        <p:txBody>
          <a:bodyPr wrap="square" rtlCol="0">
            <a:spAutoFit/>
          </a:bodyPr>
          <a:lstStyle/>
          <a:p>
            <a:pPr>
              <a:lnSpc>
                <a:spcPct val="140000"/>
              </a:lnSpc>
            </a:pPr>
            <a:r>
              <a:rPr lang="en-US" sz="2400" dirty="0" smtClean="0">
                <a:latin typeface="Arial"/>
                <a:cs typeface="Arial"/>
              </a:rPr>
              <a:t>2.	Quality </a:t>
            </a:r>
            <a:r>
              <a:rPr lang="en-US" sz="2400" dirty="0">
                <a:latin typeface="Arial"/>
                <a:cs typeface="Arial"/>
              </a:rPr>
              <a:t>Work is useful. </a:t>
            </a:r>
            <a:r>
              <a:rPr lang="en-US" sz="2400" dirty="0" smtClean="0">
                <a:latin typeface="Arial"/>
                <a:cs typeface="Arial"/>
              </a:rPr>
              <a:t> </a:t>
            </a:r>
          </a:p>
        </p:txBody>
      </p:sp>
      <p:sp>
        <p:nvSpPr>
          <p:cNvPr id="2" name="Rectangle 1"/>
          <p:cNvSpPr/>
          <p:nvPr/>
        </p:nvSpPr>
        <p:spPr>
          <a:xfrm>
            <a:off x="996258" y="3224040"/>
            <a:ext cx="5819174" cy="677108"/>
          </a:xfrm>
          <a:prstGeom prst="rect">
            <a:avLst/>
          </a:prstGeom>
        </p:spPr>
        <p:txBody>
          <a:bodyPr wrap="square">
            <a:spAutoFit/>
          </a:bodyPr>
          <a:lstStyle/>
          <a:p>
            <a:endParaRPr lang="en-US" dirty="0" smtClean="0"/>
          </a:p>
          <a:p>
            <a:r>
              <a:rPr lang="en-US" sz="2000" b="1" dirty="0" smtClean="0">
                <a:latin typeface="Arial"/>
                <a:cs typeface="Arial"/>
              </a:rPr>
              <a:t> Everyone should be asked to do useful work. </a:t>
            </a:r>
            <a:endParaRPr lang="en-US" sz="2000" b="1" dirty="0">
              <a:latin typeface="Arial"/>
              <a:cs typeface="Arial"/>
            </a:endParaRPr>
          </a:p>
        </p:txBody>
      </p:sp>
      <p:sp>
        <p:nvSpPr>
          <p:cNvPr id="3" name="Rectangle 2"/>
          <p:cNvSpPr/>
          <p:nvPr/>
        </p:nvSpPr>
        <p:spPr>
          <a:xfrm>
            <a:off x="1052286" y="4125236"/>
            <a:ext cx="7743884" cy="2174955"/>
          </a:xfrm>
          <a:prstGeom prst="rect">
            <a:avLst/>
          </a:prstGeom>
        </p:spPr>
        <p:txBody>
          <a:bodyPr wrap="square">
            <a:spAutoFit/>
          </a:bodyPr>
          <a:lstStyle/>
          <a:p>
            <a:pPr>
              <a:lnSpc>
                <a:spcPct val="120000"/>
              </a:lnSpc>
            </a:pPr>
            <a:r>
              <a:rPr lang="en-US" sz="2000" i="1" dirty="0" smtClean="0">
                <a:latin typeface="Arial"/>
                <a:cs typeface="Arial"/>
              </a:rPr>
              <a:t>This </a:t>
            </a:r>
            <a:r>
              <a:rPr lang="en-US" sz="2000" i="1" dirty="0">
                <a:latin typeface="Arial"/>
                <a:cs typeface="Arial"/>
              </a:rPr>
              <a:t>applies even beyond the work that students are asked to do in class. It applies to the expectations and requirements of district and school administration, certified and classified personnel. </a:t>
            </a:r>
            <a:endParaRPr lang="en-US" sz="2000" i="1" dirty="0" smtClean="0">
              <a:latin typeface="Arial"/>
              <a:cs typeface="Arial"/>
            </a:endParaRPr>
          </a:p>
          <a:p>
            <a:pPr>
              <a:lnSpc>
                <a:spcPct val="80000"/>
              </a:lnSpc>
            </a:pPr>
            <a:endParaRPr lang="en-US" sz="2000" i="1" dirty="0">
              <a:latin typeface="Arial"/>
              <a:cs typeface="Arial"/>
            </a:endParaRPr>
          </a:p>
          <a:p>
            <a:pPr>
              <a:lnSpc>
                <a:spcPct val="120000"/>
              </a:lnSpc>
            </a:pPr>
            <a:r>
              <a:rPr lang="en-US" sz="2000" i="1" dirty="0" smtClean="0">
                <a:latin typeface="Arial"/>
                <a:cs typeface="Arial"/>
              </a:rPr>
              <a:t>Educators </a:t>
            </a:r>
            <a:r>
              <a:rPr lang="en-US" sz="2000" i="1" dirty="0">
                <a:latin typeface="Arial"/>
                <a:cs typeface="Arial"/>
              </a:rPr>
              <a:t>are continually challenged to determine what is and what is not worth learning. </a:t>
            </a:r>
          </a:p>
        </p:txBody>
      </p:sp>
      <p:pic>
        <p:nvPicPr>
          <p:cNvPr id="6" name="Picture 5" descr="Glasser_fa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2209606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7" name="TextBox 6"/>
          <p:cNvSpPr txBox="1"/>
          <p:nvPr/>
        </p:nvSpPr>
        <p:spPr>
          <a:xfrm>
            <a:off x="1052286" y="2609781"/>
            <a:ext cx="7557127" cy="584775"/>
          </a:xfrm>
          <a:prstGeom prst="rect">
            <a:avLst/>
          </a:prstGeom>
          <a:noFill/>
          <a:effectLst>
            <a:outerShdw blurRad="76200" dist="50800" dir="13500000" sx="17000" sy="17000" kx="1200000" algn="br" rotWithShape="0">
              <a:prstClr val="black">
                <a:alpha val="20000"/>
              </a:prstClr>
            </a:outerShdw>
          </a:effectLst>
        </p:spPr>
        <p:txBody>
          <a:bodyPr wrap="square" rtlCol="0">
            <a:spAutoFit/>
          </a:bodyPr>
          <a:lstStyle/>
          <a:p>
            <a:pPr>
              <a:lnSpc>
                <a:spcPct val="140000"/>
              </a:lnSpc>
            </a:pPr>
            <a:r>
              <a:rPr lang="en-US" sz="2400" dirty="0" smtClean="0">
                <a:latin typeface="Arial"/>
                <a:cs typeface="Arial"/>
              </a:rPr>
              <a:t>2.	Quality </a:t>
            </a:r>
            <a:r>
              <a:rPr lang="en-US" sz="2400" dirty="0">
                <a:latin typeface="Arial"/>
                <a:cs typeface="Arial"/>
              </a:rPr>
              <a:t>Work is useful. </a:t>
            </a:r>
            <a:r>
              <a:rPr lang="en-US" sz="2400" dirty="0" smtClean="0">
                <a:latin typeface="Arial"/>
                <a:cs typeface="Arial"/>
              </a:rPr>
              <a:t> </a:t>
            </a:r>
          </a:p>
        </p:txBody>
      </p:sp>
      <p:sp>
        <p:nvSpPr>
          <p:cNvPr id="2" name="Rectangle 1"/>
          <p:cNvSpPr/>
          <p:nvPr/>
        </p:nvSpPr>
        <p:spPr>
          <a:xfrm>
            <a:off x="996258" y="3224040"/>
            <a:ext cx="5819174" cy="677108"/>
          </a:xfrm>
          <a:prstGeom prst="rect">
            <a:avLst/>
          </a:prstGeom>
        </p:spPr>
        <p:txBody>
          <a:bodyPr wrap="square">
            <a:spAutoFit/>
          </a:bodyPr>
          <a:lstStyle/>
          <a:p>
            <a:endParaRPr lang="en-US" dirty="0" smtClean="0"/>
          </a:p>
          <a:p>
            <a:r>
              <a:rPr lang="en-US" sz="2000" b="1" dirty="0" smtClean="0">
                <a:latin typeface="Arial"/>
                <a:cs typeface="Arial"/>
              </a:rPr>
              <a:t> Everyone should be asked to do useful work. </a:t>
            </a:r>
            <a:endParaRPr lang="en-US" sz="2000" b="1" dirty="0">
              <a:latin typeface="Arial"/>
              <a:cs typeface="Arial"/>
            </a:endParaRPr>
          </a:p>
        </p:txBody>
      </p:sp>
      <p:sp>
        <p:nvSpPr>
          <p:cNvPr id="3" name="Rectangle 2"/>
          <p:cNvSpPr/>
          <p:nvPr/>
        </p:nvSpPr>
        <p:spPr>
          <a:xfrm>
            <a:off x="1052286" y="4125236"/>
            <a:ext cx="7743884" cy="2544287"/>
          </a:xfrm>
          <a:prstGeom prst="rect">
            <a:avLst/>
          </a:prstGeom>
        </p:spPr>
        <p:txBody>
          <a:bodyPr wrap="square">
            <a:spAutoFit/>
          </a:bodyPr>
          <a:lstStyle/>
          <a:p>
            <a:pPr>
              <a:lnSpc>
                <a:spcPct val="120000"/>
              </a:lnSpc>
            </a:pPr>
            <a:r>
              <a:rPr lang="en-US" sz="2000" i="1" dirty="0" smtClean="0">
                <a:latin typeface="Arial"/>
                <a:cs typeface="Arial"/>
              </a:rPr>
              <a:t>While </a:t>
            </a:r>
            <a:r>
              <a:rPr lang="en-US" sz="2000" i="1" dirty="0">
                <a:latin typeface="Arial"/>
                <a:cs typeface="Arial"/>
              </a:rPr>
              <a:t>some of the challenges are attempts to avoid work by students and/or faculties, many of the questions and their underlying premises are valid. </a:t>
            </a:r>
            <a:endParaRPr lang="en-US" sz="2000" i="1" dirty="0" smtClean="0">
              <a:latin typeface="Arial"/>
              <a:cs typeface="Arial"/>
            </a:endParaRPr>
          </a:p>
          <a:p>
            <a:pPr>
              <a:lnSpc>
                <a:spcPct val="80000"/>
              </a:lnSpc>
            </a:pPr>
            <a:endParaRPr lang="en-US" sz="2000" i="1" dirty="0">
              <a:latin typeface="Arial"/>
              <a:cs typeface="Arial"/>
            </a:endParaRPr>
          </a:p>
          <a:p>
            <a:pPr>
              <a:lnSpc>
                <a:spcPct val="120000"/>
              </a:lnSpc>
            </a:pPr>
            <a:r>
              <a:rPr lang="en-US" sz="2000" i="1" dirty="0">
                <a:latin typeface="Arial"/>
                <a:cs typeface="Arial"/>
              </a:rPr>
              <a:t>Some of the questions are: </a:t>
            </a:r>
          </a:p>
          <a:p>
            <a:pPr>
              <a:lnSpc>
                <a:spcPct val="120000"/>
              </a:lnSpc>
            </a:pPr>
            <a:r>
              <a:rPr lang="en-US" sz="2000" i="1" dirty="0">
                <a:latin typeface="Arial"/>
                <a:cs typeface="Arial"/>
              </a:rPr>
              <a:t>· What is useful? · How will it be useful? · What is important? · What do you (the teacher/administrator) see as useful? Why? </a:t>
            </a:r>
          </a:p>
        </p:txBody>
      </p:sp>
      <p:pic>
        <p:nvPicPr>
          <p:cNvPr id="6" name="Picture 5" descr="Glasser_fa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1123304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7" name="TextBox 6"/>
          <p:cNvSpPr txBox="1"/>
          <p:nvPr/>
        </p:nvSpPr>
        <p:spPr>
          <a:xfrm>
            <a:off x="1052286" y="2628455"/>
            <a:ext cx="7463750" cy="584775"/>
          </a:xfrm>
          <a:prstGeom prst="rect">
            <a:avLst/>
          </a:prstGeom>
          <a:noFill/>
          <a:effectLst>
            <a:outerShdw blurRad="76200" dist="50800" dir="13500000" sx="17000" sy="17000" kx="1200000" algn="br" rotWithShape="0">
              <a:prstClr val="black">
                <a:alpha val="20000"/>
              </a:prstClr>
            </a:outerShdw>
          </a:effectLst>
        </p:spPr>
        <p:txBody>
          <a:bodyPr wrap="square" rtlCol="0">
            <a:spAutoFit/>
          </a:bodyPr>
          <a:lstStyle/>
          <a:p>
            <a:pPr marL="457200" indent="-457200">
              <a:lnSpc>
                <a:spcPct val="140000"/>
              </a:lnSpc>
              <a:buAutoNum type="arabicPeriod" startAt="3"/>
            </a:pPr>
            <a:r>
              <a:rPr lang="en-US" sz="2400" dirty="0" smtClean="0">
                <a:latin typeface="Arial"/>
                <a:cs typeface="Arial"/>
              </a:rPr>
              <a:t>Everyone </a:t>
            </a:r>
            <a:r>
              <a:rPr lang="en-US" sz="2400" dirty="0">
                <a:latin typeface="Arial"/>
                <a:cs typeface="Arial"/>
              </a:rPr>
              <a:t>does their best. </a:t>
            </a:r>
            <a:r>
              <a:rPr lang="en-US" sz="2400" dirty="0" smtClean="0">
                <a:latin typeface="Arial"/>
                <a:cs typeface="Arial"/>
              </a:rPr>
              <a:t> </a:t>
            </a:r>
            <a:endParaRPr lang="en-US" sz="2400" dirty="0">
              <a:latin typeface="Arial"/>
              <a:cs typeface="Arial"/>
            </a:endParaRPr>
          </a:p>
        </p:txBody>
      </p:sp>
      <p:sp>
        <p:nvSpPr>
          <p:cNvPr id="2" name="Rectangle 1"/>
          <p:cNvSpPr/>
          <p:nvPr/>
        </p:nvSpPr>
        <p:spPr>
          <a:xfrm>
            <a:off x="1089635" y="3413611"/>
            <a:ext cx="5344457" cy="400110"/>
          </a:xfrm>
          <a:prstGeom prst="rect">
            <a:avLst/>
          </a:prstGeom>
        </p:spPr>
        <p:txBody>
          <a:bodyPr wrap="none">
            <a:spAutoFit/>
          </a:bodyPr>
          <a:lstStyle/>
          <a:p>
            <a:r>
              <a:rPr lang="en-US" sz="2000" b="1" dirty="0" smtClean="0">
                <a:latin typeface="Arial"/>
                <a:cs typeface="Arial"/>
              </a:rPr>
              <a:t>Everyone is asked to give their best effort. </a:t>
            </a:r>
            <a:endParaRPr lang="en-US" sz="2000" b="1" dirty="0">
              <a:latin typeface="Arial"/>
              <a:cs typeface="Arial"/>
            </a:endParaRPr>
          </a:p>
        </p:txBody>
      </p:sp>
      <p:sp>
        <p:nvSpPr>
          <p:cNvPr id="3" name="Rectangle 2"/>
          <p:cNvSpPr/>
          <p:nvPr/>
        </p:nvSpPr>
        <p:spPr>
          <a:xfrm>
            <a:off x="1089634" y="3984302"/>
            <a:ext cx="7426401" cy="2795637"/>
          </a:xfrm>
          <a:prstGeom prst="rect">
            <a:avLst/>
          </a:prstGeom>
        </p:spPr>
        <p:txBody>
          <a:bodyPr wrap="square">
            <a:spAutoFit/>
          </a:bodyPr>
          <a:lstStyle/>
          <a:p>
            <a:pPr>
              <a:lnSpc>
                <a:spcPct val="110000"/>
              </a:lnSpc>
            </a:pPr>
            <a:r>
              <a:rPr lang="en-US" sz="2000" i="1" dirty="0">
                <a:latin typeface="Arial"/>
                <a:cs typeface="Arial"/>
              </a:rPr>
              <a:t>The concept of doing one's best is confusing at times. The problem arises because there are two distinct and different uses of the word "best”. We propose that "best" does not always equate to quality. </a:t>
            </a:r>
            <a:endParaRPr lang="en-US" sz="2000" i="1" dirty="0" smtClean="0">
              <a:latin typeface="Arial"/>
              <a:cs typeface="Arial"/>
            </a:endParaRPr>
          </a:p>
          <a:p>
            <a:pPr>
              <a:lnSpc>
                <a:spcPct val="110000"/>
              </a:lnSpc>
            </a:pPr>
            <a:endParaRPr lang="en-US" sz="2000" i="1" dirty="0">
              <a:latin typeface="Arial"/>
              <a:cs typeface="Arial"/>
            </a:endParaRPr>
          </a:p>
          <a:p>
            <a:pPr>
              <a:lnSpc>
                <a:spcPct val="110000"/>
              </a:lnSpc>
            </a:pPr>
            <a:r>
              <a:rPr lang="en-US" sz="2000" i="1" dirty="0" smtClean="0">
                <a:latin typeface="Arial"/>
                <a:cs typeface="Arial"/>
              </a:rPr>
              <a:t>"Best" as defined in the conditions of quality means more than first effort. It implies the evaluation and revision of work, depth of knowledge and the realisation of its usefulness to the learner. </a:t>
            </a:r>
            <a:endParaRPr lang="en-US" sz="2000" i="1" dirty="0">
              <a:latin typeface="Arial"/>
              <a:cs typeface="Arial"/>
            </a:endParaRPr>
          </a:p>
        </p:txBody>
      </p:sp>
    </p:spTree>
    <p:extLst>
      <p:ext uri="{BB962C8B-B14F-4D97-AF65-F5344CB8AC3E}">
        <p14:creationId xmlns:p14="http://schemas.microsoft.com/office/powerpoint/2010/main" val="3106938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4267200" y="3581400"/>
            <a:ext cx="4724400" cy="2971800"/>
            <a:chOff x="537" y="816"/>
            <a:chExt cx="4800" cy="3072"/>
          </a:xfrm>
        </p:grpSpPr>
        <p:pic>
          <p:nvPicPr>
            <p:cNvPr id="22531" name="Picture 3" descr="ParachuteSch_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 y="816"/>
              <a:ext cx="4800" cy="307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studentE_gra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 y="1188"/>
              <a:ext cx="3888" cy="1308"/>
            </a:xfrm>
            <a:prstGeom prst="rect">
              <a:avLst/>
            </a:prstGeom>
            <a:noFill/>
            <a:extLst>
              <a:ext uri="{909E8E84-426E-40dd-AFC4-6F175D3DCCD1}">
                <a14:hiddenFill xmlns:a14="http://schemas.microsoft.com/office/drawing/2010/main">
                  <a:solidFill>
                    <a:srgbClr val="FFFFFF"/>
                  </a:solidFill>
                </a14:hiddenFill>
              </a:ext>
            </a:extLst>
          </p:spPr>
        </p:pic>
      </p:grpSp>
      <p:sp>
        <p:nvSpPr>
          <p:cNvPr id="22533" name="Rectangle 5"/>
          <p:cNvSpPr>
            <a:spLocks noChangeArrowheads="1"/>
          </p:cNvSpPr>
          <p:nvPr/>
        </p:nvSpPr>
        <p:spPr bwMode="auto">
          <a:xfrm>
            <a:off x="7513638" y="6510338"/>
            <a:ext cx="184150" cy="366712"/>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12700">
                <a:solidFill>
                  <a:srgbClr val="00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endParaRPr lang="en-AU" sz="1800" b="1" dirty="0"/>
          </a:p>
        </p:txBody>
      </p:sp>
      <p:pic>
        <p:nvPicPr>
          <p:cNvPr id="22534" name="Picture 6" descr="parachut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4450" y="228600"/>
            <a:ext cx="1479550" cy="1422400"/>
          </a:xfrm>
          <a:prstGeom prst="rect">
            <a:avLst/>
          </a:prstGeom>
          <a:noFill/>
          <a:extLst>
            <a:ext uri="{909E8E84-426E-40dd-AFC4-6F175D3DCCD1}">
              <a14:hiddenFill xmlns:a14="http://schemas.microsoft.com/office/drawing/2010/main">
                <a:solidFill>
                  <a:srgbClr val="FFFFFF"/>
                </a:solidFill>
              </a14:hiddenFill>
            </a:ext>
          </a:extLst>
        </p:spPr>
      </p:pic>
      <p:sp>
        <p:nvSpPr>
          <p:cNvPr id="22535" name="Rectangle 7"/>
          <p:cNvSpPr>
            <a:spLocks noChangeArrowheads="1"/>
          </p:cNvSpPr>
          <p:nvPr/>
        </p:nvSpPr>
        <p:spPr bwMode="auto">
          <a:xfrm>
            <a:off x="1514991" y="609600"/>
            <a:ext cx="6077505" cy="461665"/>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12700">
                <a:solidFill>
                  <a:srgbClr val="00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AU" sz="2400" b="1" dirty="0"/>
              <a:t>PARACHUTE SCHOOL QUALITY CHECK RESULTS</a:t>
            </a:r>
            <a:endParaRPr lang="en-AU" sz="1800" b="1" dirty="0"/>
          </a:p>
        </p:txBody>
      </p:sp>
      <p:sp>
        <p:nvSpPr>
          <p:cNvPr id="22536" name="Text Box 8"/>
          <p:cNvSpPr txBox="1">
            <a:spLocks noChangeArrowheads="1"/>
          </p:cNvSpPr>
          <p:nvPr/>
        </p:nvSpPr>
        <p:spPr bwMode="auto">
          <a:xfrm>
            <a:off x="533400" y="1371600"/>
            <a:ext cx="7239000" cy="1892826"/>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12700">
                <a:solidFill>
                  <a:srgbClr val="00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800" b="1" dirty="0"/>
              <a:t>This example using results from a parachute school course that teaches how to fold parachutes illustrates the significance of mastery learning and highlights many of the inadequacies of our assessment systems.</a:t>
            </a:r>
          </a:p>
          <a:p>
            <a:pPr eaLnBrk="1" hangingPunct="1">
              <a:spcBef>
                <a:spcPct val="50000"/>
              </a:spcBef>
            </a:pPr>
            <a:r>
              <a:rPr lang="en-US" sz="1800" b="1" dirty="0"/>
              <a:t>In this school students learn to fold parachutes for 7 weeks.  Each week is assessed and a score given.  The graph shows the results for 5 students over the 7 weeks.  </a:t>
            </a:r>
          </a:p>
        </p:txBody>
      </p:sp>
      <p:sp>
        <p:nvSpPr>
          <p:cNvPr id="22537" name="Text Box 9"/>
          <p:cNvSpPr txBox="1">
            <a:spLocks noChangeArrowheads="1"/>
          </p:cNvSpPr>
          <p:nvPr/>
        </p:nvSpPr>
        <p:spPr bwMode="auto">
          <a:xfrm>
            <a:off x="533400" y="3810000"/>
            <a:ext cx="3810000" cy="1754327"/>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12700">
                <a:solidFill>
                  <a:srgbClr val="00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800" b="1" dirty="0"/>
              <a:t>Students A, B, C and D all averaged around 70% for the course.  Student E --- averaged 80%.  Have a look at the patterns in these results and see which student you would want to be packing your parachute.</a:t>
            </a:r>
          </a:p>
        </p:txBody>
      </p:sp>
      <p:sp>
        <p:nvSpPr>
          <p:cNvPr id="22538" name="Text Box 10">
            <a:hlinkClick r:id="" action="ppaction://noaction"/>
          </p:cNvPr>
          <p:cNvSpPr txBox="1">
            <a:spLocks noChangeArrowheads="1"/>
          </p:cNvSpPr>
          <p:nvPr/>
        </p:nvSpPr>
        <p:spPr bwMode="auto">
          <a:xfrm>
            <a:off x="1066799" y="6172200"/>
            <a:ext cx="250022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i="1" dirty="0">
                <a:solidFill>
                  <a:srgbClr val="000000"/>
                </a:solidFill>
              </a:rPr>
              <a:t>Explaining this example</a:t>
            </a:r>
            <a:endParaRPr lang="en-US" dirty="0">
              <a:solidFill>
                <a:srgbClr val="000000"/>
              </a:solidFill>
            </a:endParaRPr>
          </a:p>
        </p:txBody>
      </p:sp>
      <p:pic>
        <p:nvPicPr>
          <p:cNvPr id="22539" name="Picture 11" descr="video_icon">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096000"/>
            <a:ext cx="457200" cy="41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0688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6" name="Rectangle 1042"/>
          <p:cNvSpPr>
            <a:spLocks noChangeArrowheads="1"/>
          </p:cNvSpPr>
          <p:nvPr/>
        </p:nvSpPr>
        <p:spPr bwMode="auto">
          <a:xfrm>
            <a:off x="152400" y="5943600"/>
            <a:ext cx="8839200" cy="685800"/>
          </a:xfrm>
          <a:prstGeom prst="rect">
            <a:avLst/>
          </a:prstGeom>
          <a:solidFill>
            <a:schemeClr val="bg1"/>
          </a:solidFill>
          <a:ln w="9525">
            <a:solidFill>
              <a:schemeClr val="tx1"/>
            </a:solidFill>
            <a:miter lim="800000"/>
            <a:headEnd/>
            <a:tailEnd/>
          </a:ln>
        </p:spPr>
        <p:txBody>
          <a:bodyPr wrap="none" anchor="ctr"/>
          <a:lstStyle/>
          <a:p>
            <a:endParaRPr lang="en-US" dirty="0"/>
          </a:p>
        </p:txBody>
      </p:sp>
      <p:pic>
        <p:nvPicPr>
          <p:cNvPr id="32775" name="Picture 1031" descr="ParachuteSch_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458200" cy="3178175"/>
          </a:xfrm>
          <a:prstGeom prst="rect">
            <a:avLst/>
          </a:prstGeom>
          <a:noFill/>
          <a:extLst>
            <a:ext uri="{909E8E84-426E-40dd-AFC4-6F175D3DCCD1}">
              <a14:hiddenFill xmlns:a14="http://schemas.microsoft.com/office/drawing/2010/main">
                <a:solidFill>
                  <a:srgbClr val="FFFFFF"/>
                </a:solidFill>
              </a14:hiddenFill>
            </a:ext>
          </a:extLst>
        </p:spPr>
      </p:pic>
      <p:grpSp>
        <p:nvGrpSpPr>
          <p:cNvPr id="32770" name="Group 1026"/>
          <p:cNvGrpSpPr>
            <a:grpSpLocks/>
          </p:cNvGrpSpPr>
          <p:nvPr/>
        </p:nvGrpSpPr>
        <p:grpSpPr bwMode="auto">
          <a:xfrm>
            <a:off x="152400" y="304800"/>
            <a:ext cx="8839200" cy="5638800"/>
            <a:chOff x="537" y="816"/>
            <a:chExt cx="4800" cy="3072"/>
          </a:xfrm>
        </p:grpSpPr>
        <p:pic>
          <p:nvPicPr>
            <p:cNvPr id="32771" name="Picture 1027" descr="ParachuteSch_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 y="816"/>
              <a:ext cx="4800" cy="3072"/>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1028" descr="studentE_gra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 y="1188"/>
              <a:ext cx="3888" cy="1308"/>
            </a:xfrm>
            <a:prstGeom prst="rect">
              <a:avLst/>
            </a:prstGeom>
            <a:noFill/>
            <a:extLst>
              <a:ext uri="{909E8E84-426E-40dd-AFC4-6F175D3DCCD1}">
                <a14:hiddenFill xmlns:a14="http://schemas.microsoft.com/office/drawing/2010/main">
                  <a:solidFill>
                    <a:srgbClr val="FFFFFF"/>
                  </a:solidFill>
                </a14:hiddenFill>
              </a:ext>
            </a:extLst>
          </p:spPr>
        </p:pic>
      </p:grpSp>
      <p:pic>
        <p:nvPicPr>
          <p:cNvPr id="32782" name="Picture 1038" descr="stu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019800"/>
            <a:ext cx="8458200" cy="596900"/>
          </a:xfrm>
          <a:prstGeom prst="rect">
            <a:avLst/>
          </a:prstGeom>
          <a:noFill/>
          <a:extLst>
            <a:ext uri="{909E8E84-426E-40dd-AFC4-6F175D3DCCD1}">
              <a14:hiddenFill xmlns:a14="http://schemas.microsoft.com/office/drawing/2010/main">
                <a:solidFill>
                  <a:srgbClr val="FFFFFF"/>
                </a:solidFill>
              </a14:hiddenFill>
            </a:ext>
          </a:extLst>
        </p:spPr>
      </p:pic>
      <p:pic>
        <p:nvPicPr>
          <p:cNvPr id="32783" name="Picture 1039" descr="stud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19800"/>
            <a:ext cx="84582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040" descr="stud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019800"/>
            <a:ext cx="8458200" cy="595313"/>
          </a:xfrm>
          <a:prstGeom prst="rect">
            <a:avLst/>
          </a:prstGeom>
          <a:noFill/>
          <a:extLst>
            <a:ext uri="{909E8E84-426E-40dd-AFC4-6F175D3DCCD1}">
              <a14:hiddenFill xmlns:a14="http://schemas.microsoft.com/office/drawing/2010/main">
                <a:solidFill>
                  <a:srgbClr val="FFFFFF"/>
                </a:solidFill>
              </a14:hiddenFill>
            </a:ext>
          </a:extLst>
        </p:spPr>
      </p:pic>
      <p:pic>
        <p:nvPicPr>
          <p:cNvPr id="32785" name="Picture 1041" descr="stud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6019800"/>
            <a:ext cx="8458200" cy="609600"/>
          </a:xfrm>
          <a:prstGeom prst="rect">
            <a:avLst/>
          </a:prstGeom>
          <a:noFill/>
          <a:extLst>
            <a:ext uri="{909E8E84-426E-40dd-AFC4-6F175D3DCCD1}">
              <a14:hiddenFill xmlns:a14="http://schemas.microsoft.com/office/drawing/2010/main">
                <a:solidFill>
                  <a:srgbClr val="FFFFFF"/>
                </a:solidFill>
              </a14:hiddenFill>
            </a:ext>
          </a:extLst>
        </p:spPr>
      </p:pic>
      <p:sp>
        <p:nvSpPr>
          <p:cNvPr id="32789" name="Text Box 1045"/>
          <p:cNvSpPr txBox="1">
            <a:spLocks noChangeArrowheads="1"/>
          </p:cNvSpPr>
          <p:nvPr/>
        </p:nvSpPr>
        <p:spPr bwMode="auto">
          <a:xfrm>
            <a:off x="7848600" y="2667000"/>
            <a:ext cx="1143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400" dirty="0"/>
              <a:t>Student E</a:t>
            </a:r>
          </a:p>
        </p:txBody>
      </p:sp>
      <p:sp>
        <p:nvSpPr>
          <p:cNvPr id="32793" name="Rectangle 1049"/>
          <p:cNvSpPr>
            <a:spLocks noChangeArrowheads="1"/>
          </p:cNvSpPr>
          <p:nvPr/>
        </p:nvSpPr>
        <p:spPr bwMode="auto">
          <a:xfrm>
            <a:off x="-436563" y="1574800"/>
            <a:ext cx="18415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AU" dirty="0"/>
          </a:p>
        </p:txBody>
      </p:sp>
      <p:pic>
        <p:nvPicPr>
          <p:cNvPr id="32794" name="Picture 1050" descr="stude_data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5943600"/>
            <a:ext cx="853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32795" name="Text Box 1051"/>
          <p:cNvSpPr txBox="1">
            <a:spLocks noChangeArrowheads="1"/>
          </p:cNvSpPr>
          <p:nvPr/>
        </p:nvSpPr>
        <p:spPr bwMode="auto">
          <a:xfrm>
            <a:off x="7010400" y="2971800"/>
            <a:ext cx="1905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b="1" dirty="0">
                <a:solidFill>
                  <a:srgbClr val="FF0000"/>
                </a:solidFill>
              </a:rPr>
              <a:t>Ave. score 80%</a:t>
            </a:r>
          </a:p>
        </p:txBody>
      </p:sp>
      <p:sp>
        <p:nvSpPr>
          <p:cNvPr id="32797" name="Text Box 1053"/>
          <p:cNvSpPr txBox="1">
            <a:spLocks noChangeArrowheads="1"/>
          </p:cNvSpPr>
          <p:nvPr/>
        </p:nvSpPr>
        <p:spPr bwMode="auto">
          <a:xfrm>
            <a:off x="2514600" y="4137025"/>
            <a:ext cx="76200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4800" b="1" dirty="0">
                <a:solidFill>
                  <a:srgbClr val="FF0000"/>
                </a:solidFill>
                <a:sym typeface="Wingdings 2" charset="0"/>
              </a:rPr>
              <a:t></a:t>
            </a:r>
            <a:endParaRPr lang="en-US" sz="4800" b="1" dirty="0">
              <a:solidFill>
                <a:srgbClr val="FF0000"/>
              </a:solidFill>
            </a:endParaRPr>
          </a:p>
        </p:txBody>
      </p:sp>
      <p:sp>
        <p:nvSpPr>
          <p:cNvPr id="32798" name="Text Box 1054"/>
          <p:cNvSpPr txBox="1">
            <a:spLocks noChangeArrowheads="1"/>
          </p:cNvSpPr>
          <p:nvPr/>
        </p:nvSpPr>
        <p:spPr bwMode="auto">
          <a:xfrm>
            <a:off x="1981200" y="4724400"/>
            <a:ext cx="18288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dirty="0"/>
              <a:t>Ave score 62%</a:t>
            </a:r>
            <a:endParaRPr lang="en-US" dirty="0"/>
          </a:p>
        </p:txBody>
      </p:sp>
      <p:sp>
        <p:nvSpPr>
          <p:cNvPr id="32799" name="Line 1055"/>
          <p:cNvSpPr>
            <a:spLocks noChangeShapeType="1"/>
          </p:cNvSpPr>
          <p:nvPr/>
        </p:nvSpPr>
        <p:spPr bwMode="auto">
          <a:xfrm flipH="1">
            <a:off x="8305800" y="838200"/>
            <a:ext cx="457200" cy="609600"/>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98877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82"/>
                                        </p:tgtEl>
                                        <p:attrNameLst>
                                          <p:attrName>style.visibility</p:attrName>
                                        </p:attrNameLst>
                                      </p:cBhvr>
                                      <p:to>
                                        <p:strVal val="visible"/>
                                      </p:to>
                                    </p:set>
                                    <p:animEffect transition="in" filter="fade">
                                      <p:cBhvr>
                                        <p:cTn id="7" dur="1000"/>
                                        <p:tgtEl>
                                          <p:spTgt spid="327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783"/>
                                        </p:tgtEl>
                                        <p:attrNameLst>
                                          <p:attrName>style.visibility</p:attrName>
                                        </p:attrNameLst>
                                      </p:cBhvr>
                                      <p:to>
                                        <p:strVal val="visible"/>
                                      </p:to>
                                    </p:set>
                                    <p:animEffect transition="in" filter="fade">
                                      <p:cBhvr>
                                        <p:cTn id="12" dur="1000"/>
                                        <p:tgtEl>
                                          <p:spTgt spid="32783"/>
                                        </p:tgtEl>
                                      </p:cBhvr>
                                    </p:animEffect>
                                  </p:childTnLst>
                                </p:cTn>
                              </p:par>
                              <p:par>
                                <p:cTn id="13" presetID="10" presetClass="exit" presetSubtype="0" fill="hold" nodeType="withEffect">
                                  <p:stCondLst>
                                    <p:cond delay="0"/>
                                  </p:stCondLst>
                                  <p:childTnLst>
                                    <p:animEffect transition="out" filter="fade">
                                      <p:cBhvr>
                                        <p:cTn id="14" dur="1000"/>
                                        <p:tgtEl>
                                          <p:spTgt spid="32782"/>
                                        </p:tgtEl>
                                      </p:cBhvr>
                                    </p:animEffect>
                                    <p:set>
                                      <p:cBhvr>
                                        <p:cTn id="15" dur="1" fill="hold">
                                          <p:stCondLst>
                                            <p:cond delay="999"/>
                                          </p:stCondLst>
                                        </p:cTn>
                                        <p:tgtEl>
                                          <p:spTgt spid="3278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2784"/>
                                        </p:tgtEl>
                                        <p:attrNameLst>
                                          <p:attrName>style.visibility</p:attrName>
                                        </p:attrNameLst>
                                      </p:cBhvr>
                                      <p:to>
                                        <p:strVal val="visible"/>
                                      </p:to>
                                    </p:set>
                                    <p:animEffect transition="in" filter="fade">
                                      <p:cBhvr>
                                        <p:cTn id="20" dur="1000"/>
                                        <p:tgtEl>
                                          <p:spTgt spid="32784"/>
                                        </p:tgtEl>
                                      </p:cBhvr>
                                    </p:animEffect>
                                  </p:childTnLst>
                                </p:cTn>
                              </p:par>
                              <p:par>
                                <p:cTn id="21" presetID="10" presetClass="exit" presetSubtype="0" fill="hold" nodeType="withEffect">
                                  <p:stCondLst>
                                    <p:cond delay="0"/>
                                  </p:stCondLst>
                                  <p:childTnLst>
                                    <p:animEffect transition="out" filter="fade">
                                      <p:cBhvr>
                                        <p:cTn id="22" dur="1000"/>
                                        <p:tgtEl>
                                          <p:spTgt spid="32783"/>
                                        </p:tgtEl>
                                      </p:cBhvr>
                                    </p:animEffect>
                                    <p:set>
                                      <p:cBhvr>
                                        <p:cTn id="23" dur="1" fill="hold">
                                          <p:stCondLst>
                                            <p:cond delay="999"/>
                                          </p:stCondLst>
                                        </p:cTn>
                                        <p:tgtEl>
                                          <p:spTgt spid="32783"/>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2785"/>
                                        </p:tgtEl>
                                        <p:attrNameLst>
                                          <p:attrName>style.visibility</p:attrName>
                                        </p:attrNameLst>
                                      </p:cBhvr>
                                      <p:to>
                                        <p:strVal val="visible"/>
                                      </p:to>
                                    </p:set>
                                    <p:animEffect transition="in" filter="fade">
                                      <p:cBhvr>
                                        <p:cTn id="28" dur="1000"/>
                                        <p:tgtEl>
                                          <p:spTgt spid="32785"/>
                                        </p:tgtEl>
                                      </p:cBhvr>
                                    </p:animEffect>
                                  </p:childTnLst>
                                </p:cTn>
                              </p:par>
                              <p:par>
                                <p:cTn id="29" presetID="10" presetClass="exit" presetSubtype="0" fill="hold" nodeType="withEffect">
                                  <p:stCondLst>
                                    <p:cond delay="0"/>
                                  </p:stCondLst>
                                  <p:childTnLst>
                                    <p:animEffect transition="out" filter="fade">
                                      <p:cBhvr>
                                        <p:cTn id="30" dur="1000"/>
                                        <p:tgtEl>
                                          <p:spTgt spid="32784"/>
                                        </p:tgtEl>
                                      </p:cBhvr>
                                    </p:animEffect>
                                    <p:set>
                                      <p:cBhvr>
                                        <p:cTn id="31" dur="1" fill="hold">
                                          <p:stCondLst>
                                            <p:cond delay="999"/>
                                          </p:stCondLst>
                                        </p:cTn>
                                        <p:tgtEl>
                                          <p:spTgt spid="32784"/>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2794"/>
                                        </p:tgtEl>
                                        <p:attrNameLst>
                                          <p:attrName>style.visibility</p:attrName>
                                        </p:attrNameLst>
                                      </p:cBhvr>
                                      <p:to>
                                        <p:strVal val="visible"/>
                                      </p:to>
                                    </p:set>
                                    <p:animEffect transition="in" filter="fade">
                                      <p:cBhvr>
                                        <p:cTn id="36" dur="1000"/>
                                        <p:tgtEl>
                                          <p:spTgt spid="32794"/>
                                        </p:tgtEl>
                                      </p:cBhvr>
                                    </p:animEffect>
                                  </p:childTnLst>
                                </p:cTn>
                              </p:par>
                              <p:par>
                                <p:cTn id="37" presetID="10" presetClass="exit" presetSubtype="0" fill="hold" nodeType="withEffect">
                                  <p:stCondLst>
                                    <p:cond delay="0"/>
                                  </p:stCondLst>
                                  <p:childTnLst>
                                    <p:animEffect transition="out" filter="fade">
                                      <p:cBhvr>
                                        <p:cTn id="38" dur="1000"/>
                                        <p:tgtEl>
                                          <p:spTgt spid="32785"/>
                                        </p:tgtEl>
                                      </p:cBhvr>
                                    </p:animEffect>
                                    <p:set>
                                      <p:cBhvr>
                                        <p:cTn id="39" dur="1" fill="hold">
                                          <p:stCondLst>
                                            <p:cond delay="999"/>
                                          </p:stCondLst>
                                        </p:cTn>
                                        <p:tgtEl>
                                          <p:spTgt spid="32785"/>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32789"/>
                                        </p:tgtEl>
                                        <p:attrNameLst>
                                          <p:attrName>style.visibility</p:attrName>
                                        </p:attrNameLst>
                                      </p:cBhvr>
                                      <p:to>
                                        <p:strVal val="visible"/>
                                      </p:to>
                                    </p:set>
                                    <p:animEffect transition="in" filter="fade">
                                      <p:cBhvr>
                                        <p:cTn id="42" dur="1000"/>
                                        <p:tgtEl>
                                          <p:spTgt spid="3278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795"/>
                                        </p:tgtEl>
                                        <p:attrNameLst>
                                          <p:attrName>style.visibility</p:attrName>
                                        </p:attrNameLst>
                                      </p:cBhvr>
                                      <p:to>
                                        <p:strVal val="visible"/>
                                      </p:to>
                                    </p:set>
                                    <p:animEffect transition="in" filter="fade">
                                      <p:cBhvr>
                                        <p:cTn id="45" dur="1000"/>
                                        <p:tgtEl>
                                          <p:spTgt spid="3279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3" fill="hold" grpId="0" nodeType="clickEffect">
                                  <p:stCondLst>
                                    <p:cond delay="0"/>
                                  </p:stCondLst>
                                  <p:childTnLst>
                                    <p:set>
                                      <p:cBhvr>
                                        <p:cTn id="49" dur="1" fill="hold">
                                          <p:stCondLst>
                                            <p:cond delay="0"/>
                                          </p:stCondLst>
                                        </p:cTn>
                                        <p:tgtEl>
                                          <p:spTgt spid="32799"/>
                                        </p:tgtEl>
                                        <p:attrNameLst>
                                          <p:attrName>style.visibility</p:attrName>
                                        </p:attrNameLst>
                                      </p:cBhvr>
                                      <p:to>
                                        <p:strVal val="visible"/>
                                      </p:to>
                                    </p:set>
                                    <p:anim calcmode="lin" valueType="num">
                                      <p:cBhvr additive="base">
                                        <p:cTn id="50" dur="1000" fill="hold"/>
                                        <p:tgtEl>
                                          <p:spTgt spid="32799"/>
                                        </p:tgtEl>
                                        <p:attrNameLst>
                                          <p:attrName>ppt_x</p:attrName>
                                        </p:attrNameLst>
                                      </p:cBhvr>
                                      <p:tavLst>
                                        <p:tav tm="0">
                                          <p:val>
                                            <p:strVal val="1+#ppt_w/2"/>
                                          </p:val>
                                        </p:tav>
                                        <p:tav tm="100000">
                                          <p:val>
                                            <p:strVal val="#ppt_x"/>
                                          </p:val>
                                        </p:tav>
                                      </p:tavLst>
                                    </p:anim>
                                    <p:anim calcmode="lin" valueType="num">
                                      <p:cBhvr additive="base">
                                        <p:cTn id="51" dur="1000" fill="hold"/>
                                        <p:tgtEl>
                                          <p:spTgt spid="32799"/>
                                        </p:tgtEl>
                                        <p:attrNameLst>
                                          <p:attrName>ppt_y</p:attrName>
                                        </p:attrNameLst>
                                      </p:cBhvr>
                                      <p:tavLst>
                                        <p:tav tm="0">
                                          <p:val>
                                            <p:strVal val="0-#ppt_h/2"/>
                                          </p:val>
                                        </p:tav>
                                        <p:tav tm="100000">
                                          <p:val>
                                            <p:strVal val="#ppt_y"/>
                                          </p:val>
                                        </p:tav>
                                      </p:tavLst>
                                    </p:anim>
                                  </p:childTnLst>
                                </p:cTn>
                              </p:par>
                              <p:par>
                                <p:cTn id="52" presetID="10" presetClass="exit" presetSubtype="0" fill="hold" grpId="1" nodeType="withEffect">
                                  <p:stCondLst>
                                    <p:cond delay="0"/>
                                  </p:stCondLst>
                                  <p:childTnLst>
                                    <p:animEffect transition="out" filter="fade">
                                      <p:cBhvr>
                                        <p:cTn id="53" dur="1000"/>
                                        <p:tgtEl>
                                          <p:spTgt spid="32795"/>
                                        </p:tgtEl>
                                      </p:cBhvr>
                                    </p:animEffect>
                                    <p:set>
                                      <p:cBhvr>
                                        <p:cTn id="54" dur="1" fill="hold">
                                          <p:stCondLst>
                                            <p:cond delay="999"/>
                                          </p:stCondLst>
                                        </p:cTn>
                                        <p:tgtEl>
                                          <p:spTgt spid="3279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32789"/>
                                        </p:tgtEl>
                                      </p:cBhvr>
                                    </p:animEffect>
                                    <p:set>
                                      <p:cBhvr>
                                        <p:cTn id="57" dur="1" fill="hold">
                                          <p:stCondLst>
                                            <p:cond delay="999"/>
                                          </p:stCondLst>
                                        </p:cTn>
                                        <p:tgtEl>
                                          <p:spTgt spid="32789"/>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797"/>
                                        </p:tgtEl>
                                        <p:attrNameLst>
                                          <p:attrName>style.visibility</p:attrName>
                                        </p:attrNameLst>
                                      </p:cBhvr>
                                      <p:to>
                                        <p:strVal val="visible"/>
                                      </p:to>
                                    </p:set>
                                    <p:animEffect transition="in" filter="fade">
                                      <p:cBhvr>
                                        <p:cTn id="62" dur="1000"/>
                                        <p:tgtEl>
                                          <p:spTgt spid="3279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798"/>
                                        </p:tgtEl>
                                        <p:attrNameLst>
                                          <p:attrName>style.visibility</p:attrName>
                                        </p:attrNameLst>
                                      </p:cBhvr>
                                      <p:to>
                                        <p:strVal val="visible"/>
                                      </p:to>
                                    </p:set>
                                    <p:animEffect transition="in" filter="fade">
                                      <p:cBhvr>
                                        <p:cTn id="67" dur="1000"/>
                                        <p:tgtEl>
                                          <p:spTgt spid="32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9" grpId="0"/>
      <p:bldP spid="32789" grpId="1"/>
      <p:bldP spid="32795" grpId="0"/>
      <p:bldP spid="32795" grpId="1"/>
      <p:bldP spid="32797" grpId="0"/>
      <p:bldP spid="32798" grpId="0"/>
      <p:bldP spid="327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7" name="TextBox 6"/>
          <p:cNvSpPr txBox="1"/>
          <p:nvPr/>
        </p:nvSpPr>
        <p:spPr>
          <a:xfrm>
            <a:off x="1052286" y="2628455"/>
            <a:ext cx="7463750" cy="584775"/>
          </a:xfrm>
          <a:prstGeom prst="rect">
            <a:avLst/>
          </a:prstGeom>
          <a:noFill/>
          <a:effectLst>
            <a:outerShdw blurRad="76200" dist="50800" dir="13500000" sx="17000" sy="17000" kx="1200000" algn="br" rotWithShape="0">
              <a:prstClr val="black">
                <a:alpha val="20000"/>
              </a:prstClr>
            </a:outerShdw>
          </a:effectLst>
        </p:spPr>
        <p:txBody>
          <a:bodyPr wrap="square" rtlCol="0">
            <a:spAutoFit/>
          </a:bodyPr>
          <a:lstStyle/>
          <a:p>
            <a:pPr marL="454025" indent="-454025">
              <a:lnSpc>
                <a:spcPct val="140000"/>
              </a:lnSpc>
            </a:pPr>
            <a:r>
              <a:rPr lang="en-US" sz="2400" dirty="0" smtClean="0">
                <a:latin typeface="Arial"/>
                <a:cs typeface="Arial"/>
              </a:rPr>
              <a:t>4.	Constant </a:t>
            </a:r>
            <a:r>
              <a:rPr lang="en-US" sz="2400" dirty="0">
                <a:latin typeface="Arial"/>
                <a:cs typeface="Arial"/>
              </a:rPr>
              <a:t>Improvement. </a:t>
            </a:r>
            <a:endParaRPr lang="en-US" sz="2400" dirty="0" smtClean="0">
              <a:latin typeface="Arial"/>
              <a:cs typeface="Arial"/>
            </a:endParaRPr>
          </a:p>
        </p:txBody>
      </p:sp>
      <p:sp>
        <p:nvSpPr>
          <p:cNvPr id="2" name="Rectangle 1"/>
          <p:cNvSpPr/>
          <p:nvPr/>
        </p:nvSpPr>
        <p:spPr>
          <a:xfrm>
            <a:off x="1089637" y="3399970"/>
            <a:ext cx="6847457" cy="707886"/>
          </a:xfrm>
          <a:prstGeom prst="rect">
            <a:avLst/>
          </a:prstGeom>
        </p:spPr>
        <p:txBody>
          <a:bodyPr wrap="square">
            <a:spAutoFit/>
          </a:bodyPr>
          <a:lstStyle/>
          <a:p>
            <a:r>
              <a:rPr lang="en-US" sz="2000" b="1" dirty="0">
                <a:latin typeface="Arial"/>
                <a:cs typeface="Arial"/>
              </a:rPr>
              <a:t>Ask everyone to evaluate and improve their own work when it is important to do so. </a:t>
            </a:r>
            <a:endParaRPr lang="en-US" sz="2000" dirty="0">
              <a:latin typeface="Arial"/>
              <a:cs typeface="Arial"/>
            </a:endParaRPr>
          </a:p>
        </p:txBody>
      </p:sp>
      <p:sp>
        <p:nvSpPr>
          <p:cNvPr id="3" name="Rectangle 2"/>
          <p:cNvSpPr/>
          <p:nvPr/>
        </p:nvSpPr>
        <p:spPr>
          <a:xfrm>
            <a:off x="1089637" y="4240297"/>
            <a:ext cx="7594478" cy="2457083"/>
          </a:xfrm>
          <a:prstGeom prst="rect">
            <a:avLst/>
          </a:prstGeom>
        </p:spPr>
        <p:txBody>
          <a:bodyPr wrap="square">
            <a:spAutoFit/>
          </a:bodyPr>
          <a:lstStyle/>
          <a:p>
            <a:pPr>
              <a:lnSpc>
                <a:spcPct val="110000"/>
              </a:lnSpc>
            </a:pPr>
            <a:r>
              <a:rPr lang="en-US" sz="2000" i="1" dirty="0">
                <a:latin typeface="Arial"/>
                <a:cs typeface="Arial"/>
              </a:rPr>
              <a:t>One of the most valuable skills that anyone can have is the ability to evaluate their own work and effort and continue to improve whatever they are doing. </a:t>
            </a:r>
            <a:endParaRPr lang="en-US" sz="2000" i="1" dirty="0" smtClean="0">
              <a:latin typeface="Arial"/>
              <a:cs typeface="Arial"/>
            </a:endParaRPr>
          </a:p>
          <a:p>
            <a:pPr>
              <a:lnSpc>
                <a:spcPct val="80000"/>
              </a:lnSpc>
            </a:pPr>
            <a:endParaRPr lang="en-US" sz="2000" i="1" dirty="0">
              <a:latin typeface="Arial"/>
              <a:cs typeface="Arial"/>
            </a:endParaRPr>
          </a:p>
          <a:p>
            <a:pPr>
              <a:lnSpc>
                <a:spcPct val="110000"/>
              </a:lnSpc>
            </a:pPr>
            <a:r>
              <a:rPr lang="en-US" sz="2000" i="1" dirty="0" smtClean="0">
                <a:latin typeface="Arial"/>
                <a:cs typeface="Arial"/>
              </a:rPr>
              <a:t>While </a:t>
            </a:r>
            <a:r>
              <a:rPr lang="en-US" sz="2000" i="1" dirty="0">
                <a:latin typeface="Arial"/>
                <a:cs typeface="Arial"/>
              </a:rPr>
              <a:t>students are not the sole evaluators of all of their work, it is important to help them learn what quality work is, how they can best achieve it </a:t>
            </a:r>
            <a:r>
              <a:rPr lang="en-US" sz="2000" i="1" dirty="0" smtClean="0">
                <a:latin typeface="Arial"/>
                <a:cs typeface="Arial"/>
              </a:rPr>
              <a:t>and </a:t>
            </a:r>
            <a:r>
              <a:rPr lang="en-US" sz="2000" i="1" dirty="0">
                <a:latin typeface="Arial"/>
                <a:cs typeface="Arial"/>
              </a:rPr>
              <a:t>how to evaluate their progress along the way. </a:t>
            </a:r>
          </a:p>
        </p:txBody>
      </p:sp>
    </p:spTree>
    <p:extLst>
      <p:ext uri="{BB962C8B-B14F-4D97-AF65-F5344CB8AC3E}">
        <p14:creationId xmlns:p14="http://schemas.microsoft.com/office/powerpoint/2010/main" val="3070112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7" name="TextBox 6"/>
          <p:cNvSpPr txBox="1"/>
          <p:nvPr/>
        </p:nvSpPr>
        <p:spPr>
          <a:xfrm>
            <a:off x="1052286" y="2628455"/>
            <a:ext cx="7164941" cy="1027974"/>
          </a:xfrm>
          <a:prstGeom prst="rect">
            <a:avLst/>
          </a:prstGeom>
          <a:noFill/>
          <a:effectLst>
            <a:outerShdw blurRad="76200" dist="50800" dir="13500000" sx="17000" sy="17000" kx="1200000" algn="br" rotWithShape="0">
              <a:prstClr val="black">
                <a:alpha val="20000"/>
              </a:prstClr>
            </a:outerShdw>
          </a:effectLst>
        </p:spPr>
        <p:txBody>
          <a:bodyPr wrap="square" rtlCol="0">
            <a:spAutoFit/>
          </a:bodyPr>
          <a:lstStyle/>
          <a:p>
            <a:pPr marL="454025" indent="-454025">
              <a:lnSpc>
                <a:spcPct val="120000"/>
              </a:lnSpc>
            </a:pPr>
            <a:r>
              <a:rPr lang="en-US" sz="2400" dirty="0" smtClean="0">
                <a:latin typeface="Arial"/>
                <a:cs typeface="Arial"/>
              </a:rPr>
              <a:t>5.	 Quality </a:t>
            </a:r>
            <a:r>
              <a:rPr lang="en-US" sz="2400" dirty="0">
                <a:latin typeface="Arial"/>
                <a:cs typeface="Arial"/>
              </a:rPr>
              <a:t>Work feels </a:t>
            </a:r>
            <a:r>
              <a:rPr lang="en-US" sz="2400" dirty="0" smtClean="0">
                <a:latin typeface="Arial"/>
                <a:cs typeface="Arial"/>
              </a:rPr>
              <a:t>good</a:t>
            </a:r>
          </a:p>
          <a:p>
            <a:pPr marL="454025" indent="-454025" algn="r">
              <a:lnSpc>
                <a:spcPct val="140000"/>
              </a:lnSpc>
            </a:pPr>
            <a:r>
              <a:rPr lang="en-US" sz="2400" dirty="0" smtClean="0">
                <a:latin typeface="Arial"/>
                <a:cs typeface="Arial"/>
              </a:rPr>
              <a:t>6.	 Quality </a:t>
            </a:r>
            <a:r>
              <a:rPr lang="en-US" sz="2400" dirty="0">
                <a:latin typeface="Arial"/>
                <a:cs typeface="Arial"/>
              </a:rPr>
              <a:t>is never </a:t>
            </a:r>
            <a:r>
              <a:rPr lang="en-US" sz="2400" dirty="0" smtClean="0">
                <a:latin typeface="Arial"/>
                <a:cs typeface="Arial"/>
              </a:rPr>
              <a:t>destructive. </a:t>
            </a:r>
            <a:endParaRPr lang="en-US" sz="2400" dirty="0">
              <a:latin typeface="Arial"/>
              <a:cs typeface="Arial"/>
            </a:endParaRPr>
          </a:p>
        </p:txBody>
      </p:sp>
      <p:sp>
        <p:nvSpPr>
          <p:cNvPr id="2" name="Rectangle 1"/>
          <p:cNvSpPr/>
          <p:nvPr/>
        </p:nvSpPr>
        <p:spPr>
          <a:xfrm>
            <a:off x="1052285" y="3947710"/>
            <a:ext cx="7818585" cy="2246769"/>
          </a:xfrm>
          <a:prstGeom prst="rect">
            <a:avLst/>
          </a:prstGeom>
        </p:spPr>
        <p:txBody>
          <a:bodyPr wrap="square">
            <a:spAutoFit/>
          </a:bodyPr>
          <a:lstStyle/>
          <a:p>
            <a:r>
              <a:rPr lang="en-US" sz="2000" i="1" dirty="0" smtClean="0">
                <a:latin typeface="Arial"/>
                <a:cs typeface="Arial"/>
              </a:rPr>
              <a:t>These indicate </a:t>
            </a:r>
            <a:r>
              <a:rPr lang="en-US" sz="2000" i="1" dirty="0">
                <a:latin typeface="Arial"/>
                <a:cs typeface="Arial"/>
              </a:rPr>
              <a:t>the degree of quality work that we </a:t>
            </a:r>
            <a:r>
              <a:rPr lang="en-US" sz="2000" i="1" dirty="0" smtClean="0">
                <a:latin typeface="Arial"/>
                <a:cs typeface="Arial"/>
              </a:rPr>
              <a:t>do. </a:t>
            </a:r>
            <a:r>
              <a:rPr lang="en-US" sz="2000" i="1" dirty="0">
                <a:latin typeface="Arial"/>
                <a:cs typeface="Arial"/>
              </a:rPr>
              <a:t>In addition, these points assess how well the other four conditions have been met. </a:t>
            </a:r>
            <a:endParaRPr lang="en-US" sz="2000" i="1" dirty="0" smtClean="0">
              <a:latin typeface="Arial"/>
              <a:cs typeface="Arial"/>
            </a:endParaRPr>
          </a:p>
          <a:p>
            <a:pPr>
              <a:lnSpc>
                <a:spcPct val="80000"/>
              </a:lnSpc>
            </a:pPr>
            <a:endParaRPr lang="en-US" sz="2000" i="1" dirty="0">
              <a:latin typeface="Arial"/>
              <a:cs typeface="Arial"/>
            </a:endParaRPr>
          </a:p>
          <a:p>
            <a:r>
              <a:rPr lang="en-US" sz="2000" i="1" dirty="0" smtClean="0">
                <a:latin typeface="Arial"/>
                <a:cs typeface="Arial"/>
              </a:rPr>
              <a:t>Assessment </a:t>
            </a:r>
            <a:r>
              <a:rPr lang="en-US" sz="2000" i="1" dirty="0">
                <a:latin typeface="Arial"/>
                <a:cs typeface="Arial"/>
              </a:rPr>
              <a:t>of quality work may be as simple as the positive feelings that one experiences prior to, during or upon completing goals, tasks, work, etc. </a:t>
            </a:r>
          </a:p>
        </p:txBody>
      </p:sp>
      <p:pic>
        <p:nvPicPr>
          <p:cNvPr id="5" name="Picture 4" descr="Glasser_fa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3952996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3" name="TextBox 2"/>
          <p:cNvSpPr txBox="1"/>
          <p:nvPr/>
        </p:nvSpPr>
        <p:spPr>
          <a:xfrm>
            <a:off x="1008478" y="2716375"/>
            <a:ext cx="7582260" cy="523220"/>
          </a:xfrm>
          <a:prstGeom prst="rect">
            <a:avLst/>
          </a:prstGeom>
          <a:noFill/>
        </p:spPr>
        <p:txBody>
          <a:bodyPr wrap="square" rtlCol="0">
            <a:spAutoFit/>
          </a:bodyPr>
          <a:lstStyle/>
          <a:p>
            <a:r>
              <a:rPr lang="en-US" sz="2800" b="1" dirty="0" smtClean="0"/>
              <a:t>The role of the teacher in a Quality School</a:t>
            </a:r>
            <a:endParaRPr lang="en-US" sz="2800" b="1" dirty="0"/>
          </a:p>
        </p:txBody>
      </p:sp>
      <p:pic>
        <p:nvPicPr>
          <p:cNvPr id="5" name="Picture 4" descr="teacher_sti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772" y="2288826"/>
            <a:ext cx="1007966" cy="1599909"/>
          </a:xfrm>
          <a:prstGeom prst="rect">
            <a:avLst/>
          </a:prstGeom>
        </p:spPr>
      </p:pic>
      <p:sp>
        <p:nvSpPr>
          <p:cNvPr id="6" name="TextBox 5"/>
          <p:cNvSpPr txBox="1"/>
          <p:nvPr/>
        </p:nvSpPr>
        <p:spPr>
          <a:xfrm>
            <a:off x="1045830" y="3421886"/>
            <a:ext cx="6536942" cy="2160591"/>
          </a:xfrm>
          <a:prstGeom prst="rect">
            <a:avLst/>
          </a:prstGeom>
          <a:noFill/>
        </p:spPr>
        <p:txBody>
          <a:bodyPr wrap="square" rtlCol="0">
            <a:spAutoFit/>
          </a:bodyPr>
          <a:lstStyle/>
          <a:p>
            <a:r>
              <a:rPr lang="en-US" sz="2400" dirty="0" smtClean="0">
                <a:latin typeface="Arial"/>
                <a:cs typeface="Arial"/>
              </a:rPr>
              <a:t>Glasser looks at the role of the teacher in</a:t>
            </a:r>
          </a:p>
          <a:p>
            <a:r>
              <a:rPr lang="en-US" sz="2400" dirty="0" smtClean="0">
                <a:latin typeface="Arial"/>
                <a:cs typeface="Arial"/>
              </a:rPr>
              <a:t> 2 ways:</a:t>
            </a:r>
          </a:p>
          <a:p>
            <a:pPr>
              <a:lnSpc>
                <a:spcPct val="80000"/>
              </a:lnSpc>
            </a:pPr>
            <a:endParaRPr lang="en-US" sz="2400" dirty="0">
              <a:latin typeface="Arial"/>
              <a:cs typeface="Arial"/>
            </a:endParaRPr>
          </a:p>
          <a:p>
            <a:pPr marL="342900" indent="-342900">
              <a:buFont typeface="+mj-lt"/>
              <a:buAutoNum type="arabicPeriod"/>
            </a:pPr>
            <a:r>
              <a:rPr lang="en-US" sz="2400" dirty="0" smtClean="0">
                <a:latin typeface="Arial"/>
                <a:cs typeface="Arial"/>
              </a:rPr>
              <a:t>Communication style</a:t>
            </a:r>
          </a:p>
          <a:p>
            <a:pPr marL="342900" indent="-342900">
              <a:lnSpc>
                <a:spcPct val="80000"/>
              </a:lnSpc>
              <a:buFont typeface="+mj-lt"/>
              <a:buAutoNum type="arabicPeriod"/>
            </a:pPr>
            <a:endParaRPr lang="en-US" sz="2400" dirty="0" smtClean="0">
              <a:latin typeface="Arial"/>
              <a:cs typeface="Arial"/>
            </a:endParaRPr>
          </a:p>
          <a:p>
            <a:pPr marL="342900" indent="-342900">
              <a:buFont typeface="+mj-lt"/>
              <a:buAutoNum type="arabicPeriod"/>
            </a:pPr>
            <a:r>
              <a:rPr lang="en-US" sz="2400" dirty="0" smtClean="0">
                <a:latin typeface="Arial"/>
                <a:cs typeface="Arial"/>
              </a:rPr>
              <a:t>Leadership style</a:t>
            </a:r>
            <a:endParaRPr lang="en-US" sz="2400" dirty="0">
              <a:latin typeface="Arial"/>
              <a:cs typeface="Arial"/>
            </a:endParaRPr>
          </a:p>
        </p:txBody>
      </p:sp>
      <p:pic>
        <p:nvPicPr>
          <p:cNvPr id="7" name="Picture 6" descr="Glasser_fai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3581994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3" name="TextBox 2"/>
          <p:cNvSpPr txBox="1"/>
          <p:nvPr/>
        </p:nvSpPr>
        <p:spPr>
          <a:xfrm>
            <a:off x="1008478" y="2716375"/>
            <a:ext cx="7582260" cy="523220"/>
          </a:xfrm>
          <a:prstGeom prst="rect">
            <a:avLst/>
          </a:prstGeom>
          <a:noFill/>
        </p:spPr>
        <p:txBody>
          <a:bodyPr wrap="square" rtlCol="0">
            <a:spAutoFit/>
          </a:bodyPr>
          <a:lstStyle/>
          <a:p>
            <a:r>
              <a:rPr lang="en-US" sz="2800" b="1" dirty="0" smtClean="0"/>
              <a:t>The role of the teacher in a Quality School</a:t>
            </a:r>
            <a:endParaRPr lang="en-US" sz="2800" b="1" dirty="0"/>
          </a:p>
        </p:txBody>
      </p:sp>
      <p:pic>
        <p:nvPicPr>
          <p:cNvPr id="5" name="Picture 4" descr="teacher_sti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772" y="2288826"/>
            <a:ext cx="1007966" cy="1599909"/>
          </a:xfrm>
          <a:prstGeom prst="rect">
            <a:avLst/>
          </a:prstGeom>
        </p:spPr>
      </p:pic>
      <p:sp>
        <p:nvSpPr>
          <p:cNvPr id="6" name="TextBox 5"/>
          <p:cNvSpPr txBox="1"/>
          <p:nvPr/>
        </p:nvSpPr>
        <p:spPr>
          <a:xfrm>
            <a:off x="1045830" y="3440560"/>
            <a:ext cx="7040670" cy="461665"/>
          </a:xfrm>
          <a:prstGeom prst="rect">
            <a:avLst/>
          </a:prstGeom>
          <a:noFill/>
        </p:spPr>
        <p:txBody>
          <a:bodyPr wrap="square" rtlCol="0">
            <a:spAutoFit/>
          </a:bodyPr>
          <a:lstStyle/>
          <a:p>
            <a:pPr marL="457200" indent="-457200">
              <a:buFont typeface="+mj-lt"/>
              <a:buAutoNum type="arabicPeriod"/>
            </a:pPr>
            <a:r>
              <a:rPr lang="en-US" sz="2400" b="1" dirty="0" smtClean="0">
                <a:latin typeface="Arial"/>
                <a:cs typeface="Arial"/>
              </a:rPr>
              <a:t>Communication style</a:t>
            </a:r>
          </a:p>
        </p:txBody>
      </p:sp>
      <p:sp>
        <p:nvSpPr>
          <p:cNvPr id="2" name="Rectangle 1"/>
          <p:cNvSpPr/>
          <p:nvPr/>
        </p:nvSpPr>
        <p:spPr>
          <a:xfrm>
            <a:off x="1578426" y="3980463"/>
            <a:ext cx="3434784" cy="2677656"/>
          </a:xfrm>
          <a:prstGeom prst="rect">
            <a:avLst/>
          </a:prstGeom>
        </p:spPr>
        <p:txBody>
          <a:bodyPr wrap="square">
            <a:spAutoFit/>
          </a:bodyPr>
          <a:lstStyle/>
          <a:p>
            <a:r>
              <a:rPr lang="en-US" sz="2400" b="1" dirty="0" smtClean="0">
                <a:latin typeface="Arial"/>
                <a:cs typeface="Arial"/>
              </a:rPr>
              <a:t>7 caring habits</a:t>
            </a:r>
          </a:p>
          <a:p>
            <a:pPr marL="447675" indent="-447675">
              <a:buAutoNum type="arabicParenR"/>
            </a:pPr>
            <a:r>
              <a:rPr lang="en-US" sz="2000" dirty="0" smtClean="0">
                <a:latin typeface="Arial"/>
                <a:cs typeface="Arial"/>
              </a:rPr>
              <a:t>Supporting</a:t>
            </a:r>
          </a:p>
          <a:p>
            <a:pPr marL="447675" indent="-447675">
              <a:buAutoNum type="arabicParenR"/>
            </a:pPr>
            <a:r>
              <a:rPr lang="en-US" sz="2000" dirty="0" smtClean="0">
                <a:latin typeface="Arial"/>
                <a:cs typeface="Arial"/>
              </a:rPr>
              <a:t>Encouraging</a:t>
            </a:r>
          </a:p>
          <a:p>
            <a:pPr marL="457200" indent="-457200">
              <a:buAutoNum type="arabicParenR" startAt="3"/>
            </a:pPr>
            <a:r>
              <a:rPr lang="en-US" sz="2000" dirty="0" smtClean="0">
                <a:latin typeface="Arial"/>
                <a:cs typeface="Arial"/>
              </a:rPr>
              <a:t>Listening</a:t>
            </a:r>
          </a:p>
          <a:p>
            <a:pPr marL="457200" indent="-457200">
              <a:buAutoNum type="arabicParenR" startAt="3"/>
            </a:pPr>
            <a:r>
              <a:rPr lang="en-US" sz="2000" dirty="0" smtClean="0">
                <a:latin typeface="Arial"/>
                <a:cs typeface="Arial"/>
              </a:rPr>
              <a:t>Accepting</a:t>
            </a:r>
          </a:p>
          <a:p>
            <a:pPr marL="447675" indent="-447675"/>
            <a:r>
              <a:rPr lang="en-US" sz="2000" dirty="0" smtClean="0">
                <a:latin typeface="Arial"/>
                <a:cs typeface="Arial"/>
              </a:rPr>
              <a:t>5) 	Trusting</a:t>
            </a:r>
          </a:p>
          <a:p>
            <a:pPr marL="457200" indent="-457200">
              <a:buAutoNum type="arabicParenR" startAt="6"/>
            </a:pPr>
            <a:r>
              <a:rPr lang="en-US" sz="2000" dirty="0" smtClean="0">
                <a:latin typeface="Arial"/>
                <a:cs typeface="Arial"/>
              </a:rPr>
              <a:t>Respecting</a:t>
            </a:r>
          </a:p>
          <a:p>
            <a:pPr marL="457200" indent="-457200">
              <a:buAutoNum type="arabicParenR" startAt="6"/>
            </a:pPr>
            <a:r>
              <a:rPr lang="en-US" sz="2000" dirty="0" smtClean="0">
                <a:latin typeface="Arial"/>
                <a:cs typeface="Arial"/>
              </a:rPr>
              <a:t>Negotiating differences </a:t>
            </a:r>
            <a:endParaRPr lang="en-US" sz="2000" dirty="0">
              <a:latin typeface="Arial"/>
              <a:cs typeface="Arial"/>
            </a:endParaRPr>
          </a:p>
        </p:txBody>
      </p:sp>
      <p:sp>
        <p:nvSpPr>
          <p:cNvPr id="7" name="Rectangle 6"/>
          <p:cNvSpPr/>
          <p:nvPr/>
        </p:nvSpPr>
        <p:spPr>
          <a:xfrm>
            <a:off x="5106590" y="3980463"/>
            <a:ext cx="4018738" cy="2616101"/>
          </a:xfrm>
          <a:prstGeom prst="rect">
            <a:avLst/>
          </a:prstGeom>
        </p:spPr>
        <p:txBody>
          <a:bodyPr wrap="square">
            <a:spAutoFit/>
          </a:bodyPr>
          <a:lstStyle/>
          <a:p>
            <a:r>
              <a:rPr lang="en-US" sz="2400" b="1" dirty="0" smtClean="0">
                <a:latin typeface="Arial"/>
                <a:cs typeface="Arial"/>
              </a:rPr>
              <a:t>7 deadly habits</a:t>
            </a:r>
          </a:p>
          <a:p>
            <a:pPr marL="447675" indent="-447675">
              <a:buAutoNum type="arabicParenR"/>
            </a:pPr>
            <a:r>
              <a:rPr lang="en-US" sz="2000" dirty="0" smtClean="0">
                <a:latin typeface="Arial"/>
                <a:cs typeface="Arial"/>
              </a:rPr>
              <a:t>Criticising</a:t>
            </a:r>
          </a:p>
          <a:p>
            <a:pPr marL="447675" indent="-447675">
              <a:buAutoNum type="arabicParenR"/>
            </a:pPr>
            <a:r>
              <a:rPr lang="en-US" sz="2000" dirty="0" smtClean="0">
                <a:latin typeface="Arial"/>
                <a:cs typeface="Arial"/>
              </a:rPr>
              <a:t>Blaming</a:t>
            </a:r>
          </a:p>
          <a:p>
            <a:pPr marL="447675" indent="-447675"/>
            <a:r>
              <a:rPr lang="en-US" sz="2000" dirty="0" smtClean="0">
                <a:latin typeface="Arial"/>
                <a:cs typeface="Arial"/>
              </a:rPr>
              <a:t>3) 	Complaining</a:t>
            </a:r>
          </a:p>
          <a:p>
            <a:pPr marL="447675" indent="-447675"/>
            <a:r>
              <a:rPr lang="en-US" sz="2000" dirty="0" smtClean="0">
                <a:latin typeface="Arial"/>
                <a:cs typeface="Arial"/>
              </a:rPr>
              <a:t>4) 	Nagging</a:t>
            </a:r>
          </a:p>
          <a:p>
            <a:pPr marL="447675" indent="-447675"/>
            <a:r>
              <a:rPr lang="en-US" sz="2000" dirty="0" smtClean="0">
                <a:latin typeface="Arial"/>
                <a:cs typeface="Arial"/>
              </a:rPr>
              <a:t>5) 	Threatening</a:t>
            </a:r>
          </a:p>
          <a:p>
            <a:pPr marL="447675" indent="-447675"/>
            <a:r>
              <a:rPr lang="en-US" sz="2000" dirty="0" smtClean="0">
                <a:latin typeface="Arial"/>
                <a:cs typeface="Arial"/>
              </a:rPr>
              <a:t>6)	Punishing</a:t>
            </a:r>
          </a:p>
          <a:p>
            <a:pPr marL="447675" indent="-447675"/>
            <a:r>
              <a:rPr lang="en-US" sz="2000" dirty="0" smtClean="0">
                <a:latin typeface="Arial"/>
                <a:cs typeface="Arial"/>
              </a:rPr>
              <a:t>7) 	Bribing or rewarding to control</a:t>
            </a:r>
            <a:endParaRPr lang="en-US" sz="2000" dirty="0">
              <a:latin typeface="Arial"/>
              <a:cs typeface="Arial"/>
            </a:endParaRPr>
          </a:p>
        </p:txBody>
      </p:sp>
      <p:pic>
        <p:nvPicPr>
          <p:cNvPr id="8" name="Picture 7" descr="Glasser_fai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2698156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3" name="TextBox 2"/>
          <p:cNvSpPr txBox="1"/>
          <p:nvPr/>
        </p:nvSpPr>
        <p:spPr>
          <a:xfrm>
            <a:off x="1008478" y="2716375"/>
            <a:ext cx="7582260" cy="523220"/>
          </a:xfrm>
          <a:prstGeom prst="rect">
            <a:avLst/>
          </a:prstGeom>
          <a:noFill/>
        </p:spPr>
        <p:txBody>
          <a:bodyPr wrap="square" rtlCol="0">
            <a:spAutoFit/>
          </a:bodyPr>
          <a:lstStyle/>
          <a:p>
            <a:r>
              <a:rPr lang="en-US" sz="2800" b="1" dirty="0" smtClean="0"/>
              <a:t>The role of the teacher in a Quality School</a:t>
            </a:r>
            <a:endParaRPr lang="en-US" sz="2800" b="1" dirty="0"/>
          </a:p>
        </p:txBody>
      </p:sp>
      <p:pic>
        <p:nvPicPr>
          <p:cNvPr id="5" name="Picture 4" descr="teacher_sti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772" y="2288826"/>
            <a:ext cx="1007966" cy="1599909"/>
          </a:xfrm>
          <a:prstGeom prst="rect">
            <a:avLst/>
          </a:prstGeom>
        </p:spPr>
      </p:pic>
      <p:sp>
        <p:nvSpPr>
          <p:cNvPr id="6" name="TextBox 5"/>
          <p:cNvSpPr txBox="1"/>
          <p:nvPr/>
        </p:nvSpPr>
        <p:spPr>
          <a:xfrm>
            <a:off x="1045830" y="3421886"/>
            <a:ext cx="7040670" cy="461665"/>
          </a:xfrm>
          <a:prstGeom prst="rect">
            <a:avLst/>
          </a:prstGeom>
          <a:noFill/>
        </p:spPr>
        <p:txBody>
          <a:bodyPr wrap="square" rtlCol="0">
            <a:spAutoFit/>
          </a:bodyPr>
          <a:lstStyle/>
          <a:p>
            <a:r>
              <a:rPr lang="en-US" sz="2400" b="1" dirty="0" smtClean="0">
                <a:latin typeface="Arial"/>
                <a:cs typeface="Arial"/>
              </a:rPr>
              <a:t>2.	Leadership style</a:t>
            </a:r>
            <a:endParaRPr lang="en-US" sz="2400" b="1" dirty="0">
              <a:latin typeface="Arial"/>
              <a:cs typeface="Arial"/>
            </a:endParaRPr>
          </a:p>
        </p:txBody>
      </p:sp>
      <p:sp>
        <p:nvSpPr>
          <p:cNvPr id="7" name="Rectangle 3"/>
          <p:cNvSpPr>
            <a:spLocks noChangeArrowheads="1"/>
          </p:cNvSpPr>
          <p:nvPr/>
        </p:nvSpPr>
        <p:spPr bwMode="auto">
          <a:xfrm>
            <a:off x="4676571" y="3934148"/>
            <a:ext cx="4669009" cy="2923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382588" indent="-382588">
              <a:spcBef>
                <a:spcPct val="50000"/>
              </a:spcBef>
              <a:buFont typeface="Wingdings" charset="0"/>
              <a:buNone/>
            </a:pPr>
            <a:r>
              <a:rPr lang="en-US" sz="2400" b="1" dirty="0">
                <a:latin typeface="Arial"/>
                <a:cs typeface="Arial"/>
              </a:rPr>
              <a:t>Lead Managers:</a:t>
            </a:r>
          </a:p>
          <a:p>
            <a:pPr marL="382588" indent="-382588">
              <a:spcBef>
                <a:spcPct val="50000"/>
              </a:spcBef>
              <a:buFont typeface="Wingdings" charset="0"/>
              <a:buChar char="§"/>
            </a:pPr>
            <a:r>
              <a:rPr lang="en-US" sz="2000" dirty="0">
                <a:latin typeface="Arial"/>
                <a:cs typeface="Arial"/>
              </a:rPr>
              <a:t>Engage workers in discussion of work</a:t>
            </a:r>
          </a:p>
          <a:p>
            <a:pPr marL="382588" indent="-382588">
              <a:spcBef>
                <a:spcPct val="50000"/>
              </a:spcBef>
              <a:buFont typeface="Wingdings" charset="0"/>
              <a:buChar char="§"/>
            </a:pPr>
            <a:r>
              <a:rPr lang="en-US" sz="2000" dirty="0">
                <a:latin typeface="Arial"/>
                <a:cs typeface="Arial"/>
              </a:rPr>
              <a:t>Show or model the job</a:t>
            </a:r>
          </a:p>
          <a:p>
            <a:pPr marL="382588" indent="-382588">
              <a:spcBef>
                <a:spcPct val="50000"/>
              </a:spcBef>
              <a:buFont typeface="Wingdings" charset="0"/>
              <a:buChar char="§"/>
            </a:pPr>
            <a:r>
              <a:rPr lang="en-US" sz="2000" dirty="0">
                <a:latin typeface="Arial"/>
                <a:cs typeface="Arial"/>
              </a:rPr>
              <a:t>Ask workers to evaluate their own work</a:t>
            </a:r>
          </a:p>
          <a:p>
            <a:pPr marL="382588" indent="-382588">
              <a:spcBef>
                <a:spcPct val="50000"/>
              </a:spcBef>
              <a:buFont typeface="Wingdings" charset="0"/>
              <a:buChar char="§"/>
            </a:pPr>
            <a:r>
              <a:rPr lang="en-US" sz="2000" dirty="0">
                <a:latin typeface="Arial"/>
                <a:cs typeface="Arial"/>
              </a:rPr>
              <a:t>Facilitate rather than coerce</a:t>
            </a:r>
          </a:p>
        </p:txBody>
      </p:sp>
      <p:sp>
        <p:nvSpPr>
          <p:cNvPr id="8" name="Rectangle 4"/>
          <p:cNvSpPr>
            <a:spLocks noChangeArrowheads="1"/>
          </p:cNvSpPr>
          <p:nvPr/>
        </p:nvSpPr>
        <p:spPr bwMode="auto">
          <a:xfrm>
            <a:off x="309087" y="3934148"/>
            <a:ext cx="43434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382588" indent="-382588">
              <a:spcBef>
                <a:spcPct val="50000"/>
              </a:spcBef>
            </a:pPr>
            <a:r>
              <a:rPr lang="en-US" sz="2400" b="1" dirty="0">
                <a:latin typeface="Arial"/>
                <a:cs typeface="Arial"/>
              </a:rPr>
              <a:t>Boss managers:</a:t>
            </a:r>
          </a:p>
          <a:p>
            <a:pPr marL="382588" indent="-382588">
              <a:spcBef>
                <a:spcPct val="50000"/>
              </a:spcBef>
              <a:buFont typeface="Wingdings" charset="0"/>
              <a:buChar char="§"/>
            </a:pPr>
            <a:r>
              <a:rPr lang="en-US" sz="2000" dirty="0">
                <a:latin typeface="Arial"/>
                <a:cs typeface="Arial"/>
              </a:rPr>
              <a:t>Set tasks and standards without consultation</a:t>
            </a:r>
          </a:p>
          <a:p>
            <a:pPr marL="382588" indent="-382588">
              <a:spcBef>
                <a:spcPct val="50000"/>
              </a:spcBef>
              <a:buFont typeface="Wingdings" charset="0"/>
              <a:buChar char="§"/>
            </a:pPr>
            <a:r>
              <a:rPr lang="en-US" sz="2000" dirty="0">
                <a:latin typeface="Arial"/>
                <a:cs typeface="Arial"/>
              </a:rPr>
              <a:t>Tell rather than show</a:t>
            </a:r>
          </a:p>
          <a:p>
            <a:pPr marL="382588" indent="-382588">
              <a:spcBef>
                <a:spcPct val="50000"/>
              </a:spcBef>
              <a:buFont typeface="Wingdings" charset="0"/>
              <a:buChar char="§"/>
            </a:pPr>
            <a:r>
              <a:rPr lang="en-US" sz="2000" dirty="0">
                <a:latin typeface="Arial"/>
                <a:cs typeface="Arial"/>
              </a:rPr>
              <a:t>Designate, inspect, grade</a:t>
            </a:r>
          </a:p>
          <a:p>
            <a:pPr marL="382588" indent="-382588">
              <a:spcBef>
                <a:spcPct val="50000"/>
              </a:spcBef>
              <a:buFont typeface="Wingdings" charset="0"/>
              <a:buChar char="§"/>
            </a:pPr>
            <a:r>
              <a:rPr lang="en-US" sz="2000" dirty="0">
                <a:latin typeface="Arial"/>
                <a:cs typeface="Arial"/>
              </a:rPr>
              <a:t>Use coercion</a:t>
            </a:r>
          </a:p>
        </p:txBody>
      </p:sp>
      <p:pic>
        <p:nvPicPr>
          <p:cNvPr id="9" name="Picture 8" descr="Glasser_fai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3704224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rot="21582803">
            <a:off x="609600" y="5486400"/>
            <a:ext cx="27432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a:solidFill>
                  <a:srgbClr val="000000"/>
                </a:solidFill>
              </a:rPr>
              <a:t>Teacher empowered</a:t>
            </a:r>
          </a:p>
          <a:p>
            <a:pPr eaLnBrk="1" hangingPunct="1">
              <a:spcBef>
                <a:spcPct val="50000"/>
              </a:spcBef>
              <a:defRPr/>
            </a:pPr>
            <a:r>
              <a:rPr lang="en-US" sz="2000">
                <a:solidFill>
                  <a:srgbClr val="000000"/>
                </a:solidFill>
              </a:rPr>
              <a:t>External motivation</a:t>
            </a:r>
            <a:endParaRPr lang="en-US" sz="1800">
              <a:solidFill>
                <a:srgbClr val="000000"/>
              </a:solidFill>
            </a:endParaRPr>
          </a:p>
        </p:txBody>
      </p:sp>
      <p:sp>
        <p:nvSpPr>
          <p:cNvPr id="13315" name="Text Box 3"/>
          <p:cNvSpPr txBox="1">
            <a:spLocks noChangeArrowheads="1"/>
          </p:cNvSpPr>
          <p:nvPr/>
        </p:nvSpPr>
        <p:spPr bwMode="auto">
          <a:xfrm>
            <a:off x="914400" y="38100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eaLnBrk="1" hangingPunct="1">
              <a:spcBef>
                <a:spcPct val="50000"/>
              </a:spcBef>
              <a:defRPr/>
            </a:pPr>
            <a:r>
              <a:rPr lang="en-US" sz="2000" dirty="0"/>
              <a:t>Canter &amp; Canter</a:t>
            </a:r>
          </a:p>
          <a:p>
            <a:pPr eaLnBrk="1" hangingPunct="1">
              <a:spcBef>
                <a:spcPct val="50000"/>
              </a:spcBef>
              <a:defRPr/>
            </a:pPr>
            <a:r>
              <a:rPr lang="en-US" sz="1600" dirty="0"/>
              <a:t>Assertive Discipline</a:t>
            </a:r>
            <a:endParaRPr lang="en-US" sz="1800" dirty="0"/>
          </a:p>
        </p:txBody>
      </p:sp>
      <p:sp>
        <p:nvSpPr>
          <p:cNvPr id="13316" name="Text Box 4"/>
          <p:cNvSpPr txBox="1">
            <a:spLocks noChangeArrowheads="1"/>
          </p:cNvSpPr>
          <p:nvPr/>
        </p:nvSpPr>
        <p:spPr bwMode="auto">
          <a:xfrm>
            <a:off x="251520" y="1447800"/>
            <a:ext cx="2376264" cy="896441"/>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Fred Jones</a:t>
            </a:r>
          </a:p>
          <a:p>
            <a:pPr algn="ctr" eaLnBrk="1" hangingPunct="1">
              <a:spcBef>
                <a:spcPct val="50000"/>
              </a:spcBef>
              <a:defRPr/>
            </a:pPr>
            <a:r>
              <a:rPr lang="en-US" sz="1600" dirty="0"/>
              <a:t>Positive Discipline</a:t>
            </a:r>
            <a:endParaRPr lang="en-US" sz="1800" dirty="0"/>
          </a:p>
        </p:txBody>
      </p:sp>
      <p:sp>
        <p:nvSpPr>
          <p:cNvPr id="13317" name="Text Box 5"/>
          <p:cNvSpPr txBox="1">
            <a:spLocks noChangeArrowheads="1"/>
          </p:cNvSpPr>
          <p:nvPr/>
        </p:nvSpPr>
        <p:spPr bwMode="auto">
          <a:xfrm>
            <a:off x="2057400" y="2484438"/>
            <a:ext cx="2514600" cy="1173162"/>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lnSpc>
                <a:spcPct val="90000"/>
              </a:lnSpc>
              <a:spcBef>
                <a:spcPct val="50000"/>
              </a:spcBef>
              <a:defRPr/>
            </a:pPr>
            <a:r>
              <a:rPr lang="en-US" sz="2000" dirty="0"/>
              <a:t>Applied Behaviour </a:t>
            </a:r>
          </a:p>
          <a:p>
            <a:pPr algn="ctr" eaLnBrk="1" hangingPunct="1">
              <a:lnSpc>
                <a:spcPct val="90000"/>
              </a:lnSpc>
              <a:spcBef>
                <a:spcPct val="50000"/>
              </a:spcBef>
              <a:defRPr/>
            </a:pPr>
            <a:r>
              <a:rPr lang="en-US" sz="2000" dirty="0"/>
              <a:t>Analysis</a:t>
            </a:r>
          </a:p>
          <a:p>
            <a:pPr algn="ctr" eaLnBrk="1" hangingPunct="1">
              <a:spcBef>
                <a:spcPct val="50000"/>
              </a:spcBef>
              <a:defRPr/>
            </a:pPr>
            <a:r>
              <a:rPr lang="en-US" sz="1600" dirty="0"/>
              <a:t>Behaviour Modification</a:t>
            </a:r>
            <a:endParaRPr lang="en-US" sz="1800" dirty="0"/>
          </a:p>
        </p:txBody>
      </p:sp>
      <p:sp>
        <p:nvSpPr>
          <p:cNvPr id="13318" name="Text Box 6"/>
          <p:cNvSpPr txBox="1">
            <a:spLocks noChangeArrowheads="1"/>
          </p:cNvSpPr>
          <p:nvPr/>
        </p:nvSpPr>
        <p:spPr bwMode="auto">
          <a:xfrm>
            <a:off x="3505200" y="4005064"/>
            <a:ext cx="3352800" cy="409575"/>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eaLnBrk="1" hangingPunct="1">
              <a:spcBef>
                <a:spcPct val="50000"/>
              </a:spcBef>
              <a:defRPr/>
            </a:pPr>
            <a:r>
              <a:rPr lang="en-US" sz="2000" dirty="0"/>
              <a:t>Cognitive-</a:t>
            </a:r>
            <a:r>
              <a:rPr lang="en-US" sz="2000" dirty="0" err="1"/>
              <a:t>behaviourism</a:t>
            </a:r>
            <a:endParaRPr lang="en-US" sz="1800" dirty="0"/>
          </a:p>
        </p:txBody>
      </p:sp>
      <p:sp>
        <p:nvSpPr>
          <p:cNvPr id="13320" name="Text Box 8"/>
          <p:cNvSpPr txBox="1">
            <a:spLocks noChangeArrowheads="1"/>
          </p:cNvSpPr>
          <p:nvPr/>
        </p:nvSpPr>
        <p:spPr bwMode="auto">
          <a:xfrm>
            <a:off x="5791200" y="304800"/>
            <a:ext cx="2133600" cy="866775"/>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Humanism</a:t>
            </a:r>
          </a:p>
          <a:p>
            <a:pPr algn="ctr" eaLnBrk="1" hangingPunct="1">
              <a:spcBef>
                <a:spcPct val="50000"/>
              </a:spcBef>
              <a:defRPr/>
            </a:pPr>
            <a:r>
              <a:rPr lang="en-US" sz="2000" dirty="0" err="1"/>
              <a:t>Ginott</a:t>
            </a:r>
            <a:r>
              <a:rPr lang="en-US" sz="2000" dirty="0"/>
              <a:t>/Rogers</a:t>
            </a:r>
            <a:endParaRPr lang="en-US" sz="1800" dirty="0"/>
          </a:p>
        </p:txBody>
      </p:sp>
      <p:sp>
        <p:nvSpPr>
          <p:cNvPr id="13321" name="Text Box 9"/>
          <p:cNvSpPr txBox="1">
            <a:spLocks noChangeArrowheads="1"/>
          </p:cNvSpPr>
          <p:nvPr/>
        </p:nvSpPr>
        <p:spPr bwMode="auto">
          <a:xfrm>
            <a:off x="3810000" y="13716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a:t>Neo-Adlerian</a:t>
            </a:r>
          </a:p>
          <a:p>
            <a:pPr algn="ctr" eaLnBrk="1" hangingPunct="1">
              <a:spcBef>
                <a:spcPct val="50000"/>
              </a:spcBef>
              <a:defRPr/>
            </a:pPr>
            <a:r>
              <a:rPr lang="en-US" sz="1600"/>
              <a:t>Balson/Dreikurs</a:t>
            </a:r>
            <a:endParaRPr lang="en-US" sz="1800"/>
          </a:p>
        </p:txBody>
      </p:sp>
      <p:sp>
        <p:nvSpPr>
          <p:cNvPr id="13322" name="Text Box 10"/>
          <p:cNvSpPr txBox="1">
            <a:spLocks noChangeArrowheads="1"/>
          </p:cNvSpPr>
          <p:nvPr/>
        </p:nvSpPr>
        <p:spPr bwMode="auto">
          <a:xfrm>
            <a:off x="6400800" y="1981200"/>
            <a:ext cx="23622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Systems Theory</a:t>
            </a:r>
          </a:p>
          <a:p>
            <a:pPr algn="ctr" eaLnBrk="1" hangingPunct="1">
              <a:spcBef>
                <a:spcPct val="50000"/>
              </a:spcBef>
              <a:defRPr/>
            </a:pPr>
            <a:r>
              <a:rPr lang="en-US" sz="1600" dirty="0"/>
              <a:t>Solution </a:t>
            </a:r>
            <a:r>
              <a:rPr lang="en-US" sz="1600" dirty="0" err="1"/>
              <a:t>focussed</a:t>
            </a:r>
            <a:endParaRPr lang="en-US" sz="1800" dirty="0"/>
          </a:p>
        </p:txBody>
      </p:sp>
      <p:sp>
        <p:nvSpPr>
          <p:cNvPr id="13323" name="Text Box 11"/>
          <p:cNvSpPr txBox="1">
            <a:spLocks noChangeArrowheads="1"/>
          </p:cNvSpPr>
          <p:nvPr/>
        </p:nvSpPr>
        <p:spPr bwMode="auto">
          <a:xfrm>
            <a:off x="3276600" y="2286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Bill Rogers</a:t>
            </a:r>
          </a:p>
          <a:p>
            <a:pPr algn="ctr" eaLnBrk="1" hangingPunct="1">
              <a:spcBef>
                <a:spcPct val="50000"/>
              </a:spcBef>
              <a:defRPr/>
            </a:pPr>
            <a:r>
              <a:rPr lang="en-US" sz="1600" dirty="0"/>
              <a:t>Decisive Discipline</a:t>
            </a:r>
            <a:endParaRPr lang="en-US" sz="1800" dirty="0"/>
          </a:p>
        </p:txBody>
      </p:sp>
      <p:sp>
        <p:nvSpPr>
          <p:cNvPr id="13324" name="Text Box 12"/>
          <p:cNvSpPr txBox="1">
            <a:spLocks noChangeArrowheads="1"/>
          </p:cNvSpPr>
          <p:nvPr/>
        </p:nvSpPr>
        <p:spPr bwMode="auto">
          <a:xfrm>
            <a:off x="4114800" y="60960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sz="1800">
              <a:solidFill>
                <a:srgbClr val="000000"/>
              </a:solidFill>
            </a:endParaRPr>
          </a:p>
        </p:txBody>
      </p:sp>
      <p:sp>
        <p:nvSpPr>
          <p:cNvPr id="13325" name="Text Box 13"/>
          <p:cNvSpPr txBox="1">
            <a:spLocks noChangeArrowheads="1"/>
          </p:cNvSpPr>
          <p:nvPr/>
        </p:nvSpPr>
        <p:spPr bwMode="auto">
          <a:xfrm>
            <a:off x="6172200" y="5470525"/>
            <a:ext cx="2667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Student empowered</a:t>
            </a:r>
          </a:p>
          <a:p>
            <a:pPr algn="ctr" eaLnBrk="1" hangingPunct="1">
              <a:spcBef>
                <a:spcPct val="50000"/>
              </a:spcBef>
              <a:defRPr/>
            </a:pPr>
            <a:r>
              <a:rPr lang="en-US" sz="2000">
                <a:solidFill>
                  <a:srgbClr val="000000"/>
                </a:solidFill>
              </a:rPr>
              <a:t>Internal motivation</a:t>
            </a:r>
          </a:p>
        </p:txBody>
      </p:sp>
      <p:sp>
        <p:nvSpPr>
          <p:cNvPr id="13326" name="Text Box 14"/>
          <p:cNvSpPr txBox="1">
            <a:spLocks noChangeArrowheads="1"/>
          </p:cNvSpPr>
          <p:nvPr/>
        </p:nvSpPr>
        <p:spPr bwMode="auto">
          <a:xfrm>
            <a:off x="381000" y="5486400"/>
            <a:ext cx="2133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00"/>
                </a:solidFill>
              </a:rPr>
              <a:t>Autocratic</a:t>
            </a:r>
          </a:p>
          <a:p>
            <a:pPr algn="ctr" eaLnBrk="1" hangingPunct="1">
              <a:spcBef>
                <a:spcPct val="50000"/>
              </a:spcBef>
              <a:defRPr/>
            </a:pPr>
            <a:r>
              <a:rPr lang="en-US" sz="2000" dirty="0">
                <a:solidFill>
                  <a:srgbClr val="000000"/>
                </a:solidFill>
              </a:rPr>
              <a:t>Limit Setting</a:t>
            </a:r>
            <a:endParaRPr lang="en-US" dirty="0">
              <a:solidFill>
                <a:srgbClr val="000000"/>
              </a:solidFill>
            </a:endParaRPr>
          </a:p>
        </p:txBody>
      </p:sp>
      <p:sp>
        <p:nvSpPr>
          <p:cNvPr id="13327" name="Text Box 15"/>
          <p:cNvSpPr txBox="1">
            <a:spLocks noChangeArrowheads="1"/>
          </p:cNvSpPr>
          <p:nvPr/>
        </p:nvSpPr>
        <p:spPr bwMode="auto">
          <a:xfrm>
            <a:off x="3733800" y="5486400"/>
            <a:ext cx="1905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Democratic</a:t>
            </a:r>
          </a:p>
          <a:p>
            <a:pPr algn="ctr" eaLnBrk="1" hangingPunct="1">
              <a:spcBef>
                <a:spcPct val="50000"/>
              </a:spcBef>
              <a:defRPr/>
            </a:pPr>
            <a:r>
              <a:rPr lang="en-US" sz="2000">
                <a:solidFill>
                  <a:srgbClr val="000000"/>
                </a:solidFill>
              </a:rPr>
              <a:t>Leadership</a:t>
            </a:r>
            <a:endParaRPr lang="en-US">
              <a:solidFill>
                <a:srgbClr val="000000"/>
              </a:solidFill>
            </a:endParaRPr>
          </a:p>
        </p:txBody>
      </p:sp>
      <p:sp>
        <p:nvSpPr>
          <p:cNvPr id="13328" name="Text Box 16"/>
          <p:cNvSpPr txBox="1">
            <a:spLocks noChangeArrowheads="1"/>
          </p:cNvSpPr>
          <p:nvPr/>
        </p:nvSpPr>
        <p:spPr bwMode="auto">
          <a:xfrm>
            <a:off x="6553200" y="5470525"/>
            <a:ext cx="2514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Laissez-faire</a:t>
            </a:r>
          </a:p>
          <a:p>
            <a:pPr algn="ctr" eaLnBrk="1" hangingPunct="1">
              <a:spcBef>
                <a:spcPct val="50000"/>
              </a:spcBef>
              <a:defRPr/>
            </a:pPr>
            <a:r>
              <a:rPr lang="en-US" sz="2000">
                <a:solidFill>
                  <a:srgbClr val="000000"/>
                </a:solidFill>
              </a:rPr>
              <a:t>Non-directive</a:t>
            </a:r>
            <a:endParaRPr lang="en-US">
              <a:solidFill>
                <a:srgbClr val="000000"/>
              </a:solidFill>
            </a:endParaRPr>
          </a:p>
        </p:txBody>
      </p:sp>
      <p:sp>
        <p:nvSpPr>
          <p:cNvPr id="13329" name="AutoShape 17"/>
          <p:cNvSpPr>
            <a:spLocks noChangeArrowheads="1"/>
          </p:cNvSpPr>
          <p:nvPr/>
        </p:nvSpPr>
        <p:spPr bwMode="auto">
          <a:xfrm>
            <a:off x="152400" y="4648200"/>
            <a:ext cx="8915400" cy="762000"/>
          </a:xfrm>
          <a:prstGeom prst="leftRightArrow">
            <a:avLst>
              <a:gd name="adj1" fmla="val 50000"/>
              <a:gd name="adj2" fmla="val 234000"/>
            </a:avLst>
          </a:prstGeom>
          <a:solidFill>
            <a:srgbClr val="CC0000"/>
          </a:solidFill>
          <a:ln w="9525">
            <a:solidFill>
              <a:schemeClr val="tx1"/>
            </a:solidFill>
            <a:miter lim="800000"/>
            <a:headEnd/>
            <a:tailEnd/>
          </a:ln>
          <a:effectLst>
            <a:outerShdw blurRad="152400" dist="317500" dir="5400000" sx="90000" sy="-19000" rotWithShape="0">
              <a:prstClr val="black">
                <a:alpha val="15000"/>
              </a:prstClr>
            </a:outerShdw>
          </a:effectLst>
          <a:extLst/>
        </p:spPr>
        <p:txBody>
          <a:bodyPr wrap="none" anchor="ctr"/>
          <a:lstStyle/>
          <a:p>
            <a:pPr algn="ctr" eaLnBrk="1" hangingPunct="1">
              <a:defRPr/>
            </a:pPr>
            <a:r>
              <a:rPr lang="en-US" sz="2000" dirty="0">
                <a:effectLst>
                  <a:innerShdw blurRad="165100" dist="50800" dir="13500000">
                    <a:schemeClr val="bg1">
                      <a:lumMod val="65000"/>
                      <a:alpha val="50000"/>
                    </a:schemeClr>
                  </a:innerShdw>
                </a:effectLst>
                <a:latin typeface="Arial Black"/>
                <a:cs typeface="Arial Black"/>
              </a:rPr>
              <a:t>Models of Behaviour Management Continuum</a:t>
            </a:r>
          </a:p>
        </p:txBody>
      </p:sp>
      <p:sp>
        <p:nvSpPr>
          <p:cNvPr id="13330" name="Text Box 18"/>
          <p:cNvSpPr txBox="1">
            <a:spLocks noChangeArrowheads="1"/>
          </p:cNvSpPr>
          <p:nvPr/>
        </p:nvSpPr>
        <p:spPr bwMode="auto">
          <a:xfrm>
            <a:off x="914400" y="442913"/>
            <a:ext cx="2133600" cy="776287"/>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Jacob  </a:t>
            </a:r>
            <a:r>
              <a:rPr lang="en-US" sz="2000" dirty="0" err="1"/>
              <a:t>Kounin</a:t>
            </a:r>
            <a:endParaRPr lang="en-US" sz="2000" dirty="0"/>
          </a:p>
          <a:p>
            <a:pPr algn="ctr" eaLnBrk="1" hangingPunct="1">
              <a:spcBef>
                <a:spcPct val="50000"/>
              </a:spcBef>
              <a:defRPr/>
            </a:pPr>
            <a:r>
              <a:rPr lang="en-US" sz="1600" dirty="0"/>
              <a:t>Group Management</a:t>
            </a:r>
            <a:endParaRPr lang="en-US" sz="1800" dirty="0"/>
          </a:p>
        </p:txBody>
      </p:sp>
      <p:sp>
        <p:nvSpPr>
          <p:cNvPr id="3" name="Rectangle 2"/>
          <p:cNvSpPr/>
          <p:nvPr/>
        </p:nvSpPr>
        <p:spPr>
          <a:xfrm>
            <a:off x="152400" y="211888"/>
            <a:ext cx="8686800" cy="441960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19" name="Text Box 7"/>
          <p:cNvSpPr txBox="1">
            <a:spLocks noChangeArrowheads="1"/>
          </p:cNvSpPr>
          <p:nvPr/>
        </p:nvSpPr>
        <p:spPr bwMode="auto">
          <a:xfrm>
            <a:off x="5638800" y="30480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Choice Theory</a:t>
            </a:r>
          </a:p>
          <a:p>
            <a:pPr algn="ctr" eaLnBrk="1" hangingPunct="1">
              <a:spcBef>
                <a:spcPct val="50000"/>
              </a:spcBef>
              <a:defRPr/>
            </a:pPr>
            <a:r>
              <a:rPr lang="en-US" sz="1600" dirty="0"/>
              <a:t>William </a:t>
            </a:r>
            <a:r>
              <a:rPr lang="en-US" sz="1600" dirty="0" err="1"/>
              <a:t>Glasser</a:t>
            </a:r>
            <a:endParaRPr lang="en-US" sz="1800" dirty="0"/>
          </a:p>
        </p:txBody>
      </p:sp>
      <p:pic>
        <p:nvPicPr>
          <p:cNvPr id="13333" name="Picture 21" descr="mannew_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2926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ittle_m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292600"/>
            <a:ext cx="558800" cy="584200"/>
          </a:xfrm>
          <a:prstGeom prst="rect">
            <a:avLst/>
          </a:prstGeom>
        </p:spPr>
      </p:pic>
    </p:spTree>
    <p:extLst>
      <p:ext uri="{BB962C8B-B14F-4D97-AF65-F5344CB8AC3E}">
        <p14:creationId xmlns:p14="http://schemas.microsoft.com/office/powerpoint/2010/main" val="4478161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13325"/>
                                        </p:tgtEl>
                                      </p:cBhvr>
                                    </p:animEffect>
                                    <p:set>
                                      <p:cBhvr>
                                        <p:cTn id="7" dur="1" fill="hold">
                                          <p:stCondLst>
                                            <p:cond delay="999"/>
                                          </p:stCondLst>
                                        </p:cTn>
                                        <p:tgtEl>
                                          <p:spTgt spid="133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3314"/>
                                        </p:tgtEl>
                                      </p:cBhvr>
                                    </p:animEffect>
                                    <p:set>
                                      <p:cBhvr>
                                        <p:cTn id="10" dur="1" fill="hold">
                                          <p:stCondLst>
                                            <p:cond delay="999"/>
                                          </p:stCondLst>
                                        </p:cTn>
                                        <p:tgtEl>
                                          <p:spTgt spid="133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3328"/>
                                        </p:tgtEl>
                                        <p:attrNameLst>
                                          <p:attrName>style.visibility</p:attrName>
                                        </p:attrNameLst>
                                      </p:cBhvr>
                                      <p:to>
                                        <p:strVal val="visible"/>
                                      </p:to>
                                    </p:set>
                                    <p:animEffect transition="in" filter="fade">
                                      <p:cBhvr>
                                        <p:cTn id="13" dur="2000"/>
                                        <p:tgtEl>
                                          <p:spTgt spid="133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326"/>
                                        </p:tgtEl>
                                        <p:attrNameLst>
                                          <p:attrName>style.visibility</p:attrName>
                                        </p:attrNameLst>
                                      </p:cBhvr>
                                      <p:to>
                                        <p:strVal val="visible"/>
                                      </p:to>
                                    </p:set>
                                    <p:animEffect transition="in" filter="fade">
                                      <p:cBhvr>
                                        <p:cTn id="16" dur="2000"/>
                                        <p:tgtEl>
                                          <p:spTgt spid="133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327"/>
                                        </p:tgtEl>
                                        <p:attrNameLst>
                                          <p:attrName>style.visibility</p:attrName>
                                        </p:attrNameLst>
                                      </p:cBhvr>
                                      <p:to>
                                        <p:strVal val="visible"/>
                                      </p:to>
                                    </p:set>
                                    <p:animEffect transition="in" filter="fade">
                                      <p:cBhvr>
                                        <p:cTn id="19" dur="2000"/>
                                        <p:tgtEl>
                                          <p:spTgt spid="1332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3333"/>
                                        </p:tgtEl>
                                        <p:attrNameLst>
                                          <p:attrName>style.visibility</p:attrName>
                                        </p:attrNameLst>
                                      </p:cBhvr>
                                      <p:to>
                                        <p:strVal val="visible"/>
                                      </p:to>
                                    </p:set>
                                    <p:animEffect transition="in" filter="fade">
                                      <p:cBhvr>
                                        <p:cTn id="24" dur="1000"/>
                                        <p:tgtEl>
                                          <p:spTgt spid="133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3333"/>
                                        </p:tgtEl>
                                      </p:cBhvr>
                                    </p:animEffect>
                                    <p:set>
                                      <p:cBhvr>
                                        <p:cTn id="29" dur="1" fill="hold">
                                          <p:stCondLst>
                                            <p:cond delay="999"/>
                                          </p:stCondLst>
                                        </p:cTn>
                                        <p:tgtEl>
                                          <p:spTgt spid="13333"/>
                                        </p:tgtEl>
                                        <p:attrNameLst>
                                          <p:attrName>style.visibility</p:attrName>
                                        </p:attrNameLst>
                                      </p:cBhvr>
                                      <p:to>
                                        <p:strVal val="hidden"/>
                                      </p:to>
                                    </p:set>
                                  </p:childTnLst>
                                </p:cTn>
                              </p:par>
                              <p:par>
                                <p:cTn id="30" presetID="12" presetClass="entr" presetSubtype="8"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ppt_x</p:attrName>
                                        </p:attrNameLst>
                                      </p:cBhvr>
                                      <p:tavLst>
                                        <p:tav tm="0">
                                          <p:val>
                                            <p:strVal val="#ppt_x-#ppt_w*1.125000"/>
                                          </p:val>
                                        </p:tav>
                                        <p:tav tm="100000">
                                          <p:val>
                                            <p:strVal val="#ppt_x"/>
                                          </p:val>
                                        </p:tav>
                                      </p:tavLst>
                                    </p:anim>
                                    <p:animEffect transition="in" filter="wipe(right)">
                                      <p:cBhvr>
                                        <p:cTn id="33" dur="500"/>
                                        <p:tgtEl>
                                          <p:spTgt spid="2"/>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700"/>
                                        <p:tgtEl>
                                          <p:spTgt spid="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25" grpId="0"/>
      <p:bldP spid="13326" grpId="0"/>
      <p:bldP spid="13327" grpId="0"/>
      <p:bldP spid="13328"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SA_Changing_Education_Paradigms_med.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551396" y="658042"/>
            <a:ext cx="8073739" cy="4551717"/>
          </a:xfrm>
          <a:prstGeom prst="rect">
            <a:avLst/>
          </a:prstGeom>
        </p:spPr>
      </p:pic>
      <p:sp>
        <p:nvSpPr>
          <p:cNvPr id="4" name="TextBox 3"/>
          <p:cNvSpPr txBox="1"/>
          <p:nvPr/>
        </p:nvSpPr>
        <p:spPr>
          <a:xfrm>
            <a:off x="2483768" y="5733256"/>
            <a:ext cx="6408712" cy="523220"/>
          </a:xfrm>
          <a:prstGeom prst="rect">
            <a:avLst/>
          </a:prstGeom>
          <a:noFill/>
        </p:spPr>
        <p:txBody>
          <a:bodyPr wrap="square" rtlCol="0">
            <a:spAutoFit/>
          </a:bodyPr>
          <a:lstStyle/>
          <a:p>
            <a:r>
              <a:rPr lang="en-US" sz="1400" dirty="0" smtClean="0"/>
              <a:t>from Changing Paradigms – Ken Robinson</a:t>
            </a:r>
          </a:p>
          <a:p>
            <a:r>
              <a:rPr lang="en-US" sz="1400" dirty="0" smtClean="0">
                <a:hlinkClick r:id="rId5"/>
              </a:rPr>
              <a:t>http://</a:t>
            </a:r>
            <a:r>
              <a:rPr lang="en-US" sz="1400" dirty="0" err="1" smtClean="0">
                <a:hlinkClick r:id="rId5"/>
              </a:rPr>
              <a:t>www.ted.com</a:t>
            </a:r>
            <a:r>
              <a:rPr lang="en-US" sz="1400" dirty="0" smtClean="0">
                <a:hlinkClick r:id="rId5"/>
              </a:rPr>
              <a:t>/talks/</a:t>
            </a:r>
            <a:r>
              <a:rPr lang="en-US" sz="1400" dirty="0" err="1" smtClean="0">
                <a:hlinkClick r:id="rId5"/>
              </a:rPr>
              <a:t>ken_robinson_changing_education_paradigms.html</a:t>
            </a:r>
            <a:endParaRPr lang="en-US" sz="1400" dirty="0" smtClean="0"/>
          </a:p>
        </p:txBody>
      </p:sp>
      <p:pic>
        <p:nvPicPr>
          <p:cNvPr id="5" name="Picture 4"/>
          <p:cNvPicPr>
            <a:picLocks noChangeAspect="1"/>
          </p:cNvPicPr>
          <p:nvPr/>
        </p:nvPicPr>
        <p:blipFill>
          <a:blip r:embed="rId6"/>
          <a:stretch>
            <a:fillRect/>
          </a:stretch>
        </p:blipFill>
        <p:spPr>
          <a:xfrm>
            <a:off x="1403648" y="5433079"/>
            <a:ext cx="1080120" cy="876241"/>
          </a:xfrm>
          <a:prstGeom prst="rect">
            <a:avLst/>
          </a:prstGeom>
        </p:spPr>
      </p:pic>
      <p:pic>
        <p:nvPicPr>
          <p:cNvPr id="6" name="0001-robinso_lightbox_2.jpg" descr="/Users/CSC/Desktop/medialink-2/0001-robinso_lightbox_2.jpg"/>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885" y="857671"/>
            <a:ext cx="9144000" cy="4368800"/>
          </a:xfrm>
          <a:prstGeom prst="rect">
            <a:avLst/>
          </a:prstGeom>
        </p:spPr>
      </p:pic>
    </p:spTree>
    <p:extLst>
      <p:ext uri="{BB962C8B-B14F-4D97-AF65-F5344CB8AC3E}">
        <p14:creationId xmlns:p14="http://schemas.microsoft.com/office/powerpoint/2010/main" val="4078067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mediacall" presetSubtype="0" fill="hold" nodeType="withEffect">
                                  <p:stCondLst>
                                    <p:cond delay="1000"/>
                                  </p:stCondLst>
                                  <p:childTnLst>
                                    <p:cmd type="call" cmd="playFrom(0.0)">
                                      <p:cBhvr>
                                        <p:cTn id="12" dur="700200" fill="hold"/>
                                        <p:tgtEl>
                                          <p:spTgt spid="3"/>
                                        </p:tgtEl>
                                      </p:cBhvr>
                                    </p:cmd>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video>
              <p:cMediaNode vol="80000">
                <p:cTn id="24" fill="hold" display="0">
                  <p:stCondLst>
                    <p:cond delay="indefinite"/>
                  </p:stCondLst>
                </p:cTn>
                <p:tgtEl>
                  <p:spTgt spid="3"/>
                </p:tgtEl>
              </p:cMediaNode>
            </p:vide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ceStory_Robins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2055403"/>
            <a:ext cx="4064000" cy="3048000"/>
          </a:xfrm>
          <a:prstGeom prst="rect">
            <a:avLst/>
          </a:prstGeom>
        </p:spPr>
      </p:pic>
      <p:sp>
        <p:nvSpPr>
          <p:cNvPr id="3" name="TextBox 2"/>
          <p:cNvSpPr txBox="1"/>
          <p:nvPr/>
        </p:nvSpPr>
        <p:spPr>
          <a:xfrm>
            <a:off x="1921533" y="1004983"/>
            <a:ext cx="5467790" cy="830997"/>
          </a:xfrm>
          <a:prstGeom prst="rect">
            <a:avLst/>
          </a:prstGeom>
          <a:noFill/>
        </p:spPr>
        <p:txBody>
          <a:bodyPr wrap="square" rtlCol="0">
            <a:spAutoFit/>
          </a:bodyPr>
          <a:lstStyle/>
          <a:p>
            <a:r>
              <a:rPr lang="en-US" sz="2400" dirty="0" smtClean="0">
                <a:effectLst>
                  <a:outerShdw blurRad="50800" dist="38100" dir="18900000" algn="bl" rotWithShape="0">
                    <a:prstClr val="black">
                      <a:alpha val="40000"/>
                    </a:prstClr>
                  </a:outerShdw>
                </a:effectLst>
                <a:latin typeface="Arial"/>
                <a:cs typeface="Arial"/>
              </a:rPr>
              <a:t>Creativity, diversity</a:t>
            </a:r>
          </a:p>
          <a:p>
            <a:pPr algn="r"/>
            <a:r>
              <a:rPr lang="en-US" sz="2400" dirty="0" smtClean="0">
                <a:effectLst>
                  <a:outerShdw blurRad="50800" dist="38100" dir="18900000" algn="bl" rotWithShape="0">
                    <a:prstClr val="black">
                      <a:alpha val="40000"/>
                    </a:prstClr>
                  </a:outerShdw>
                </a:effectLst>
                <a:latin typeface="Arial"/>
                <a:cs typeface="Arial"/>
              </a:rPr>
              <a:t>and the changing needs of education</a:t>
            </a:r>
            <a:endParaRPr lang="en-US" sz="2400" dirty="0">
              <a:effectLst>
                <a:outerShdw blurRad="50800" dist="38100" dir="18900000" algn="bl" rotWithShape="0">
                  <a:prstClr val="black">
                    <a:alpha val="40000"/>
                  </a:prstClr>
                </a:outerShdw>
              </a:effectLst>
              <a:latin typeface="Arial"/>
              <a:cs typeface="Arial"/>
            </a:endParaRPr>
          </a:p>
        </p:txBody>
      </p:sp>
      <p:sp>
        <p:nvSpPr>
          <p:cNvPr id="4" name="TextBox 3"/>
          <p:cNvSpPr txBox="1"/>
          <p:nvPr/>
        </p:nvSpPr>
        <p:spPr>
          <a:xfrm>
            <a:off x="5196499" y="5447964"/>
            <a:ext cx="2443459" cy="369332"/>
          </a:xfrm>
          <a:prstGeom prst="rect">
            <a:avLst/>
          </a:prstGeom>
          <a:noFill/>
        </p:spPr>
        <p:txBody>
          <a:bodyPr wrap="square" rtlCol="0">
            <a:spAutoFit/>
          </a:bodyPr>
          <a:lstStyle/>
          <a:p>
            <a:r>
              <a:rPr lang="en-US" i="1" dirty="0" smtClean="0">
                <a:latin typeface="Arial"/>
                <a:cs typeface="Arial"/>
              </a:rPr>
              <a:t>Ken Robinson</a:t>
            </a:r>
            <a:endParaRPr lang="en-US" i="1" dirty="0">
              <a:latin typeface="Arial"/>
              <a:cs typeface="Arial"/>
            </a:endParaRPr>
          </a:p>
        </p:txBody>
      </p:sp>
    </p:spTree>
    <p:extLst>
      <p:ext uri="{BB962C8B-B14F-4D97-AF65-F5344CB8AC3E}">
        <p14:creationId xmlns:p14="http://schemas.microsoft.com/office/powerpoint/2010/main" val="2672673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5203" y="463583"/>
            <a:ext cx="5644133" cy="584776"/>
          </a:xfrm>
          <a:prstGeom prst="rect">
            <a:avLst/>
          </a:prstGeom>
          <a:noFill/>
        </p:spPr>
        <p:txBody>
          <a:bodyPr wrap="square" rtlCol="0">
            <a:spAutoFit/>
          </a:bodyPr>
          <a:lstStyle/>
          <a:p>
            <a:r>
              <a:rPr lang="en-US" sz="3200" b="1" dirty="0" smtClean="0">
                <a:ln w="12700">
                  <a:solidFill>
                    <a:schemeClr val="tx2">
                      <a:satMod val="155000"/>
                    </a:schemeClr>
                  </a:solidFill>
                  <a:prstDash val="solid"/>
                </a:ln>
                <a:effectLst>
                  <a:outerShdw blurRad="41275" dist="20320" dir="1800000" algn="tl" rotWithShape="0">
                    <a:srgbClr val="000000">
                      <a:alpha val="40000"/>
                    </a:srgbClr>
                  </a:outerShdw>
                  <a:reflection blurRad="6350" stA="55000" endA="50" endPos="85000" dir="5400000" sy="-100000" algn="bl" rotWithShape="0"/>
                </a:effectLst>
                <a:latin typeface="Arial"/>
                <a:cs typeface="Arial"/>
              </a:rPr>
              <a:t>References</a:t>
            </a:r>
            <a:endParaRPr lang="en-US" sz="3200" b="1" dirty="0">
              <a:ln w="12700">
                <a:solidFill>
                  <a:schemeClr val="tx2">
                    <a:satMod val="155000"/>
                  </a:schemeClr>
                </a:solidFill>
                <a:prstDash val="solid"/>
              </a:ln>
              <a:effectLst>
                <a:outerShdw blurRad="41275" dist="20320" dir="1800000" algn="tl" rotWithShape="0">
                  <a:srgbClr val="000000">
                    <a:alpha val="40000"/>
                  </a:srgbClr>
                </a:outerShdw>
                <a:reflection blurRad="6350" stA="55000" endA="50" endPos="85000" dir="5400000" sy="-100000" algn="bl" rotWithShape="0"/>
              </a:effectLst>
              <a:latin typeface="Arial"/>
              <a:cs typeface="Arial"/>
            </a:endParaRPr>
          </a:p>
        </p:txBody>
      </p:sp>
      <p:sp>
        <p:nvSpPr>
          <p:cNvPr id="5" name="TextBox 4"/>
          <p:cNvSpPr txBox="1"/>
          <p:nvPr/>
        </p:nvSpPr>
        <p:spPr>
          <a:xfrm>
            <a:off x="665202" y="1340902"/>
            <a:ext cx="8478797" cy="5355313"/>
          </a:xfrm>
          <a:prstGeom prst="rect">
            <a:avLst/>
          </a:prstGeom>
          <a:noFill/>
        </p:spPr>
        <p:txBody>
          <a:bodyPr wrap="square" rtlCol="0">
            <a:spAutoFit/>
          </a:bodyPr>
          <a:lstStyle/>
          <a:p>
            <a:r>
              <a:rPr lang="en-US" dirty="0" smtClean="0">
                <a:latin typeface="Arial"/>
                <a:cs typeface="Arial"/>
              </a:rPr>
              <a:t>Hoglund, R. &amp; Lindsey, E. (undated) </a:t>
            </a:r>
            <a:r>
              <a:rPr lang="en-US" i="1" dirty="0" smtClean="0">
                <a:latin typeface="Arial"/>
                <a:cs typeface="Arial"/>
              </a:rPr>
              <a:t>Condition of Quality</a:t>
            </a:r>
            <a:r>
              <a:rPr lang="en-US" dirty="0" smtClean="0">
                <a:latin typeface="Arial"/>
                <a:cs typeface="Arial"/>
              </a:rPr>
              <a:t>. Website.  Accessed 1/4/2011 </a:t>
            </a:r>
            <a:r>
              <a:rPr lang="en-US" dirty="0" smtClean="0">
                <a:latin typeface="Arial"/>
                <a:cs typeface="Arial"/>
                <a:hlinkClick r:id="rId2"/>
              </a:rPr>
              <a:t>http://www.bobhoglund.com/</a:t>
            </a:r>
            <a:r>
              <a:rPr lang="en-US" dirty="0" err="1" smtClean="0">
                <a:latin typeface="Arial"/>
                <a:cs typeface="Arial"/>
                <a:hlinkClick r:id="rId2"/>
              </a:rPr>
              <a:t>conditions.htm</a:t>
            </a:r>
            <a:endParaRPr lang="en-US" dirty="0">
              <a:latin typeface="Arial"/>
              <a:cs typeface="Arial"/>
            </a:endParaRPr>
          </a:p>
          <a:p>
            <a:endParaRPr lang="en-US" dirty="0" smtClean="0">
              <a:latin typeface="Arial"/>
              <a:cs typeface="Arial"/>
            </a:endParaRPr>
          </a:p>
          <a:p>
            <a:r>
              <a:rPr lang="en-US" dirty="0" smtClean="0">
                <a:latin typeface="Arial"/>
                <a:cs typeface="Arial"/>
              </a:rPr>
              <a:t>Nelson, T.G. (2002) </a:t>
            </a:r>
            <a:r>
              <a:rPr lang="en-US" i="1" dirty="0" smtClean="0">
                <a:latin typeface="Arial"/>
                <a:cs typeface="Arial"/>
              </a:rPr>
              <a:t>An interview with William Glasser</a:t>
            </a:r>
            <a:r>
              <a:rPr lang="en-US" dirty="0" smtClean="0">
                <a:latin typeface="Arial"/>
                <a:cs typeface="Arial"/>
              </a:rPr>
              <a:t>. Website accessed 1/4/2011 </a:t>
            </a:r>
            <a:r>
              <a:rPr lang="en-US" dirty="0" smtClean="0">
                <a:latin typeface="Arial"/>
                <a:cs typeface="Arial"/>
                <a:hlinkClick r:id="rId3"/>
              </a:rPr>
              <a:t>http</a:t>
            </a:r>
            <a:r>
              <a:rPr lang="en-US" dirty="0">
                <a:latin typeface="Arial"/>
                <a:cs typeface="Arial"/>
                <a:hlinkClick r:id="rId3"/>
              </a:rPr>
              <a:t>://findarticles.com/p/articles/mi_qa3960/is_200207/ai_n9097918</a:t>
            </a:r>
            <a:r>
              <a:rPr lang="en-US" dirty="0" smtClean="0">
                <a:latin typeface="Arial"/>
                <a:cs typeface="Arial"/>
                <a:hlinkClick r:id="rId3"/>
              </a:rPr>
              <a:t>/</a:t>
            </a:r>
            <a:r>
              <a:rPr lang="en-US" dirty="0" smtClean="0">
                <a:latin typeface="Arial"/>
                <a:cs typeface="Arial"/>
              </a:rPr>
              <a:t> </a:t>
            </a:r>
            <a:endParaRPr lang="en-US" dirty="0">
              <a:latin typeface="Arial"/>
              <a:cs typeface="Arial"/>
            </a:endParaRPr>
          </a:p>
          <a:p>
            <a:endParaRPr lang="en-US" dirty="0">
              <a:latin typeface="Arial"/>
              <a:cs typeface="Arial"/>
            </a:endParaRPr>
          </a:p>
          <a:p>
            <a:r>
              <a:rPr lang="en-US" dirty="0" smtClean="0">
                <a:latin typeface="Arial"/>
                <a:cs typeface="Arial"/>
              </a:rPr>
              <a:t>Wubbolding</a:t>
            </a:r>
            <a:r>
              <a:rPr lang="en-US" dirty="0">
                <a:latin typeface="Arial"/>
                <a:cs typeface="Arial"/>
              </a:rPr>
              <a:t>, Robert E. </a:t>
            </a:r>
            <a:r>
              <a:rPr lang="en-US" dirty="0" smtClean="0">
                <a:latin typeface="Arial"/>
                <a:cs typeface="Arial"/>
              </a:rPr>
              <a:t>1,2 (2007) </a:t>
            </a:r>
            <a:r>
              <a:rPr lang="en-US" i="1" dirty="0" smtClean="0">
                <a:latin typeface="Arial"/>
                <a:cs typeface="Arial"/>
              </a:rPr>
              <a:t>Group </a:t>
            </a:r>
            <a:r>
              <a:rPr lang="en-US" i="1" dirty="0">
                <a:latin typeface="Arial"/>
                <a:cs typeface="Arial"/>
              </a:rPr>
              <a:t>Dynamics: Theory, Research, &amp; Practice. Special Issue: Groups</a:t>
            </a:r>
            <a:r>
              <a:rPr lang="en-US" dirty="0">
                <a:latin typeface="Arial"/>
                <a:cs typeface="Arial"/>
              </a:rPr>
              <a:t> in Educational Settings. </a:t>
            </a:r>
            <a:r>
              <a:rPr lang="en-US" b="1" dirty="0">
                <a:latin typeface="Arial"/>
                <a:cs typeface="Arial"/>
              </a:rPr>
              <a:t>11</a:t>
            </a:r>
            <a:r>
              <a:rPr lang="en-US" dirty="0">
                <a:latin typeface="Arial"/>
                <a:cs typeface="Arial"/>
              </a:rPr>
              <a:t>(</a:t>
            </a:r>
            <a:r>
              <a:rPr lang="en-US" b="1" dirty="0">
                <a:latin typeface="Arial"/>
                <a:cs typeface="Arial"/>
              </a:rPr>
              <a:t>4</a:t>
            </a:r>
            <a:r>
              <a:rPr lang="en-US" dirty="0">
                <a:latin typeface="Arial"/>
                <a:cs typeface="Arial"/>
              </a:rPr>
              <a:t>):253-261, </a:t>
            </a:r>
            <a:r>
              <a:rPr lang="en-US" dirty="0" smtClean="0">
                <a:latin typeface="Arial"/>
                <a:cs typeface="Arial"/>
              </a:rPr>
              <a:t>December.</a:t>
            </a:r>
          </a:p>
          <a:p>
            <a:endParaRPr lang="en-US" dirty="0">
              <a:latin typeface="Arial"/>
              <a:cs typeface="Arial"/>
            </a:endParaRPr>
          </a:p>
          <a:p>
            <a:r>
              <a:rPr lang="en-US" dirty="0" smtClean="0">
                <a:latin typeface="Arial"/>
                <a:cs typeface="Arial"/>
              </a:rPr>
              <a:t>Glasser, W. (1969 – 2007) Various titles  - </a:t>
            </a:r>
            <a:r>
              <a:rPr lang="en-US" dirty="0" smtClean="0">
                <a:latin typeface="Arial"/>
                <a:cs typeface="Arial"/>
                <a:hlinkClick r:id="rId4"/>
              </a:rPr>
              <a:t>Bibliography</a:t>
            </a:r>
            <a:endParaRPr lang="en-US" dirty="0" smtClean="0">
              <a:latin typeface="Arial"/>
              <a:cs typeface="Arial"/>
            </a:endParaRPr>
          </a:p>
          <a:p>
            <a:endParaRPr lang="en-US" dirty="0">
              <a:latin typeface="Arial"/>
              <a:cs typeface="Arial"/>
            </a:endParaRPr>
          </a:p>
          <a:p>
            <a:r>
              <a:rPr lang="en-US" dirty="0" smtClean="0">
                <a:latin typeface="Arial"/>
                <a:cs typeface="Arial"/>
              </a:rPr>
              <a:t>Glasser Institute – North East Region </a:t>
            </a:r>
            <a:r>
              <a:rPr lang="en-US" i="1" dirty="0" smtClean="0">
                <a:latin typeface="Arial"/>
                <a:cs typeface="Arial"/>
              </a:rPr>
              <a:t>Quotes by Dr. Glasser </a:t>
            </a:r>
            <a:r>
              <a:rPr lang="en-US" dirty="0" smtClean="0">
                <a:latin typeface="Arial"/>
                <a:cs typeface="Arial"/>
              </a:rPr>
              <a:t>Website accessed 25/04/2011 </a:t>
            </a:r>
            <a:r>
              <a:rPr lang="en-US" dirty="0" smtClean="0">
                <a:latin typeface="Arial"/>
                <a:cs typeface="Arial"/>
                <a:hlinkClick r:id="rId5"/>
              </a:rPr>
              <a:t>http</a:t>
            </a:r>
            <a:r>
              <a:rPr lang="en-US" dirty="0">
                <a:latin typeface="Arial"/>
                <a:cs typeface="Arial"/>
                <a:hlinkClick r:id="rId5"/>
              </a:rPr>
              <a:t>://www.glassernortheast.com/index.php?option=com_content&amp;task=view&amp;id=58&amp;Itemid=</a:t>
            </a:r>
            <a:r>
              <a:rPr lang="en-US" dirty="0" smtClean="0">
                <a:latin typeface="Arial"/>
                <a:cs typeface="Arial"/>
                <a:hlinkClick r:id="rId5"/>
              </a:rPr>
              <a:t>107</a:t>
            </a:r>
            <a:endParaRPr lang="en-US" dirty="0" smtClean="0">
              <a:latin typeface="Arial"/>
              <a:cs typeface="Arial"/>
            </a:endParaRPr>
          </a:p>
          <a:p>
            <a:pPr lvl="0"/>
            <a:endParaRPr lang="en-AU" dirty="0" smtClean="0">
              <a:ea typeface="Calibri" pitchFamily="34" charset="0"/>
              <a:cs typeface="Times New Roman" pitchFamily="18" charset="0"/>
            </a:endParaRPr>
          </a:p>
          <a:p>
            <a:pPr lvl="0"/>
            <a:r>
              <a:rPr lang="en-AU" dirty="0" err="1" smtClean="0">
                <a:ea typeface="Calibri" pitchFamily="34" charset="0"/>
                <a:cs typeface="Times New Roman" pitchFamily="18" charset="0"/>
              </a:rPr>
              <a:t>Glasser</a:t>
            </a:r>
            <a:r>
              <a:rPr lang="en-AU" dirty="0">
                <a:ea typeface="Calibri" pitchFamily="34" charset="0"/>
                <a:cs typeface="Times New Roman" pitchFamily="18" charset="0"/>
              </a:rPr>
              <a:t>, W. </a:t>
            </a:r>
            <a:r>
              <a:rPr lang="en-AU" dirty="0" smtClean="0">
                <a:ea typeface="Calibri" pitchFamily="34" charset="0"/>
                <a:cs typeface="Times New Roman" pitchFamily="18" charset="0"/>
              </a:rPr>
              <a:t>(2000) </a:t>
            </a:r>
            <a:r>
              <a:rPr lang="en-AU" dirty="0">
                <a:ea typeface="Calibri" pitchFamily="34" charset="0"/>
                <a:cs typeface="Times New Roman" pitchFamily="18" charset="0"/>
              </a:rPr>
              <a:t>School violence from the perspective of William </a:t>
            </a:r>
            <a:r>
              <a:rPr lang="en-AU" dirty="0" err="1">
                <a:ea typeface="Calibri" pitchFamily="34" charset="0"/>
                <a:cs typeface="Times New Roman" pitchFamily="18" charset="0"/>
              </a:rPr>
              <a:t>Glasser</a:t>
            </a:r>
            <a:r>
              <a:rPr lang="en-AU" dirty="0">
                <a:ea typeface="Calibri" pitchFamily="34" charset="0"/>
                <a:cs typeface="Times New Roman" pitchFamily="18" charset="0"/>
              </a:rPr>
              <a:t>. </a:t>
            </a:r>
            <a:r>
              <a:rPr lang="en-AU" i="1" dirty="0">
                <a:ea typeface="Calibri" pitchFamily="34" charset="0"/>
                <a:cs typeface="Times New Roman" pitchFamily="18" charset="0"/>
              </a:rPr>
              <a:t>Professional School </a:t>
            </a:r>
            <a:r>
              <a:rPr lang="en-AU" i="1" dirty="0" err="1">
                <a:ea typeface="Calibri" pitchFamily="34" charset="0"/>
                <a:cs typeface="Times New Roman" pitchFamily="18" charset="0"/>
              </a:rPr>
              <a:t>Counseling</a:t>
            </a:r>
            <a:r>
              <a:rPr lang="en-AU" i="1" dirty="0">
                <a:ea typeface="Calibri" pitchFamily="34" charset="0"/>
                <a:cs typeface="Times New Roman" pitchFamily="18" charset="0"/>
              </a:rPr>
              <a:t>, Special Issue: School Violence and </a:t>
            </a:r>
            <a:r>
              <a:rPr lang="en-AU" i="1" dirty="0" err="1">
                <a:ea typeface="Calibri" pitchFamily="34" charset="0"/>
                <a:cs typeface="Times New Roman" pitchFamily="18" charset="0"/>
              </a:rPr>
              <a:t>Counselors</a:t>
            </a:r>
            <a:r>
              <a:rPr lang="en-AU" dirty="0">
                <a:ea typeface="Calibri" pitchFamily="34" charset="0"/>
                <a:cs typeface="Times New Roman" pitchFamily="18" charset="0"/>
              </a:rPr>
              <a:t>, 4, pp. 77–80</a:t>
            </a:r>
            <a:r>
              <a:rPr lang="en-AU" dirty="0" smtClean="0">
                <a:ea typeface="Calibri" pitchFamily="34" charset="0"/>
                <a:cs typeface="Times New Roman" pitchFamily="18" charset="0"/>
              </a:rPr>
              <a:t>.</a:t>
            </a:r>
            <a:endParaRPr lang="en-AU" dirty="0">
              <a:ea typeface="Calibri" pitchFamily="34" charset="0"/>
              <a:cs typeface="Times New Roman" pitchFamily="18" charset="0"/>
            </a:endParaRPr>
          </a:p>
        </p:txBody>
      </p:sp>
    </p:spTree>
    <p:extLst>
      <p:ext uri="{BB962C8B-B14F-4D97-AF65-F5344CB8AC3E}">
        <p14:creationId xmlns:p14="http://schemas.microsoft.com/office/powerpoint/2010/main" val="15752458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asser_fai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pic>
        <p:nvPicPr>
          <p:cNvPr id="4" name="Picture 3" descr="qualitySchool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5" name="TextBox 4"/>
          <p:cNvSpPr txBox="1"/>
          <p:nvPr/>
        </p:nvSpPr>
        <p:spPr>
          <a:xfrm>
            <a:off x="635738" y="2477631"/>
            <a:ext cx="1628693" cy="646331"/>
          </a:xfrm>
          <a:prstGeom prst="rect">
            <a:avLst/>
          </a:prstGeom>
          <a:noFill/>
        </p:spPr>
        <p:txBody>
          <a:bodyPr wrap="square" rtlCol="0">
            <a:spAutoFit/>
          </a:bodyPr>
          <a:lstStyle/>
          <a:p>
            <a:r>
              <a:rPr lang="en-US" sz="3600" b="1" dirty="0" smtClean="0">
                <a:effectLst>
                  <a:outerShdw blurRad="50800" dist="38100" dir="18900000" algn="bl" rotWithShape="0">
                    <a:prstClr val="black">
                      <a:alpha val="40000"/>
                    </a:prstClr>
                  </a:outerShdw>
                </a:effectLst>
                <a:latin typeface="+mj-lt"/>
              </a:rPr>
              <a:t>Quotes</a:t>
            </a:r>
            <a:endParaRPr lang="en-US" sz="3600" b="1" dirty="0">
              <a:effectLst>
                <a:outerShdw blurRad="50800" dist="38100" dir="18900000" algn="bl" rotWithShape="0">
                  <a:prstClr val="black">
                    <a:alpha val="40000"/>
                  </a:prstClr>
                </a:outerShdw>
              </a:effectLst>
              <a:latin typeface="+mj-lt"/>
            </a:endParaRPr>
          </a:p>
        </p:txBody>
      </p:sp>
      <p:sp>
        <p:nvSpPr>
          <p:cNvPr id="6" name="Rectangle 5"/>
          <p:cNvSpPr/>
          <p:nvPr/>
        </p:nvSpPr>
        <p:spPr>
          <a:xfrm>
            <a:off x="613194" y="3462650"/>
            <a:ext cx="8187410" cy="830997"/>
          </a:xfrm>
          <a:prstGeom prst="rect">
            <a:avLst/>
          </a:prstGeom>
        </p:spPr>
        <p:txBody>
          <a:bodyPr wrap="square">
            <a:spAutoFit/>
          </a:bodyPr>
          <a:lstStyle/>
          <a:p>
            <a:r>
              <a:rPr lang="en-AU" sz="2400" dirty="0"/>
              <a:t>What we have to understand is that the only life we can control is our own and, in almost all instances, we can choose to change.</a:t>
            </a:r>
          </a:p>
        </p:txBody>
      </p:sp>
      <p:sp>
        <p:nvSpPr>
          <p:cNvPr id="7" name="Rectangle 6"/>
          <p:cNvSpPr/>
          <p:nvPr/>
        </p:nvSpPr>
        <p:spPr>
          <a:xfrm>
            <a:off x="613194" y="4512727"/>
            <a:ext cx="8721302" cy="461665"/>
          </a:xfrm>
          <a:prstGeom prst="rect">
            <a:avLst/>
          </a:prstGeom>
        </p:spPr>
        <p:txBody>
          <a:bodyPr wrap="square">
            <a:spAutoFit/>
          </a:bodyPr>
          <a:lstStyle/>
          <a:p>
            <a:r>
              <a:rPr lang="en-AU" sz="2400" dirty="0" smtClean="0"/>
              <a:t>Good </a:t>
            </a:r>
            <a:r>
              <a:rPr lang="en-AU" sz="2400" dirty="0"/>
              <a:t>or bad, everything we do is our best choice at that moment</a:t>
            </a:r>
            <a:r>
              <a:rPr lang="en-AU" sz="2400" dirty="0" smtClean="0"/>
              <a:t>.</a:t>
            </a:r>
            <a:endParaRPr lang="en-AU" sz="2400" dirty="0"/>
          </a:p>
        </p:txBody>
      </p:sp>
      <p:sp>
        <p:nvSpPr>
          <p:cNvPr id="8" name="Rectangle 7"/>
          <p:cNvSpPr/>
          <p:nvPr/>
        </p:nvSpPr>
        <p:spPr>
          <a:xfrm>
            <a:off x="613194" y="5276658"/>
            <a:ext cx="8187410" cy="1200328"/>
          </a:xfrm>
          <a:prstGeom prst="rect">
            <a:avLst/>
          </a:prstGeom>
        </p:spPr>
        <p:txBody>
          <a:bodyPr wrap="square">
            <a:spAutoFit/>
          </a:bodyPr>
          <a:lstStyle/>
          <a:p>
            <a:r>
              <a:rPr lang="en-AU" sz="2400" dirty="0"/>
              <a:t>It is almost impossible for anyone, even the most ineffective among us, to continue to choose misery after becoming aware that it is a choice </a:t>
            </a:r>
            <a:endParaRPr lang="en-US" sz="2400" dirty="0"/>
          </a:p>
        </p:txBody>
      </p:sp>
      <p:sp>
        <p:nvSpPr>
          <p:cNvPr id="9" name="TextBox 8"/>
          <p:cNvSpPr txBox="1"/>
          <p:nvPr/>
        </p:nvSpPr>
        <p:spPr>
          <a:xfrm>
            <a:off x="2147468" y="2626677"/>
            <a:ext cx="3382056" cy="461665"/>
          </a:xfrm>
          <a:prstGeom prst="rect">
            <a:avLst/>
          </a:prstGeom>
          <a:noFill/>
        </p:spPr>
        <p:txBody>
          <a:bodyPr wrap="none" rtlCol="0">
            <a:spAutoFit/>
          </a:bodyPr>
          <a:lstStyle/>
          <a:p>
            <a:r>
              <a:rPr lang="en-US" sz="2400" b="1" dirty="0" smtClean="0">
                <a:effectLst>
                  <a:outerShdw blurRad="50800" dist="38100" dir="18900000" algn="bl" rotWithShape="0">
                    <a:prstClr val="black">
                      <a:alpha val="40000"/>
                    </a:prstClr>
                  </a:outerShdw>
                </a:effectLst>
              </a:rPr>
              <a:t>. . . on behaviour change</a:t>
            </a:r>
            <a:endParaRPr lang="en-US" sz="2400" b="1" dirty="0">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23153021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6"/>
                                        </p:tgtEl>
                                        <p:attrNameLst>
                                          <p:attrName>style.color</p:attrName>
                                        </p:attrNameLst>
                                      </p:cBhvr>
                                      <p:to>
                                        <a:srgbClr val="999999"/>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7"/>
                                        </p:tgtEl>
                                        <p:attrNameLst>
                                          <p:attrName>style.color</p:attrName>
                                        </p:attrNameLst>
                                      </p:cBhvr>
                                      <p:to>
                                        <a:srgbClr val="99999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5" name="TextBox 4"/>
          <p:cNvSpPr txBox="1"/>
          <p:nvPr/>
        </p:nvSpPr>
        <p:spPr>
          <a:xfrm>
            <a:off x="635738" y="2477631"/>
            <a:ext cx="1628693" cy="646331"/>
          </a:xfrm>
          <a:prstGeom prst="rect">
            <a:avLst/>
          </a:prstGeom>
          <a:noFill/>
        </p:spPr>
        <p:txBody>
          <a:bodyPr wrap="square" rtlCol="0">
            <a:spAutoFit/>
          </a:bodyPr>
          <a:lstStyle/>
          <a:p>
            <a:r>
              <a:rPr lang="en-US" sz="3600" b="1" dirty="0" smtClean="0">
                <a:effectLst>
                  <a:outerShdw blurRad="50800" dist="38100" dir="18900000" algn="bl" rotWithShape="0">
                    <a:prstClr val="black">
                      <a:alpha val="40000"/>
                    </a:prstClr>
                  </a:outerShdw>
                </a:effectLst>
                <a:latin typeface="+mj-lt"/>
              </a:rPr>
              <a:t>Quotes</a:t>
            </a:r>
            <a:endParaRPr lang="en-US" sz="3600" b="1" dirty="0">
              <a:effectLst>
                <a:outerShdw blurRad="50800" dist="38100" dir="18900000" algn="bl" rotWithShape="0">
                  <a:prstClr val="black">
                    <a:alpha val="40000"/>
                  </a:prstClr>
                </a:outerShdw>
              </a:effectLst>
              <a:latin typeface="+mj-lt"/>
            </a:endParaRPr>
          </a:p>
        </p:txBody>
      </p:sp>
      <p:sp>
        <p:nvSpPr>
          <p:cNvPr id="6" name="Rectangle 5"/>
          <p:cNvSpPr/>
          <p:nvPr/>
        </p:nvSpPr>
        <p:spPr>
          <a:xfrm>
            <a:off x="613194" y="3462650"/>
            <a:ext cx="8187410" cy="830997"/>
          </a:xfrm>
          <a:prstGeom prst="rect">
            <a:avLst/>
          </a:prstGeom>
        </p:spPr>
        <p:txBody>
          <a:bodyPr wrap="square">
            <a:spAutoFit/>
          </a:bodyPr>
          <a:lstStyle/>
          <a:p>
            <a:r>
              <a:rPr lang="en-AU" sz="2400" dirty="0"/>
              <a:t>Never let anyone control you with the pain and misery he or she </a:t>
            </a:r>
            <a:r>
              <a:rPr lang="en-AU" sz="2400" dirty="0" smtClean="0"/>
              <a:t>chooses.</a:t>
            </a:r>
            <a:endParaRPr lang="en-AU" sz="2400" dirty="0"/>
          </a:p>
        </p:txBody>
      </p:sp>
      <p:sp>
        <p:nvSpPr>
          <p:cNvPr id="7" name="Rectangle 6"/>
          <p:cNvSpPr/>
          <p:nvPr/>
        </p:nvSpPr>
        <p:spPr>
          <a:xfrm>
            <a:off x="613194" y="4512727"/>
            <a:ext cx="8721302" cy="1200328"/>
          </a:xfrm>
          <a:prstGeom prst="rect">
            <a:avLst/>
          </a:prstGeom>
        </p:spPr>
        <p:txBody>
          <a:bodyPr wrap="square">
            <a:spAutoFit/>
          </a:bodyPr>
          <a:lstStyle/>
          <a:p>
            <a:r>
              <a:rPr lang="en-AU" sz="2400" dirty="0"/>
              <a:t>What happened in the past that was painful has a great deal to do with what we are today, but revisiting this painful past can contribute little or nothing to what we need to do now.</a:t>
            </a:r>
          </a:p>
        </p:txBody>
      </p:sp>
      <p:sp>
        <p:nvSpPr>
          <p:cNvPr id="8" name="Rectangle 7"/>
          <p:cNvSpPr/>
          <p:nvPr/>
        </p:nvSpPr>
        <p:spPr>
          <a:xfrm>
            <a:off x="613194" y="5878290"/>
            <a:ext cx="8187410" cy="830997"/>
          </a:xfrm>
          <a:prstGeom prst="rect">
            <a:avLst/>
          </a:prstGeom>
        </p:spPr>
        <p:txBody>
          <a:bodyPr wrap="square">
            <a:spAutoFit/>
          </a:bodyPr>
          <a:lstStyle/>
          <a:p>
            <a:r>
              <a:rPr lang="en-AU" sz="2400" dirty="0"/>
              <a:t>The brain physiology associated with depressing is no more its cause than sweating is the cause of running.</a:t>
            </a:r>
          </a:p>
        </p:txBody>
      </p:sp>
      <p:sp>
        <p:nvSpPr>
          <p:cNvPr id="9" name="TextBox 8"/>
          <p:cNvSpPr txBox="1"/>
          <p:nvPr/>
        </p:nvSpPr>
        <p:spPr>
          <a:xfrm>
            <a:off x="2147468" y="2626677"/>
            <a:ext cx="3382056" cy="461665"/>
          </a:xfrm>
          <a:prstGeom prst="rect">
            <a:avLst/>
          </a:prstGeom>
          <a:noFill/>
        </p:spPr>
        <p:txBody>
          <a:bodyPr wrap="none" rtlCol="0">
            <a:spAutoFit/>
          </a:bodyPr>
          <a:lstStyle/>
          <a:p>
            <a:r>
              <a:rPr lang="en-US" sz="2400" b="1" dirty="0" smtClean="0">
                <a:effectLst>
                  <a:outerShdw blurRad="50800" dist="38100" dir="18900000" algn="bl" rotWithShape="0">
                    <a:prstClr val="black">
                      <a:alpha val="40000"/>
                    </a:prstClr>
                  </a:outerShdw>
                </a:effectLst>
              </a:rPr>
              <a:t>. . . on behaviour change</a:t>
            </a:r>
            <a:endParaRPr lang="en-US" sz="2400" b="1" dirty="0">
              <a:effectLst>
                <a:outerShdw blurRad="50800" dist="38100" dir="18900000" algn="bl" rotWithShape="0">
                  <a:prstClr val="black">
                    <a:alpha val="40000"/>
                  </a:prstClr>
                </a:outerShdw>
              </a:effectLst>
            </a:endParaRPr>
          </a:p>
        </p:txBody>
      </p:sp>
      <p:pic>
        <p:nvPicPr>
          <p:cNvPr id="10" name="Picture 9" descr="Glasser_fa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996980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6"/>
                                        </p:tgtEl>
                                        <p:attrNameLst>
                                          <p:attrName>style.color</p:attrName>
                                        </p:attrNameLst>
                                      </p:cBhvr>
                                      <p:to>
                                        <a:srgbClr val="999999"/>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3" presetClass="emph" presetSubtype="2" fill="hold" grpId="1" nodeType="withEffect">
                                  <p:stCondLst>
                                    <p:cond delay="0"/>
                                  </p:stCondLst>
                                  <p:childTnLst>
                                    <p:animClr clrSpc="rgb" dir="cw">
                                      <p:cBhvr override="childStyle">
                                        <p:cTn id="16" dur="500" fill="hold"/>
                                        <p:tgtEl>
                                          <p:spTgt spid="7"/>
                                        </p:tgtEl>
                                        <p:attrNameLst>
                                          <p:attrName>style.color</p:attrName>
                                        </p:attrNameLst>
                                      </p:cBhvr>
                                      <p:to>
                                        <a:srgbClr val="99999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alitySchool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6" y="0"/>
            <a:ext cx="7565574" cy="2279821"/>
          </a:xfrm>
          <a:prstGeom prst="rect">
            <a:avLst/>
          </a:prstGeom>
        </p:spPr>
      </p:pic>
      <p:sp>
        <p:nvSpPr>
          <p:cNvPr id="5" name="TextBox 4"/>
          <p:cNvSpPr txBox="1"/>
          <p:nvPr/>
        </p:nvSpPr>
        <p:spPr>
          <a:xfrm>
            <a:off x="635738" y="2477631"/>
            <a:ext cx="1628693" cy="646331"/>
          </a:xfrm>
          <a:prstGeom prst="rect">
            <a:avLst/>
          </a:prstGeom>
          <a:noFill/>
        </p:spPr>
        <p:txBody>
          <a:bodyPr wrap="square" rtlCol="0">
            <a:spAutoFit/>
          </a:bodyPr>
          <a:lstStyle/>
          <a:p>
            <a:r>
              <a:rPr lang="en-US" sz="3600" b="1" dirty="0" smtClean="0">
                <a:effectLst>
                  <a:outerShdw blurRad="50800" dist="38100" dir="18900000" algn="bl" rotWithShape="0">
                    <a:prstClr val="black">
                      <a:alpha val="40000"/>
                    </a:prstClr>
                  </a:outerShdw>
                </a:effectLst>
                <a:latin typeface="+mj-lt"/>
              </a:rPr>
              <a:t>Quotes</a:t>
            </a:r>
            <a:endParaRPr lang="en-US" sz="3600" b="1" dirty="0">
              <a:effectLst>
                <a:outerShdw blurRad="50800" dist="38100" dir="18900000" algn="bl" rotWithShape="0">
                  <a:prstClr val="black">
                    <a:alpha val="40000"/>
                  </a:prstClr>
                </a:outerShdw>
              </a:effectLst>
              <a:latin typeface="+mj-lt"/>
            </a:endParaRPr>
          </a:p>
        </p:txBody>
      </p:sp>
      <p:sp>
        <p:nvSpPr>
          <p:cNvPr id="6" name="Rectangle 5"/>
          <p:cNvSpPr/>
          <p:nvPr/>
        </p:nvSpPr>
        <p:spPr>
          <a:xfrm>
            <a:off x="613194" y="3328954"/>
            <a:ext cx="8187410" cy="830997"/>
          </a:xfrm>
          <a:prstGeom prst="rect">
            <a:avLst/>
          </a:prstGeom>
        </p:spPr>
        <p:txBody>
          <a:bodyPr wrap="square">
            <a:spAutoFit/>
          </a:bodyPr>
          <a:lstStyle/>
          <a:p>
            <a:r>
              <a:rPr lang="en-AU" sz="2400" dirty="0"/>
              <a:t>There are only two places in the world where time takes precedence over the job to be done. School and prison. </a:t>
            </a:r>
          </a:p>
        </p:txBody>
      </p:sp>
      <p:sp>
        <p:nvSpPr>
          <p:cNvPr id="7" name="Rectangle 6"/>
          <p:cNvSpPr/>
          <p:nvPr/>
        </p:nvSpPr>
        <p:spPr>
          <a:xfrm>
            <a:off x="613194" y="4312183"/>
            <a:ext cx="8721302" cy="1200328"/>
          </a:xfrm>
          <a:prstGeom prst="rect">
            <a:avLst/>
          </a:prstGeom>
        </p:spPr>
        <p:txBody>
          <a:bodyPr wrap="square">
            <a:spAutoFit/>
          </a:bodyPr>
          <a:lstStyle/>
          <a:p>
            <a:r>
              <a:rPr lang="en-AU" sz="2400" dirty="0"/>
              <a:t>The difference between school and life? In school, you're taught a lesson and then given a test. In life, you're given a test that teaches you a lesson. </a:t>
            </a:r>
          </a:p>
        </p:txBody>
      </p:sp>
      <p:sp>
        <p:nvSpPr>
          <p:cNvPr id="8" name="Rectangle 7"/>
          <p:cNvSpPr/>
          <p:nvPr/>
        </p:nvSpPr>
        <p:spPr>
          <a:xfrm>
            <a:off x="613194" y="5644322"/>
            <a:ext cx="8187410" cy="1200328"/>
          </a:xfrm>
          <a:prstGeom prst="rect">
            <a:avLst/>
          </a:prstGeom>
        </p:spPr>
        <p:txBody>
          <a:bodyPr wrap="square">
            <a:spAutoFit/>
          </a:bodyPr>
          <a:lstStyle/>
          <a:p>
            <a:r>
              <a:rPr lang="en-AU" sz="2400" dirty="0"/>
              <a:t>To counter the avoidance of intellectual challenge and responsibility, we must reduce the domination of certainty in education</a:t>
            </a:r>
            <a:r>
              <a:rPr lang="en-AU" sz="2400" dirty="0" smtClean="0"/>
              <a:t>.</a:t>
            </a:r>
            <a:endParaRPr lang="en-US" sz="2400" dirty="0"/>
          </a:p>
        </p:txBody>
      </p:sp>
      <p:sp>
        <p:nvSpPr>
          <p:cNvPr id="9" name="TextBox 8"/>
          <p:cNvSpPr txBox="1"/>
          <p:nvPr/>
        </p:nvSpPr>
        <p:spPr>
          <a:xfrm>
            <a:off x="2147468" y="2626677"/>
            <a:ext cx="3010409" cy="461665"/>
          </a:xfrm>
          <a:prstGeom prst="rect">
            <a:avLst/>
          </a:prstGeom>
          <a:noFill/>
        </p:spPr>
        <p:txBody>
          <a:bodyPr wrap="none" rtlCol="0">
            <a:spAutoFit/>
          </a:bodyPr>
          <a:lstStyle/>
          <a:p>
            <a:r>
              <a:rPr lang="en-US" sz="2400" b="1" dirty="0" smtClean="0">
                <a:effectLst>
                  <a:outerShdw blurRad="50800" dist="38100" dir="18900000" algn="bl" rotWithShape="0">
                    <a:prstClr val="black">
                      <a:alpha val="40000"/>
                    </a:prstClr>
                  </a:outerShdw>
                </a:effectLst>
              </a:rPr>
              <a:t>. . . on Quality Schools</a:t>
            </a:r>
            <a:endParaRPr lang="en-US" sz="2400" b="1" dirty="0">
              <a:effectLst>
                <a:outerShdw blurRad="50800" dist="38100" dir="18900000" algn="bl" rotWithShape="0">
                  <a:prstClr val="black">
                    <a:alpha val="40000"/>
                  </a:prstClr>
                </a:outerShdw>
              </a:effectLst>
            </a:endParaRPr>
          </a:p>
        </p:txBody>
      </p:sp>
      <p:pic>
        <p:nvPicPr>
          <p:cNvPr id="10" name="Picture 9" descr="Glasser_fai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859"/>
            <a:ext cx="1885321" cy="1828761"/>
          </a:xfrm>
          <a:prstGeom prst="rect">
            <a:avLst/>
          </a:prstGeom>
        </p:spPr>
      </p:pic>
    </p:spTree>
    <p:extLst>
      <p:ext uri="{BB962C8B-B14F-4D97-AF65-F5344CB8AC3E}">
        <p14:creationId xmlns:p14="http://schemas.microsoft.com/office/powerpoint/2010/main" val="2444319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6"/>
                                        </p:tgtEl>
                                        <p:attrNameLst>
                                          <p:attrName>style.color</p:attrName>
                                        </p:attrNameLst>
                                      </p:cBhvr>
                                      <p:to>
                                        <a:srgbClr val="999999"/>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3" presetClass="emph" presetSubtype="2" fill="hold" grpId="1" nodeType="withEffect">
                                  <p:stCondLst>
                                    <p:cond delay="0"/>
                                  </p:stCondLst>
                                  <p:childTnLst>
                                    <p:animClr clrSpc="rgb" dir="cw">
                                      <p:cBhvr override="childStyle">
                                        <p:cTn id="16" dur="500" fill="hold"/>
                                        <p:tgtEl>
                                          <p:spTgt spid="7"/>
                                        </p:tgtEl>
                                        <p:attrNameLst>
                                          <p:attrName>style.color</p:attrName>
                                        </p:attrNameLst>
                                      </p:cBhvr>
                                      <p:to>
                                        <a:srgbClr val="99999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7393" y="3371149"/>
            <a:ext cx="8719644" cy="1390124"/>
          </a:xfrm>
          <a:prstGeom prst="rect">
            <a:avLst/>
          </a:prstGeom>
        </p:spPr>
        <p:txBody>
          <a:bodyPr wrap="square">
            <a:spAutoFit/>
          </a:bodyPr>
          <a:lstStyle/>
          <a:p>
            <a:r>
              <a:rPr lang="da-DK" sz="2200" dirty="0" smtClean="0"/>
              <a:t>The </a:t>
            </a:r>
            <a:r>
              <a:rPr lang="da-DK" sz="2200" dirty="0"/>
              <a:t>teacher explained that c) was the best value as the flour only cost $1 per kg as opposed to $1.20 per kg in for the 5kg bag and $1.50 for the 1kg bag</a:t>
            </a:r>
            <a:r>
              <a:rPr lang="da-DK" sz="2200" dirty="0" smtClean="0"/>
              <a:t>.</a:t>
            </a:r>
          </a:p>
          <a:p>
            <a:pPr>
              <a:lnSpc>
                <a:spcPct val="80000"/>
              </a:lnSpc>
            </a:pPr>
            <a:endParaRPr lang="da-DK" sz="2200" dirty="0"/>
          </a:p>
        </p:txBody>
      </p:sp>
      <p:sp>
        <p:nvSpPr>
          <p:cNvPr id="3" name="Rectangle 2"/>
          <p:cNvSpPr/>
          <p:nvPr/>
        </p:nvSpPr>
        <p:spPr>
          <a:xfrm>
            <a:off x="307393" y="282827"/>
            <a:ext cx="6818176" cy="3071610"/>
          </a:xfrm>
          <a:prstGeom prst="rect">
            <a:avLst/>
          </a:prstGeom>
        </p:spPr>
        <p:txBody>
          <a:bodyPr wrap="square">
            <a:spAutoFit/>
          </a:bodyPr>
          <a:lstStyle/>
          <a:p>
            <a:r>
              <a:rPr lang="en-US" sz="2200" dirty="0"/>
              <a:t>After the results of a </a:t>
            </a:r>
            <a:r>
              <a:rPr lang="en-US" sz="2200" dirty="0" err="1"/>
              <a:t>maths</a:t>
            </a:r>
            <a:r>
              <a:rPr lang="en-US" sz="2200" dirty="0"/>
              <a:t> test were returned a student approached the teacher and asked why a particular answer was marked </a:t>
            </a:r>
            <a:r>
              <a:rPr lang="en-US" sz="2200" dirty="0" smtClean="0"/>
              <a:t>incorrect. </a:t>
            </a:r>
            <a:r>
              <a:rPr lang="en-US" sz="2200" dirty="0"/>
              <a:t>The question concerned the best value from several options on the price </a:t>
            </a:r>
            <a:r>
              <a:rPr lang="en-US" sz="2200" dirty="0" smtClean="0"/>
              <a:t>of </a:t>
            </a:r>
          </a:p>
          <a:p>
            <a:r>
              <a:rPr lang="en-US" sz="2200" dirty="0" smtClean="0"/>
              <a:t>flour</a:t>
            </a:r>
            <a:r>
              <a:rPr lang="en-US" sz="2200" dirty="0"/>
              <a:t>. The options were:</a:t>
            </a:r>
          </a:p>
          <a:p>
            <a:pPr>
              <a:lnSpc>
                <a:spcPct val="80000"/>
              </a:lnSpc>
            </a:pPr>
            <a:endParaRPr lang="en-US" sz="2200" dirty="0"/>
          </a:p>
          <a:p>
            <a:pPr lvl="1"/>
            <a:r>
              <a:rPr lang="da-DK" sz="2200" dirty="0"/>
              <a:t>a</a:t>
            </a:r>
            <a:r>
              <a:rPr lang="da-DK" sz="2200" dirty="0" smtClean="0"/>
              <a:t>)  1kg </a:t>
            </a:r>
            <a:r>
              <a:rPr lang="da-DK" sz="2200" dirty="0"/>
              <a:t>bag for $1.50   </a:t>
            </a:r>
          </a:p>
          <a:p>
            <a:pPr lvl="1"/>
            <a:r>
              <a:rPr lang="da-DK" sz="2200" dirty="0"/>
              <a:t>b</a:t>
            </a:r>
            <a:r>
              <a:rPr lang="da-DK" sz="2200" dirty="0" smtClean="0"/>
              <a:t>)  5 </a:t>
            </a:r>
            <a:r>
              <a:rPr lang="da-DK" sz="2200" dirty="0"/>
              <a:t>kg bag for $6.00 or  </a:t>
            </a:r>
          </a:p>
          <a:p>
            <a:pPr lvl="1"/>
            <a:r>
              <a:rPr lang="da-DK" sz="2200" dirty="0"/>
              <a:t>c</a:t>
            </a:r>
            <a:r>
              <a:rPr lang="da-DK" sz="2200" dirty="0" smtClean="0"/>
              <a:t>)  10 </a:t>
            </a:r>
            <a:r>
              <a:rPr lang="da-DK" sz="2200" dirty="0"/>
              <a:t>kg bag for $10.00</a:t>
            </a:r>
          </a:p>
        </p:txBody>
      </p:sp>
      <p:pic>
        <p:nvPicPr>
          <p:cNvPr id="2" name="boy&amp;flour.png" descr="/Users/CSC/Desktop/Glasser/boy&amp;flour.pn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6299293" y="0"/>
            <a:ext cx="2844707" cy="3353664"/>
          </a:xfrm>
          <a:prstGeom prst="rect">
            <a:avLst/>
          </a:prstGeom>
        </p:spPr>
      </p:pic>
      <p:sp>
        <p:nvSpPr>
          <p:cNvPr id="4" name="Rectangle 3"/>
          <p:cNvSpPr/>
          <p:nvPr/>
        </p:nvSpPr>
        <p:spPr>
          <a:xfrm>
            <a:off x="307393" y="4602831"/>
            <a:ext cx="8574850" cy="2055947"/>
          </a:xfrm>
          <a:prstGeom prst="rect">
            <a:avLst/>
          </a:prstGeom>
        </p:spPr>
        <p:txBody>
          <a:bodyPr wrap="square">
            <a:spAutoFit/>
          </a:bodyPr>
          <a:lstStyle/>
          <a:p>
            <a:pPr lvl="0"/>
            <a:r>
              <a:rPr lang="da-DK" sz="2200" dirty="0">
                <a:solidFill>
                  <a:prstClr val="black"/>
                </a:solidFill>
              </a:rPr>
              <a:t>The student then politely corrected the teacher and explained that in their household they did not use much flour and a 10kg bag would only end up being thrown out when the weevils got into it or it went mouldy. So a 1kg bag would be the best value for their situation.</a:t>
            </a:r>
          </a:p>
          <a:p>
            <a:pPr lvl="0">
              <a:lnSpc>
                <a:spcPct val="80000"/>
              </a:lnSpc>
            </a:pPr>
            <a:endParaRPr lang="da-DK" sz="2200" dirty="0">
              <a:solidFill>
                <a:prstClr val="black"/>
              </a:solidFill>
            </a:endParaRPr>
          </a:p>
          <a:p>
            <a:pPr lvl="0"/>
            <a:r>
              <a:rPr lang="da-DK" sz="2200" dirty="0">
                <a:solidFill>
                  <a:prstClr val="black"/>
                </a:solidFill>
              </a:rPr>
              <a:t>The teacher gave the student the mark for that question.</a:t>
            </a:r>
            <a:endParaRPr lang="en-AU" sz="2200" dirty="0">
              <a:solidFill>
                <a:prstClr val="black"/>
              </a:solidFill>
            </a:endParaRPr>
          </a:p>
        </p:txBody>
      </p:sp>
    </p:spTree>
    <p:extLst>
      <p:ext uri="{BB962C8B-B14F-4D97-AF65-F5344CB8AC3E}">
        <p14:creationId xmlns:p14="http://schemas.microsoft.com/office/powerpoint/2010/main" val="1579483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5-05 at 10.21.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191" y="0"/>
            <a:ext cx="5831441" cy="6796911"/>
          </a:xfrm>
          <a:prstGeom prst="rect">
            <a:avLst/>
          </a:prstGeom>
        </p:spPr>
      </p:pic>
      <p:sp>
        <p:nvSpPr>
          <p:cNvPr id="5" name="Right Arrow 4"/>
          <p:cNvSpPr/>
          <p:nvPr/>
        </p:nvSpPr>
        <p:spPr>
          <a:xfrm>
            <a:off x="668360" y="3292173"/>
            <a:ext cx="902286" cy="417789"/>
          </a:xfrm>
          <a:prstGeom prst="rightArrow">
            <a:avLst>
              <a:gd name="adj1" fmla="val 50000"/>
              <a:gd name="adj2" fmla="val 101992"/>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Brace 5"/>
          <p:cNvSpPr/>
          <p:nvPr/>
        </p:nvSpPr>
        <p:spPr>
          <a:xfrm>
            <a:off x="1219757" y="785443"/>
            <a:ext cx="484561" cy="885711"/>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7" name="TextBox 6"/>
          <p:cNvSpPr txBox="1"/>
          <p:nvPr/>
        </p:nvSpPr>
        <p:spPr>
          <a:xfrm>
            <a:off x="125317" y="852286"/>
            <a:ext cx="1219757" cy="707886"/>
          </a:xfrm>
          <a:prstGeom prst="rect">
            <a:avLst/>
          </a:prstGeom>
          <a:noFill/>
        </p:spPr>
        <p:txBody>
          <a:bodyPr wrap="square" rtlCol="0">
            <a:spAutoFit/>
          </a:bodyPr>
          <a:lstStyle/>
          <a:p>
            <a:r>
              <a:rPr lang="en-US" sz="2000" dirty="0" smtClean="0"/>
              <a:t>East Asian countries</a:t>
            </a:r>
            <a:endParaRPr lang="en-US" sz="2000" dirty="0"/>
          </a:p>
        </p:txBody>
      </p:sp>
    </p:spTree>
    <p:extLst>
      <p:ext uri="{BB962C8B-B14F-4D97-AF65-F5344CB8AC3E}">
        <p14:creationId xmlns:p14="http://schemas.microsoft.com/office/powerpoint/2010/main" val="4021025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2" nodeType="clickEffect">
                                  <p:stCondLst>
                                    <p:cond delay="0"/>
                                  </p:stCondLst>
                                  <p:childTnLst>
                                    <p:animMotion origin="layout" path="M 0 0 L 0.00174 -0.25672 " pathEditMode="relative" ptsTypes="AA">
                                      <p:cBhvr>
                                        <p:cTn id="19" dur="2000" fill="hold"/>
                                        <p:tgtEl>
                                          <p:spTgt spid="5"/>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0.00921 -0.25788 L 0.0073 0.45575 " pathEditMode="relative" rAng="0" ptsTypes="AA">
                                      <p:cBhvr>
                                        <p:cTn id="23" dur="2000" fill="hold"/>
                                        <p:tgtEl>
                                          <p:spTgt spid="5"/>
                                        </p:tgtEl>
                                        <p:attrNameLst>
                                          <p:attrName>ppt_x</p:attrName>
                                          <p:attrName>ppt_y</p:attrName>
                                        </p:attrNameLst>
                                      </p:cBhvr>
                                      <p:rCtr x="-104" y="35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H="1">
            <a:off x="1219757" y="1052827"/>
            <a:ext cx="350889" cy="7854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 name="Picture 3" descr="Screen shot 2013-05-05 at 10.21.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238" y="-33424"/>
            <a:ext cx="7573762" cy="6858000"/>
          </a:xfrm>
          <a:prstGeom prst="rect">
            <a:avLst/>
          </a:prstGeom>
        </p:spPr>
      </p:pic>
      <p:sp>
        <p:nvSpPr>
          <p:cNvPr id="5" name="Right Arrow 4"/>
          <p:cNvSpPr/>
          <p:nvPr/>
        </p:nvSpPr>
        <p:spPr>
          <a:xfrm>
            <a:off x="668360" y="3083278"/>
            <a:ext cx="902286" cy="417789"/>
          </a:xfrm>
          <a:prstGeom prst="rightArrow">
            <a:avLst>
              <a:gd name="adj1" fmla="val 50000"/>
              <a:gd name="adj2" fmla="val 101992"/>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Brace 5"/>
          <p:cNvSpPr/>
          <p:nvPr/>
        </p:nvSpPr>
        <p:spPr>
          <a:xfrm>
            <a:off x="1219757" y="1437193"/>
            <a:ext cx="484561" cy="952558"/>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7" name="TextBox 6"/>
          <p:cNvSpPr txBox="1"/>
          <p:nvPr/>
        </p:nvSpPr>
        <p:spPr>
          <a:xfrm>
            <a:off x="41772" y="1560172"/>
            <a:ext cx="1219757" cy="707886"/>
          </a:xfrm>
          <a:prstGeom prst="rect">
            <a:avLst/>
          </a:prstGeom>
          <a:noFill/>
        </p:spPr>
        <p:txBody>
          <a:bodyPr wrap="square" rtlCol="0">
            <a:spAutoFit/>
          </a:bodyPr>
          <a:lstStyle/>
          <a:p>
            <a:r>
              <a:rPr lang="en-US" sz="2000" dirty="0" smtClean="0"/>
              <a:t>East Asian countries</a:t>
            </a:r>
            <a:endParaRPr lang="en-US" sz="2000" dirty="0"/>
          </a:p>
        </p:txBody>
      </p:sp>
    </p:spTree>
    <p:extLst>
      <p:ext uri="{BB962C8B-B14F-4D97-AF65-F5344CB8AC3E}">
        <p14:creationId xmlns:p14="http://schemas.microsoft.com/office/powerpoint/2010/main" val="2958602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2" nodeType="clickEffect">
                                  <p:stCondLst>
                                    <p:cond delay="0"/>
                                  </p:stCondLst>
                                  <p:childTnLst>
                                    <p:animMotion origin="layout" path="M -3.3177E-7 4.16126E-6 L -3.3177E-7 -0.29727 " pathEditMode="relative" rAng="0" ptsTypes="AA">
                                      <p:cBhvr>
                                        <p:cTn id="22" dur="2000" fill="hold"/>
                                        <p:tgtEl>
                                          <p:spTgt spid="5"/>
                                        </p:tgtEl>
                                        <p:attrNameLst>
                                          <p:attrName>ppt_x</p:attrName>
                                          <p:attrName>ppt_y</p:attrName>
                                        </p:attrNameLst>
                                      </p:cBhvr>
                                      <p:rCtr x="0" y="-14875"/>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1" nodeType="clickEffect">
                                  <p:stCondLst>
                                    <p:cond delay="0"/>
                                  </p:stCondLst>
                                  <p:childTnLst>
                                    <p:animMotion origin="layout" path="M 3.85618E-7 -0.29727 L 0.00017 0.45064 " pathEditMode="relative" rAng="0" ptsTypes="AA">
                                      <p:cBhvr>
                                        <p:cTn id="26" dur="2000" fill="hold"/>
                                        <p:tgtEl>
                                          <p:spTgt spid="5"/>
                                        </p:tgtEl>
                                        <p:attrNameLst>
                                          <p:attrName>ppt_x</p:attrName>
                                          <p:attrName>ppt_y</p:attrName>
                                        </p:attrNameLst>
                                      </p:cBhvr>
                                      <p:rCtr x="0" y="373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1408</TotalTime>
  <Words>2205</Words>
  <Application>Microsoft Macintosh PowerPoint</Application>
  <PresentationFormat>On-screen Show (4:3)</PresentationFormat>
  <Paragraphs>241</Paragraphs>
  <Slides>32</Slides>
  <Notes>11</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NSW DET</dc:creator>
  <cp:lastModifiedBy>NSW DET</cp:lastModifiedBy>
  <cp:revision>55</cp:revision>
  <dcterms:created xsi:type="dcterms:W3CDTF">2011-04-26T11:50:43Z</dcterms:created>
  <dcterms:modified xsi:type="dcterms:W3CDTF">2014-05-02T01:52:47Z</dcterms:modified>
</cp:coreProperties>
</file>