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2.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media/audio1.bin" ContentType="audio/unknown"/>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handoutMasterIdLst>
    <p:handoutMasterId r:id="rId78"/>
  </p:handoutMasterIdLst>
  <p:sldIdLst>
    <p:sldId id="291" r:id="rId2"/>
    <p:sldId id="260" r:id="rId3"/>
    <p:sldId id="303" r:id="rId4"/>
    <p:sldId id="304" r:id="rId5"/>
    <p:sldId id="367" r:id="rId6"/>
    <p:sldId id="262" r:id="rId7"/>
    <p:sldId id="258" r:id="rId8"/>
    <p:sldId id="264" r:id="rId9"/>
    <p:sldId id="263" r:id="rId10"/>
    <p:sldId id="266" r:id="rId11"/>
    <p:sldId id="336" r:id="rId12"/>
    <p:sldId id="261" r:id="rId13"/>
    <p:sldId id="268" r:id="rId14"/>
    <p:sldId id="269" r:id="rId15"/>
    <p:sldId id="271" r:id="rId16"/>
    <p:sldId id="314" r:id="rId17"/>
    <p:sldId id="273" r:id="rId18"/>
    <p:sldId id="274" r:id="rId19"/>
    <p:sldId id="275" r:id="rId20"/>
    <p:sldId id="339" r:id="rId21"/>
    <p:sldId id="394" r:id="rId22"/>
    <p:sldId id="371" r:id="rId23"/>
    <p:sldId id="359" r:id="rId24"/>
    <p:sldId id="360" r:id="rId25"/>
    <p:sldId id="361" r:id="rId26"/>
    <p:sldId id="362" r:id="rId27"/>
    <p:sldId id="363" r:id="rId28"/>
    <p:sldId id="364" r:id="rId29"/>
    <p:sldId id="365" r:id="rId30"/>
    <p:sldId id="366" r:id="rId31"/>
    <p:sldId id="276" r:id="rId32"/>
    <p:sldId id="282" r:id="rId33"/>
    <p:sldId id="277" r:id="rId34"/>
    <p:sldId id="278" r:id="rId35"/>
    <p:sldId id="279" r:id="rId36"/>
    <p:sldId id="280" r:id="rId37"/>
    <p:sldId id="368" r:id="rId38"/>
    <p:sldId id="369" r:id="rId39"/>
    <p:sldId id="395" r:id="rId40"/>
    <p:sldId id="281" r:id="rId41"/>
    <p:sldId id="283" r:id="rId42"/>
    <p:sldId id="354" r:id="rId43"/>
    <p:sldId id="284" r:id="rId44"/>
    <p:sldId id="270" r:id="rId45"/>
    <p:sldId id="285" r:id="rId46"/>
    <p:sldId id="299" r:id="rId47"/>
    <p:sldId id="300" r:id="rId48"/>
    <p:sldId id="388" r:id="rId49"/>
    <p:sldId id="389" r:id="rId50"/>
    <p:sldId id="390" r:id="rId51"/>
    <p:sldId id="290" r:id="rId52"/>
    <p:sldId id="301" r:id="rId53"/>
    <p:sldId id="337" r:id="rId54"/>
    <p:sldId id="286" r:id="rId55"/>
    <p:sldId id="296" r:id="rId56"/>
    <p:sldId id="297" r:id="rId57"/>
    <p:sldId id="292" r:id="rId58"/>
    <p:sldId id="293" r:id="rId59"/>
    <p:sldId id="393" r:id="rId60"/>
    <p:sldId id="295" r:id="rId61"/>
    <p:sldId id="306" r:id="rId62"/>
    <p:sldId id="308" r:id="rId63"/>
    <p:sldId id="309" r:id="rId64"/>
    <p:sldId id="310" r:id="rId65"/>
    <p:sldId id="311" r:id="rId66"/>
    <p:sldId id="313" r:id="rId67"/>
    <p:sldId id="317" r:id="rId68"/>
    <p:sldId id="318" r:id="rId69"/>
    <p:sldId id="319" r:id="rId70"/>
    <p:sldId id="320" r:id="rId71"/>
    <p:sldId id="321" r:id="rId72"/>
    <p:sldId id="322" r:id="rId73"/>
    <p:sldId id="323" r:id="rId74"/>
    <p:sldId id="324" r:id="rId75"/>
    <p:sldId id="325" r:id="rId76"/>
  </p:sldIdLst>
  <p:sldSz cx="9144000" cy="6858000" type="screen4x3"/>
  <p:notesSz cx="6858000" cy="9144000"/>
  <p:defaultTextStyle>
    <a:defPPr>
      <a:defRPr lang="en-AU"/>
    </a:defPPr>
    <a:lvl1pPr algn="ctr" rtl="0" eaLnBrk="0" fontAlgn="base" hangingPunct="0">
      <a:lnSpc>
        <a:spcPct val="90000"/>
      </a:lnSpc>
      <a:spcBef>
        <a:spcPct val="0"/>
      </a:spcBef>
      <a:spcAft>
        <a:spcPct val="0"/>
      </a:spcAft>
      <a:defRPr sz="1600" b="1" i="1" kern="1200">
        <a:solidFill>
          <a:schemeClr val="folHlink"/>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1600" b="1" i="1" kern="1200">
        <a:solidFill>
          <a:schemeClr val="folHlink"/>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1600" b="1" i="1" kern="1200">
        <a:solidFill>
          <a:schemeClr val="folHlink"/>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1600" b="1" i="1" kern="1200">
        <a:solidFill>
          <a:schemeClr val="folHlink"/>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1600" b="1" i="1" kern="1200">
        <a:solidFill>
          <a:schemeClr val="folHlink"/>
        </a:solidFill>
        <a:latin typeface="Arial" charset="0"/>
        <a:ea typeface="ＭＳ Ｐゴシック" charset="0"/>
        <a:cs typeface="ＭＳ Ｐゴシック" charset="0"/>
      </a:defRPr>
    </a:lvl5pPr>
    <a:lvl6pPr marL="2286000" algn="l" defTabSz="457200" rtl="0" eaLnBrk="1" latinLnBrk="0" hangingPunct="1">
      <a:defRPr sz="1600" b="1" i="1" kern="1200">
        <a:solidFill>
          <a:schemeClr val="folHlink"/>
        </a:solidFill>
        <a:latin typeface="Arial" charset="0"/>
        <a:ea typeface="ＭＳ Ｐゴシック" charset="0"/>
        <a:cs typeface="ＭＳ Ｐゴシック" charset="0"/>
      </a:defRPr>
    </a:lvl6pPr>
    <a:lvl7pPr marL="2743200" algn="l" defTabSz="457200" rtl="0" eaLnBrk="1" latinLnBrk="0" hangingPunct="1">
      <a:defRPr sz="1600" b="1" i="1" kern="1200">
        <a:solidFill>
          <a:schemeClr val="folHlink"/>
        </a:solidFill>
        <a:latin typeface="Arial" charset="0"/>
        <a:ea typeface="ＭＳ Ｐゴシック" charset="0"/>
        <a:cs typeface="ＭＳ Ｐゴシック" charset="0"/>
      </a:defRPr>
    </a:lvl7pPr>
    <a:lvl8pPr marL="3200400" algn="l" defTabSz="457200" rtl="0" eaLnBrk="1" latinLnBrk="0" hangingPunct="1">
      <a:defRPr sz="1600" b="1" i="1" kern="1200">
        <a:solidFill>
          <a:schemeClr val="folHlink"/>
        </a:solidFill>
        <a:latin typeface="Arial" charset="0"/>
        <a:ea typeface="ＭＳ Ｐゴシック" charset="0"/>
        <a:cs typeface="ＭＳ Ｐゴシック" charset="0"/>
      </a:defRPr>
    </a:lvl8pPr>
    <a:lvl9pPr marL="3657600" algn="l" defTabSz="457200" rtl="0" eaLnBrk="1" latinLnBrk="0" hangingPunct="1">
      <a:defRPr sz="1600" b="1" i="1" kern="1200">
        <a:solidFill>
          <a:schemeClr val="folHlink"/>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99"/>
    <a:srgbClr val="0066CC"/>
    <a:srgbClr val="3333FF"/>
    <a:srgbClr val="F4F4F4"/>
    <a:srgbClr val="CC9900"/>
    <a:srgbClr val="CCCC00"/>
    <a:srgbClr val="FF0033"/>
    <a:srgbClr val="FF66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84" autoAdjust="0"/>
    <p:restoredTop sz="92500" autoAdjust="0"/>
  </p:normalViewPr>
  <p:slideViewPr>
    <p:cSldViewPr>
      <p:cViewPr>
        <p:scale>
          <a:sx n="85" d="100"/>
          <a:sy n="85" d="100"/>
        </p:scale>
        <p:origin x="-1432"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60"/>
    </p:cViewPr>
  </p:sorterViewPr>
  <p:notesViewPr>
    <p:cSldViewPr>
      <p:cViewPr varScale="1">
        <p:scale>
          <a:sx n="81" d="100"/>
          <a:sy n="81" d="100"/>
        </p:scale>
        <p:origin x="-231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108000" tIns="45720" rIns="108000" bIns="45720" numCol="1" anchor="ctr" anchorCtr="0" compatLnSpc="1">
            <a:prstTxWarp prst="textNoShape">
              <a:avLst/>
            </a:prstTxWarp>
          </a:bodyPr>
          <a:lstStyle>
            <a:lvl1pPr algn="l">
              <a:defRPr sz="1200" i="0">
                <a:solidFill>
                  <a:schemeClr val="tx1"/>
                </a:solidFill>
              </a:defRPr>
            </a:lvl1pPr>
          </a:lstStyle>
          <a:p>
            <a:pPr>
              <a:defRPr/>
            </a:pPr>
            <a:endParaRPr lang="en-AU"/>
          </a:p>
        </p:txBody>
      </p:sp>
      <p:sp>
        <p:nvSpPr>
          <p:cNvPr id="1239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108000" tIns="45720" rIns="108000" bIns="45720" numCol="1" anchor="ctr" anchorCtr="0" compatLnSpc="1">
            <a:prstTxWarp prst="textNoShape">
              <a:avLst/>
            </a:prstTxWarp>
          </a:bodyPr>
          <a:lstStyle>
            <a:lvl1pPr algn="r">
              <a:defRPr sz="1200" i="0">
                <a:solidFill>
                  <a:schemeClr val="tx1"/>
                </a:solidFill>
              </a:defRPr>
            </a:lvl1pPr>
          </a:lstStyle>
          <a:p>
            <a:pPr>
              <a:defRPr/>
            </a:pPr>
            <a:endParaRPr lang="en-AU"/>
          </a:p>
        </p:txBody>
      </p:sp>
      <p:sp>
        <p:nvSpPr>
          <p:cNvPr id="1239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108000" tIns="45720" rIns="108000" bIns="45720" numCol="1" anchor="b" anchorCtr="0" compatLnSpc="1">
            <a:prstTxWarp prst="textNoShape">
              <a:avLst/>
            </a:prstTxWarp>
          </a:bodyPr>
          <a:lstStyle>
            <a:lvl1pPr algn="l">
              <a:defRPr sz="1200" i="0">
                <a:solidFill>
                  <a:schemeClr val="tx1"/>
                </a:solidFill>
              </a:defRPr>
            </a:lvl1pPr>
          </a:lstStyle>
          <a:p>
            <a:pPr>
              <a:defRPr/>
            </a:pPr>
            <a:endParaRPr lang="en-AU"/>
          </a:p>
        </p:txBody>
      </p:sp>
      <p:sp>
        <p:nvSpPr>
          <p:cNvPr id="1239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none" lIns="108000" tIns="45720" rIns="108000" bIns="45720" numCol="1" anchor="b" anchorCtr="0" compatLnSpc="1">
            <a:prstTxWarp prst="textNoShape">
              <a:avLst/>
            </a:prstTxWarp>
          </a:bodyPr>
          <a:lstStyle>
            <a:lvl1pPr algn="r">
              <a:defRPr sz="1200" i="0">
                <a:solidFill>
                  <a:schemeClr val="tx1"/>
                </a:solidFill>
              </a:defRPr>
            </a:lvl1pPr>
          </a:lstStyle>
          <a:p>
            <a:pPr>
              <a:defRPr/>
            </a:pPr>
            <a:fld id="{59C1FEFA-E63A-174D-AB59-45DDC5B549D2}" type="slidenum">
              <a:rPr lang="en-AU"/>
              <a:pPr>
                <a:defRPr/>
              </a:pPr>
              <a:t>‹#›</a:t>
            </a:fld>
            <a:endParaRPr lang="en-AU"/>
          </a:p>
        </p:txBody>
      </p:sp>
    </p:spTree>
    <p:extLst>
      <p:ext uri="{BB962C8B-B14F-4D97-AF65-F5344CB8AC3E}">
        <p14:creationId xmlns:p14="http://schemas.microsoft.com/office/powerpoint/2010/main" val="3890099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lnSpc>
                <a:spcPct val="100000"/>
              </a:lnSpc>
              <a:defRPr sz="1200" b="0" i="0">
                <a:solidFill>
                  <a:schemeClr val="tx1"/>
                </a:solidFill>
              </a:defRPr>
            </a:lvl1pPr>
          </a:lstStyle>
          <a:p>
            <a:pPr>
              <a:defRPr/>
            </a:pPr>
            <a:endParaRPr lang="en-AU"/>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defRPr sz="1200" b="0" i="0">
                <a:solidFill>
                  <a:schemeClr val="tx1"/>
                </a:solidFill>
              </a:defRPr>
            </a:lvl1pPr>
          </a:lstStyle>
          <a:p>
            <a:pPr>
              <a:defRPr/>
            </a:pPr>
            <a:endParaRPr lang="en-A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lnSpc>
                <a:spcPct val="100000"/>
              </a:lnSpc>
              <a:defRPr sz="1200" b="0" i="0">
                <a:solidFill>
                  <a:schemeClr val="tx1"/>
                </a:solidFill>
              </a:defRPr>
            </a:lvl1pPr>
          </a:lstStyle>
          <a:p>
            <a:pPr>
              <a:defRPr/>
            </a:pPr>
            <a:endParaRPr lang="en-AU"/>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lnSpc>
                <a:spcPct val="100000"/>
              </a:lnSpc>
              <a:defRPr sz="1200" b="0" i="0">
                <a:solidFill>
                  <a:schemeClr val="tx1"/>
                </a:solidFill>
              </a:defRPr>
            </a:lvl1pPr>
          </a:lstStyle>
          <a:p>
            <a:pPr>
              <a:defRPr/>
            </a:pPr>
            <a:fld id="{8F174DBB-0138-BD4A-95B2-D2AF615B67FF}" type="slidenum">
              <a:rPr lang="en-AU"/>
              <a:pPr>
                <a:defRPr/>
              </a:pPr>
              <a:t>‹#›</a:t>
            </a:fld>
            <a:endParaRPr lang="en-AU"/>
          </a:p>
        </p:txBody>
      </p:sp>
    </p:spTree>
    <p:extLst>
      <p:ext uri="{BB962C8B-B14F-4D97-AF65-F5344CB8AC3E}">
        <p14:creationId xmlns:p14="http://schemas.microsoft.com/office/powerpoint/2010/main" val="325242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18A28476-B411-6F4D-A544-FDF756E2BF64}" type="slidenum">
              <a:rPr lang="en-AU" sz="1200" b="0" i="0">
                <a:solidFill>
                  <a:schemeClr val="tx1"/>
                </a:solidFill>
              </a:rPr>
              <a:pPr/>
              <a:t>1</a:t>
            </a:fld>
            <a:endParaRPr lang="en-AU" sz="1200" b="0" i="0">
              <a:solidFill>
                <a:schemeClr val="tx1"/>
              </a:solidFill>
            </a:endParaRPr>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547B9F05-5B1E-CC45-9A0C-811226BF61E0}" type="slidenum">
              <a:rPr lang="en-AU" sz="1200" b="0" i="0">
                <a:solidFill>
                  <a:schemeClr val="tx1"/>
                </a:solidFill>
              </a:rPr>
              <a:pPr/>
              <a:t>10</a:t>
            </a:fld>
            <a:endParaRPr lang="en-AU" sz="1200" b="0" i="0">
              <a:solidFill>
                <a:schemeClr val="tx1"/>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r>
              <a:rPr lang="en-AU"/>
              <a:t>This is just an additional model not covered in the CPI notes and manual.  It highlights the difference level of staff involvement or action depending of the position on the crisis cycle.  When nonviolent physical intervention is used the clients loses almost total control over their actions - although this can be quickly changed as they calm down and move with either back to a defensive position or on towards tension reduction.</a:t>
            </a:r>
          </a:p>
          <a:p>
            <a:pPr eaLnBrk="1" hangingPunct="1"/>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FCBE38A3-D6DD-7645-9BAB-19BC0DF060CB}" type="slidenum">
              <a:rPr lang="en-AU" sz="1200" b="0" i="0">
                <a:solidFill>
                  <a:schemeClr val="tx1"/>
                </a:solidFill>
              </a:rPr>
              <a:pPr/>
              <a:t>12</a:t>
            </a:fld>
            <a:endParaRPr lang="en-AU" sz="1200" b="0" i="0">
              <a:solidFill>
                <a:schemeClr val="tx1"/>
              </a:solidFill>
            </a:endParaRPr>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noFill/>
        </p:spPr>
        <p:txBody>
          <a:bodyPr/>
          <a:lstStyle/>
          <a:p>
            <a:pPr eaLnBrk="1" hangingPunct="1"/>
            <a:r>
              <a:rPr lang="en-AU"/>
              <a:t>Practical exercises need to be used before going into detail on this.  </a:t>
            </a:r>
          </a:p>
          <a:p>
            <a:pPr eaLnBrk="1" hangingPunct="1"/>
            <a:r>
              <a:rPr lang="en-AU"/>
              <a:t>Either use the two line moving towards each other exercise  OR</a:t>
            </a:r>
          </a:p>
          <a:p>
            <a:pPr eaLnBrk="1" hangingPunct="1"/>
            <a:r>
              <a:rPr lang="en-AU"/>
              <a:t>Ask for a suitable volunteer or volunteers and have them demonstrate to the group.</a:t>
            </a:r>
          </a:p>
          <a:p>
            <a:pPr eaLnBrk="1" hangingPunct="1"/>
            <a:r>
              <a:rPr lang="en-AU"/>
              <a:t>First just have them move to within each others personal space, then one step more.</a:t>
            </a:r>
          </a:p>
          <a:p>
            <a:pPr eaLnBrk="1" hangingPunct="1"/>
            <a:r>
              <a:rPr lang="en-AU"/>
              <a:t>Next have the person move more quickly and/or with something in there hands, or with a clenched fist.</a:t>
            </a:r>
          </a:p>
          <a:p>
            <a:pPr eaLnBrk="1" hangingPunct="1"/>
            <a:r>
              <a:rPr lang="en-AU"/>
              <a:t>Finally demonstrate the supportive stance - one leg length away, slightly off to one side and turned into an </a:t>
            </a:r>
            <a:r>
              <a:rPr lang="ja-JP" altLang="en-AU"/>
              <a:t>‘</a:t>
            </a:r>
            <a:r>
              <a:rPr lang="en-AU" altLang="ja-JP"/>
              <a:t>L</a:t>
            </a:r>
            <a:r>
              <a:rPr lang="ja-JP" altLang="en-AU"/>
              <a:t>’</a:t>
            </a:r>
            <a:r>
              <a:rPr lang="en-AU" altLang="ja-JP"/>
              <a:t> shape</a:t>
            </a:r>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9958F7E-1D2A-D643-8820-F9D1AA80E83E}" type="slidenum">
              <a:rPr lang="en-AU" sz="1200" b="0" i="0">
                <a:solidFill>
                  <a:schemeClr val="tx1"/>
                </a:solidFill>
              </a:rPr>
              <a:pPr/>
              <a:t>13</a:t>
            </a:fld>
            <a:endParaRPr lang="en-AU" sz="1200" b="0" i="0">
              <a:solidFill>
                <a:schemeClr val="tx1"/>
              </a:solidFill>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6EB55A8-9A49-8746-B04C-9911E4B0D5C0}" type="slidenum">
              <a:rPr lang="en-AU" sz="1200" b="0" i="0">
                <a:solidFill>
                  <a:schemeClr val="tx1"/>
                </a:solidFill>
              </a:rPr>
              <a:pPr/>
              <a:t>14</a:t>
            </a:fld>
            <a:endParaRPr lang="en-AU" sz="1200" b="0" i="0">
              <a:solidFill>
                <a:schemeClr val="tx1"/>
              </a:solidFill>
            </a:endParaRPr>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10087A41-3969-7040-8484-284B18A46F9B}" type="slidenum">
              <a:rPr lang="en-AU" sz="1200" b="0" i="0">
                <a:solidFill>
                  <a:schemeClr val="tx1"/>
                </a:solidFill>
              </a:rPr>
              <a:pPr/>
              <a:t>15</a:t>
            </a:fld>
            <a:endParaRPr lang="en-AU" sz="1200" b="0" i="0">
              <a:solidFill>
                <a:schemeClr val="tx1"/>
              </a:solidFill>
            </a:endParaRPr>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noFill/>
        </p:spPr>
        <p:txBody>
          <a:bodyPr/>
          <a:lstStyle/>
          <a:p>
            <a:pPr eaLnBrk="1" hangingPunct="1"/>
            <a:r>
              <a:rPr lang="en-AU"/>
              <a:t>I didn</a:t>
            </a:r>
            <a:r>
              <a:rPr lang="ja-JP" altLang="en-AU"/>
              <a:t>’</a:t>
            </a:r>
            <a:r>
              <a:rPr lang="en-AU" altLang="ja-JP"/>
              <a:t>t tell the staff you stole the money</a:t>
            </a:r>
          </a:p>
          <a:p>
            <a:pPr eaLnBrk="1" hangingPunct="1"/>
            <a:r>
              <a:rPr lang="en-AU"/>
              <a:t> or </a:t>
            </a:r>
          </a:p>
          <a:p>
            <a:pPr eaLnBrk="1" hangingPunct="1"/>
            <a:r>
              <a:rPr lang="en-AU"/>
              <a:t>You know (name), I always wanted a job like yours.</a:t>
            </a:r>
          </a:p>
          <a:p>
            <a:pPr eaLnBrk="1" hangingPunct="1"/>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4D7AF58-A856-454E-9828-8BBC8175A7F0}" type="slidenum">
              <a:rPr lang="en-AU" sz="1200" b="0" i="0">
                <a:solidFill>
                  <a:schemeClr val="tx1"/>
                </a:solidFill>
              </a:rPr>
              <a:pPr/>
              <a:t>16</a:t>
            </a:fld>
            <a:endParaRPr lang="en-AU" sz="1200" b="0" i="0">
              <a:solidFill>
                <a:schemeClr val="tx1"/>
              </a:solidFill>
            </a:endParaRPr>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noFill/>
        </p:spPr>
        <p:txBody>
          <a:bodyPr/>
          <a:lstStyle/>
          <a:p>
            <a:pPr eaLnBrk="1" hangingPunct="1"/>
            <a:r>
              <a:rPr lang="en-AU"/>
              <a:t>I didn</a:t>
            </a:r>
            <a:r>
              <a:rPr lang="ja-JP" altLang="en-AU"/>
              <a:t>’</a:t>
            </a:r>
            <a:r>
              <a:rPr lang="en-AU" altLang="ja-JP"/>
              <a:t>t tell the staff you stole the money</a:t>
            </a:r>
          </a:p>
          <a:p>
            <a:pPr eaLnBrk="1" hangingPunct="1"/>
            <a:r>
              <a:rPr lang="en-AU"/>
              <a:t> or </a:t>
            </a:r>
          </a:p>
          <a:p>
            <a:pPr eaLnBrk="1" hangingPunct="1"/>
            <a:r>
              <a:rPr lang="en-AU"/>
              <a:t>You know (name), I always wanted a job like yours.</a:t>
            </a:r>
          </a:p>
          <a:p>
            <a:pPr eaLnBrk="1" hangingPunct="1"/>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D3F2D579-3199-744F-A18E-3094C53A2246}" type="slidenum">
              <a:rPr lang="en-AU" sz="1200" b="0" i="0">
                <a:solidFill>
                  <a:schemeClr val="tx1"/>
                </a:solidFill>
              </a:rPr>
              <a:pPr/>
              <a:t>17</a:t>
            </a:fld>
            <a:endParaRPr lang="en-AU" sz="1200" b="0" i="0">
              <a:solidFill>
                <a:schemeClr val="tx1"/>
              </a:solidFill>
            </a:endParaRPr>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noFill/>
        </p:spPr>
        <p:txBody>
          <a:bodyPr/>
          <a:lstStyle/>
          <a:p>
            <a:pPr eaLnBrk="1" hangingPunct="1"/>
            <a:endParaRPr lang="en-AU"/>
          </a:p>
          <a:p>
            <a:pPr eaLnBrk="1" hangingPunct="1"/>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1E01C88D-B8B6-AF43-87A3-51F8A33B3A57}" type="slidenum">
              <a:rPr lang="en-AU" sz="1200" b="0" i="0">
                <a:solidFill>
                  <a:schemeClr val="tx1"/>
                </a:solidFill>
              </a:rPr>
              <a:pPr/>
              <a:t>18</a:t>
            </a:fld>
            <a:endParaRPr lang="en-AU" sz="1200" b="0" i="0">
              <a:solidFill>
                <a:schemeClr val="tx1"/>
              </a:solidFill>
            </a:endParaRPr>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AU"/>
          </a:p>
          <a:p>
            <a:pPr eaLnBrk="1" hangingPunct="1"/>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B7A8B6DD-CBA8-B642-BF51-2078D1893B04}" type="slidenum">
              <a:rPr lang="en-AU" sz="1200" b="0" i="0">
                <a:solidFill>
                  <a:schemeClr val="tx1"/>
                </a:solidFill>
              </a:rPr>
              <a:pPr/>
              <a:t>19</a:t>
            </a:fld>
            <a:endParaRPr lang="en-AU" sz="1200" b="0" i="0">
              <a:solidFill>
                <a:schemeClr val="tx1"/>
              </a:solidFill>
            </a:endParaRPr>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p:spPr>
        <p:txBody>
          <a:bodyPr/>
          <a:lstStyle/>
          <a:p>
            <a:pPr eaLnBrk="1" hangingPunct="1"/>
            <a:r>
              <a:rPr lang="en-AU"/>
              <a:t>Set limits box is linked to Larson cartoon looking at transparent limits.</a:t>
            </a:r>
          </a:p>
          <a:p>
            <a:pPr eaLnBrk="1" hangingPunct="1"/>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98AC2AD2-0C7F-B64F-8076-A064BB9ACA3D}" type="slidenum">
              <a:rPr lang="en-AU" sz="1200" b="0" i="0">
                <a:solidFill>
                  <a:schemeClr val="tx1"/>
                </a:solidFill>
              </a:rPr>
              <a:pPr/>
              <a:t>20</a:t>
            </a:fld>
            <a:endParaRPr lang="en-AU" sz="1200" b="0" i="0">
              <a:solidFill>
                <a:schemeClr val="tx1"/>
              </a:solidFill>
            </a:endParaRPr>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noFill/>
        </p:spPr>
        <p:txBody>
          <a:bodyPr/>
          <a:lstStyle/>
          <a:p>
            <a:pPr eaLnBrk="1" hangingPunct="1"/>
            <a:r>
              <a:rPr lang="en-AU"/>
              <a:t>Set limits box is linked to Larson cartoon looking at transparent limits.</a:t>
            </a:r>
          </a:p>
          <a:p>
            <a:pPr eaLnBrk="1" hangingPunct="1"/>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931DFBC1-7A6B-A645-B8F4-00A04168A7F6}" type="slidenum">
              <a:rPr lang="en-AU" sz="1200" b="0" i="0">
                <a:solidFill>
                  <a:schemeClr val="tx1"/>
                </a:solidFill>
              </a:rPr>
              <a:pPr/>
              <a:t>2</a:t>
            </a:fld>
            <a:endParaRPr lang="en-AU" sz="1200" b="0" i="0">
              <a:solidFill>
                <a:schemeClr val="tx1"/>
              </a:solidFill>
            </a:endParaRPr>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noFill/>
        </p:spPr>
        <p:txBody>
          <a:bodyPr/>
          <a:lstStyle/>
          <a:p>
            <a:pPr eaLnBrk="1" hangingPunct="1"/>
            <a:r>
              <a:rPr lang="en-AU"/>
              <a:t>Click to highlight areas to be covered in this presentation</a:t>
            </a:r>
          </a:p>
          <a:p>
            <a:pPr eaLnBrk="1" hangingPunct="1"/>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ACE73C-86FF-7E4B-BAE9-A55809EC59ED}" type="slidenum">
              <a:rPr lang="en-AU"/>
              <a:pPr>
                <a:defRPr/>
              </a:pPr>
              <a:t>21</a:t>
            </a:fld>
            <a:endParaRPr lang="en-AU"/>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D43F9DF-1D62-864A-A96C-7DED447EC41E}" type="slidenum">
              <a:rPr lang="en-AU" sz="1200" b="0" i="0">
                <a:solidFill>
                  <a:schemeClr val="tx1"/>
                </a:solidFill>
              </a:rPr>
              <a:pPr/>
              <a:t>22</a:t>
            </a:fld>
            <a:endParaRPr lang="en-AU" sz="1200" b="0" i="0">
              <a:solidFill>
                <a:schemeClr val="tx1"/>
              </a:solidFill>
            </a:endParaRP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CC95170-EFC9-B24A-9C8A-8D04E60C4E62}" type="slidenum">
              <a:rPr lang="en-AU" sz="1200" b="0" i="0">
                <a:solidFill>
                  <a:schemeClr val="tx1"/>
                </a:solidFill>
              </a:rPr>
              <a:pPr/>
              <a:t>23</a:t>
            </a:fld>
            <a:endParaRPr lang="en-AU" sz="1200" b="0" i="0">
              <a:solidFill>
                <a:schemeClr val="tx1"/>
              </a:solidFill>
            </a:endParaRPr>
          </a:p>
        </p:txBody>
      </p:sp>
      <p:sp>
        <p:nvSpPr>
          <p:cNvPr id="227330"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74FDB523-1F19-F341-8DB4-C54A8BDD0908}" type="slidenum">
              <a:rPr lang="en-AU" sz="1200" b="0" i="0">
                <a:solidFill>
                  <a:schemeClr val="tx1"/>
                </a:solidFill>
              </a:rPr>
              <a:pPr/>
              <a:t>24</a:t>
            </a:fld>
            <a:endParaRPr lang="en-AU" sz="1200" b="0" i="0">
              <a:solidFill>
                <a:schemeClr val="tx1"/>
              </a:solidFill>
            </a:endParaRPr>
          </a:p>
        </p:txBody>
      </p:sp>
      <p:sp>
        <p:nvSpPr>
          <p:cNvPr id="229378"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FB9C782A-68A3-2346-861F-4C7CC83316D0}" type="slidenum">
              <a:rPr lang="en-AU" sz="1200" b="0" i="0">
                <a:solidFill>
                  <a:schemeClr val="tx1"/>
                </a:solidFill>
              </a:rPr>
              <a:pPr/>
              <a:t>25</a:t>
            </a:fld>
            <a:endParaRPr lang="en-AU" sz="1200" b="0" i="0">
              <a:solidFill>
                <a:schemeClr val="tx1"/>
              </a:solidFill>
            </a:endParaRPr>
          </a:p>
        </p:txBody>
      </p:sp>
      <p:sp>
        <p:nvSpPr>
          <p:cNvPr id="231426"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7FE857B-E8AC-074B-ADFD-002FB226D19E}" type="slidenum">
              <a:rPr lang="en-AU" sz="1200" b="0" i="0">
                <a:solidFill>
                  <a:schemeClr val="tx1"/>
                </a:solidFill>
              </a:rPr>
              <a:pPr/>
              <a:t>26</a:t>
            </a:fld>
            <a:endParaRPr lang="en-AU" sz="1200" b="0" i="0">
              <a:solidFill>
                <a:schemeClr val="tx1"/>
              </a:solidFill>
            </a:endParaRPr>
          </a:p>
        </p:txBody>
      </p:sp>
      <p:sp>
        <p:nvSpPr>
          <p:cNvPr id="233474"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98E94BB3-C6F7-6D40-A0AF-D90BAEF53FAA}" type="slidenum">
              <a:rPr lang="en-AU" sz="1200" b="0" i="0">
                <a:solidFill>
                  <a:schemeClr val="tx1"/>
                </a:solidFill>
              </a:rPr>
              <a:pPr/>
              <a:t>27</a:t>
            </a:fld>
            <a:endParaRPr lang="en-AU" sz="1200" b="0" i="0">
              <a:solidFill>
                <a:schemeClr val="tx1"/>
              </a:solidFill>
            </a:endParaRPr>
          </a:p>
        </p:txBody>
      </p:sp>
      <p:sp>
        <p:nvSpPr>
          <p:cNvPr id="235522"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2FD58C3D-E68B-E549-B2BD-12188A7113ED}" type="slidenum">
              <a:rPr lang="en-AU" sz="1200" b="0" i="0">
                <a:solidFill>
                  <a:schemeClr val="tx1"/>
                </a:solidFill>
              </a:rPr>
              <a:pPr/>
              <a:t>28</a:t>
            </a:fld>
            <a:endParaRPr lang="en-AU" sz="1200" b="0" i="0">
              <a:solidFill>
                <a:schemeClr val="tx1"/>
              </a:solidFill>
            </a:endParaRPr>
          </a:p>
        </p:txBody>
      </p:sp>
      <p:sp>
        <p:nvSpPr>
          <p:cNvPr id="237570"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51C50F55-711A-624E-B7BE-043ED1F2EEEA}" type="slidenum">
              <a:rPr lang="en-AU" sz="1200" b="0" i="0">
                <a:solidFill>
                  <a:schemeClr val="tx1"/>
                </a:solidFill>
              </a:rPr>
              <a:pPr/>
              <a:t>29</a:t>
            </a:fld>
            <a:endParaRPr lang="en-AU" sz="1200" b="0" i="0">
              <a:solidFill>
                <a:schemeClr val="tx1"/>
              </a:solidFill>
            </a:endParaRPr>
          </a:p>
        </p:txBody>
      </p:sp>
      <p:sp>
        <p:nvSpPr>
          <p:cNvPr id="239618"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97294F3-B7C4-9748-AF53-DC47ADD27188}" type="slidenum">
              <a:rPr lang="en-AU" sz="1200" b="0" i="0">
                <a:solidFill>
                  <a:schemeClr val="tx1"/>
                </a:solidFill>
              </a:rPr>
              <a:pPr/>
              <a:t>30</a:t>
            </a:fld>
            <a:endParaRPr lang="en-AU" sz="1200" b="0" i="0">
              <a:solidFill>
                <a:schemeClr val="tx1"/>
              </a:solidFill>
            </a:endParaRPr>
          </a:p>
        </p:txBody>
      </p:sp>
      <p:sp>
        <p:nvSpPr>
          <p:cNvPr id="241666" name="Rectangle 2"/>
          <p:cNvSpPr>
            <a:spLocks noGrp="1" noRot="1" noChangeAspect="1" noChangeArrowheads="1"/>
          </p:cNvSpPr>
          <p:nvPr>
            <p:ph type="sldImg"/>
          </p:nvPr>
        </p:nvSpPr>
        <p:spPr>
          <a:xfrm>
            <a:off x="1144588" y="685800"/>
            <a:ext cx="4572000" cy="3429000"/>
          </a:xfrm>
          <a:solidFill>
            <a:srgbClr val="FFFFFF"/>
          </a:solidFill>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71D915F7-DB11-6446-826C-A48208A14410}" type="slidenum">
              <a:rPr lang="en-AU" sz="1200" b="0" i="0">
                <a:solidFill>
                  <a:schemeClr val="tx1"/>
                </a:solidFill>
              </a:rPr>
              <a:pPr/>
              <a:t>3</a:t>
            </a:fld>
            <a:endParaRPr lang="en-AU" sz="1200" b="0" i="0">
              <a:solidFill>
                <a:schemeClr val="tx1"/>
              </a:solidFill>
            </a:endParaRPr>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EEF626D-BBBE-7B40-A130-6F053B823EC3}" type="slidenum">
              <a:rPr lang="en-AU" sz="1200" b="0" i="0">
                <a:solidFill>
                  <a:schemeClr val="tx1"/>
                </a:solidFill>
              </a:rPr>
              <a:pPr/>
              <a:t>31</a:t>
            </a:fld>
            <a:endParaRPr lang="en-AU" sz="1200" b="0" i="0">
              <a:solidFill>
                <a:schemeClr val="tx1"/>
              </a:solidFill>
            </a:endParaRPr>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a:noFill/>
        </p:spPr>
        <p:txBody>
          <a:bodyPr/>
          <a:lstStyle/>
          <a:p>
            <a:pPr eaLnBrk="1" hangingPunct="1"/>
            <a:r>
              <a:rPr lang="en-AU"/>
              <a:t>Be ready to move and be prepared to enforce any limits set.</a:t>
            </a:r>
          </a:p>
          <a:p>
            <a:pPr eaLnBrk="1" hangingPunct="1"/>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272D772-FBC0-6143-A1CE-0949D879E298}" type="slidenum">
              <a:rPr lang="en-AU" sz="1200" b="0" i="0">
                <a:solidFill>
                  <a:schemeClr val="tx1"/>
                </a:solidFill>
              </a:rPr>
              <a:pPr/>
              <a:t>32</a:t>
            </a:fld>
            <a:endParaRPr lang="en-AU" sz="1200" b="0" i="0">
              <a:solidFill>
                <a:schemeClr val="tx1"/>
              </a:solidFill>
            </a:endParaRP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34176B7-80B4-2D4D-ABDB-824E632132CF}" type="slidenum">
              <a:rPr lang="en-AU" sz="1200" b="0" i="0">
                <a:solidFill>
                  <a:schemeClr val="tx1"/>
                </a:solidFill>
              </a:rPr>
              <a:pPr/>
              <a:t>33</a:t>
            </a:fld>
            <a:endParaRPr lang="en-AU" sz="1200" b="0" i="0">
              <a:solidFill>
                <a:schemeClr val="tx1"/>
              </a:solidFill>
            </a:endParaRPr>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a:noFill/>
        </p:spPr>
        <p:txBody>
          <a:bodyPr/>
          <a:lstStyle/>
          <a:p>
            <a:pPr eaLnBrk="1" hangingPunct="1"/>
            <a:r>
              <a:rPr lang="en-AU"/>
              <a:t>10% of threats are presented or followed through</a:t>
            </a:r>
          </a:p>
          <a:p>
            <a:pPr eaLnBrk="1" hangingPunct="1"/>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949ED7E-6561-7947-8D48-1D42197F2A48}" type="slidenum">
              <a:rPr lang="en-AU" sz="1200" b="0" i="0">
                <a:solidFill>
                  <a:schemeClr val="tx1"/>
                </a:solidFill>
              </a:rPr>
              <a:pPr/>
              <a:t>34</a:t>
            </a:fld>
            <a:endParaRPr lang="en-AU" sz="1200" b="0" i="0">
              <a:solidFill>
                <a:schemeClr val="tx1"/>
              </a:solidFill>
            </a:endParaRPr>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a:noFill/>
        </p:spPr>
        <p:txBody>
          <a:bodyPr/>
          <a:lstStyle/>
          <a:p>
            <a:pPr eaLnBrk="1" hangingPunct="1"/>
            <a:r>
              <a:rPr lang="en-AU"/>
              <a:t>The C.O.P.I.N.G. Model will be looked at later in the workshop when we cover POSTVENTION.</a:t>
            </a:r>
          </a:p>
          <a:p>
            <a:pPr eaLnBrk="1" hangingPunct="1"/>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61772A5-8C74-DD48-B086-68A68C439AFE}" type="slidenum">
              <a:rPr lang="en-AU" sz="1200" b="0" i="0">
                <a:solidFill>
                  <a:schemeClr val="tx1"/>
                </a:solidFill>
              </a:rPr>
              <a:pPr/>
              <a:t>35</a:t>
            </a:fld>
            <a:endParaRPr lang="en-AU" sz="1200" b="0" i="0">
              <a:solidFill>
                <a:schemeClr val="tx1"/>
              </a:solidFill>
            </a:endParaRP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a:noFill/>
        </p:spPr>
        <p:txBody>
          <a:bodyPr/>
          <a:lstStyle/>
          <a:p>
            <a:pPr eaLnBrk="1" hangingPunct="1"/>
            <a:endParaRPr lang="en-AU"/>
          </a:p>
          <a:p>
            <a:pPr eaLnBrk="1" hangingPunct="1"/>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5B32C30-7FA9-2A47-A1BD-8845E4BEC15B}" type="slidenum">
              <a:rPr lang="en-AU" sz="1200" b="0" i="0">
                <a:solidFill>
                  <a:schemeClr val="tx1"/>
                </a:solidFill>
              </a:rPr>
              <a:pPr/>
              <a:t>36</a:t>
            </a:fld>
            <a:endParaRPr lang="en-AU" sz="1200" b="0" i="0">
              <a:solidFill>
                <a:schemeClr val="tx1"/>
              </a:solidFill>
            </a:endParaRPr>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a:noFill/>
        </p:spPr>
        <p:txBody>
          <a:bodyPr/>
          <a:lstStyle/>
          <a:p>
            <a:pPr eaLnBrk="1" hangingPunct="1"/>
            <a:r>
              <a:rPr lang="en-AU"/>
              <a:t>More details on Reflective listening are linked to this page.</a:t>
            </a:r>
          </a:p>
          <a:p>
            <a:pPr eaLnBrk="1" hangingPunct="1"/>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6209B58-A963-F140-A07E-C83B3BA9CA0C}" type="slidenum">
              <a:rPr lang="en-AU" sz="1200" b="0" i="0">
                <a:solidFill>
                  <a:schemeClr val="tx1"/>
                </a:solidFill>
              </a:rPr>
              <a:pPr/>
              <a:t>37</a:t>
            </a:fld>
            <a:endParaRPr lang="en-AU" sz="1200" b="0" i="0">
              <a:solidFill>
                <a:schemeClr val="tx1"/>
              </a:solidFill>
            </a:endParaRPr>
          </a:p>
        </p:txBody>
      </p:sp>
      <p:sp>
        <p:nvSpPr>
          <p:cNvPr id="141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AU" smtClean="0">
                <a:cs typeface="+mn-cs"/>
              </a:rPr>
              <a:t>More details on Reflective listening are linked to this page.</a:t>
            </a:r>
          </a:p>
          <a:p>
            <a:pPr eaLnBrk="1" hangingPunct="1">
              <a:defRPr/>
            </a:pPr>
            <a:endParaRPr lang="en-AU"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EEB1AAE-D41E-4740-AFB8-5EC33DFB46EF}" type="slidenum">
              <a:rPr lang="en-AU" sz="1200" b="0" i="0">
                <a:solidFill>
                  <a:schemeClr val="tx1"/>
                </a:solidFill>
              </a:rPr>
              <a:pPr/>
              <a:t>38</a:t>
            </a:fld>
            <a:endParaRPr lang="en-AU" sz="1200" b="0" i="0">
              <a:solidFill>
                <a:schemeClr val="tx1"/>
              </a:solidFill>
            </a:endParaRPr>
          </a:p>
        </p:txBody>
      </p:sp>
      <p:sp>
        <p:nvSpPr>
          <p:cNvPr id="141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AU" smtClean="0">
                <a:cs typeface="+mn-cs"/>
              </a:rPr>
              <a:t>More details on Reflective listening are linked to this page.</a:t>
            </a:r>
          </a:p>
          <a:p>
            <a:pPr eaLnBrk="1" hangingPunct="1">
              <a:defRPr/>
            </a:pPr>
            <a:endParaRPr lang="en-AU"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EEB1AAE-D41E-4740-AFB8-5EC33DFB46EF}" type="slidenum">
              <a:rPr lang="en-AU" sz="1200" b="0" i="0">
                <a:solidFill>
                  <a:schemeClr val="tx1"/>
                </a:solidFill>
              </a:rPr>
              <a:pPr/>
              <a:t>39</a:t>
            </a:fld>
            <a:endParaRPr lang="en-AU" sz="1200" b="0" i="0">
              <a:solidFill>
                <a:schemeClr val="tx1"/>
              </a:solidFill>
            </a:endParaRPr>
          </a:p>
        </p:txBody>
      </p:sp>
      <p:sp>
        <p:nvSpPr>
          <p:cNvPr id="1413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AU" smtClean="0">
                <a:cs typeface="+mn-cs"/>
              </a:rPr>
              <a:t>More details on Reflective listening are linked to this page.</a:t>
            </a:r>
          </a:p>
          <a:p>
            <a:pPr eaLnBrk="1" hangingPunct="1">
              <a:defRPr/>
            </a:pPr>
            <a:endParaRPr lang="en-AU"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D3A8D71-A9C7-504B-9D3C-8EC4EF50CA04}" type="slidenum">
              <a:rPr lang="en-AU" sz="1200" b="0" i="0">
                <a:solidFill>
                  <a:schemeClr val="tx1"/>
                </a:solidFill>
              </a:rPr>
              <a:pPr/>
              <a:t>40</a:t>
            </a:fld>
            <a:endParaRPr lang="en-AU" sz="1200" b="0" i="0">
              <a:solidFill>
                <a:schemeClr val="tx1"/>
              </a:solidFill>
            </a:endParaRPr>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a:noFill/>
        </p:spPr>
        <p:txBody>
          <a:bodyPr/>
          <a:lstStyle/>
          <a:p>
            <a:pPr marL="228600" indent="-228600" eaLnBrk="1" hangingPunct="1"/>
            <a:r>
              <a:rPr lang="en-AU"/>
              <a:t>Understanding precipitating behaviours can help staff:</a:t>
            </a:r>
          </a:p>
          <a:p>
            <a:pPr marL="228600" indent="-228600" eaLnBrk="1" hangingPunct="1">
              <a:buFontTx/>
              <a:buAutoNum type="arabicPeriod"/>
            </a:pPr>
            <a:r>
              <a:rPr lang="en-AU"/>
              <a:t>	Prevent acting out behaviour</a:t>
            </a:r>
          </a:p>
          <a:p>
            <a:pPr marL="228600" indent="-228600" eaLnBrk="1" hangingPunct="1">
              <a:buFontTx/>
              <a:buAutoNum type="arabicPeriod"/>
            </a:pPr>
            <a:r>
              <a:rPr lang="en-AU"/>
              <a:t>	Depersonalise crisis situations by recognising other factors at play beyond our affect</a:t>
            </a:r>
          </a:p>
          <a:p>
            <a:pPr marL="228600" indent="-228600" eaLnBrk="1" hangingPunct="1">
              <a:buFontTx/>
              <a:buAutoNum type="arabicPeriod"/>
            </a:pPr>
            <a:r>
              <a:rPr lang="en-AU"/>
              <a:t>	Stop us from becoming part of the problem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697EE8C-9AF8-F64C-96E0-010DBC2C78D4}" type="slidenum">
              <a:rPr lang="en-AU" sz="1200" b="0" i="0">
                <a:solidFill>
                  <a:schemeClr val="tx1"/>
                </a:solidFill>
              </a:rPr>
              <a:pPr/>
              <a:t>4</a:t>
            </a:fld>
            <a:endParaRPr lang="en-AU" sz="1200" b="0" i="0">
              <a:solidFill>
                <a:schemeClr val="tx1"/>
              </a:solidFill>
            </a:endParaRPr>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25B11C57-FB17-D743-9FAD-B39045BB70DD}" type="slidenum">
              <a:rPr lang="en-AU" sz="1200" b="0" i="0">
                <a:solidFill>
                  <a:schemeClr val="tx1"/>
                </a:solidFill>
              </a:rPr>
              <a:pPr/>
              <a:t>41</a:t>
            </a:fld>
            <a:endParaRPr lang="en-AU" sz="1200" b="0" i="0">
              <a:solidFill>
                <a:schemeClr val="tx1"/>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F0CF93AE-B0D8-144E-9A5C-A0211401E9A5}" type="slidenum">
              <a:rPr lang="en-AU" sz="1200" b="0" i="0">
                <a:solidFill>
                  <a:schemeClr val="tx1"/>
                </a:solidFill>
              </a:rPr>
              <a:pPr/>
              <a:t>42</a:t>
            </a:fld>
            <a:endParaRPr lang="en-AU" sz="1200" b="0" i="0">
              <a:solidFill>
                <a:schemeClr val="tx1"/>
              </a:solidFill>
            </a:endParaRPr>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D502625-0992-A745-B64F-BDB49238D021}" type="slidenum">
              <a:rPr lang="en-AU" sz="1200" b="0" i="0">
                <a:solidFill>
                  <a:schemeClr val="tx1"/>
                </a:solidFill>
              </a:rPr>
              <a:pPr/>
              <a:t>43</a:t>
            </a:fld>
            <a:endParaRPr lang="en-AU" sz="1200" b="0" i="0">
              <a:solidFill>
                <a:schemeClr val="tx1"/>
              </a:solidFill>
            </a:endParaRPr>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noFill/>
        </p:spPr>
        <p:txBody>
          <a:bodyPr/>
          <a:lstStyle/>
          <a:p>
            <a:pPr marL="228600" indent="-228600" eaLnBrk="1" hangingPunct="1"/>
            <a:r>
              <a:rPr lang="en-AU"/>
              <a:t>Individuals do not act out in a vacuum.  Their behaviour affects staff and vice versa.</a:t>
            </a:r>
          </a:p>
          <a:p>
            <a:pPr marL="228600" indent="-228600" eaLnBrk="1" hangingPunct="1"/>
            <a:r>
              <a:rPr lang="en-AU"/>
              <a:t>If we stay in control when encountering a disruptive individual we can display a positive action which reduces the chance of an escalation in the situation.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CC7C921-C316-B641-81D3-2F67CBF8BE03}" type="slidenum">
              <a:rPr lang="en-AU" sz="1200" b="0" i="0">
                <a:solidFill>
                  <a:schemeClr val="tx1"/>
                </a:solidFill>
              </a:rPr>
              <a:pPr/>
              <a:t>44</a:t>
            </a:fld>
            <a:endParaRPr lang="en-AU" sz="1200" b="0" i="0">
              <a:solidFill>
                <a:schemeClr val="tx1"/>
              </a:solidFill>
            </a:endParaRPr>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a:noFill/>
        </p:spPr>
        <p:txBody>
          <a:bodyPr/>
          <a:lstStyle/>
          <a:p>
            <a:pPr eaLnBrk="1" hangingPunct="1"/>
            <a:r>
              <a:rPr lang="en-AU"/>
              <a:t>Ways to control fear and anxiety:</a:t>
            </a:r>
          </a:p>
          <a:p>
            <a:pPr eaLnBrk="1" hangingPunct="1">
              <a:buFontTx/>
              <a:buChar char="•"/>
            </a:pPr>
            <a:r>
              <a:rPr lang="en-AU"/>
              <a:t>Understand what makes us afraid</a:t>
            </a:r>
          </a:p>
          <a:p>
            <a:pPr eaLnBrk="1" hangingPunct="1">
              <a:buFontTx/>
              <a:buChar char="•"/>
            </a:pPr>
            <a:r>
              <a:rPr lang="en-AU"/>
              <a:t>Learn techniques to protect ourselves and acting out individuals</a:t>
            </a:r>
          </a:p>
          <a:p>
            <a:pPr eaLnBrk="1" hangingPunct="1">
              <a:buFontTx/>
              <a:buChar char="•"/>
            </a:pPr>
            <a:r>
              <a:rPr lang="en-AU"/>
              <a:t>Use a team approach - don</a:t>
            </a:r>
            <a:r>
              <a:rPr lang="ja-JP" altLang="en-AU"/>
              <a:t>’</a:t>
            </a:r>
            <a:r>
              <a:rPr lang="en-AU" altLang="ja-JP"/>
              <a:t>t respond alone - Have a plan</a:t>
            </a:r>
          </a:p>
          <a:p>
            <a:pPr eaLnBrk="1" hangingPunct="1">
              <a:buFontTx/>
              <a:buChar char="•"/>
            </a:pPr>
            <a:r>
              <a:rPr lang="en-AU"/>
              <a:t>Learning physical intervention techniques to manage acting out individuals , if necessary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79156F1-3883-C34B-BF22-7255F3D2941E}" type="slidenum">
              <a:rPr lang="en-AU" sz="1200" b="0" i="0">
                <a:solidFill>
                  <a:schemeClr val="tx1"/>
                </a:solidFill>
              </a:rPr>
              <a:pPr/>
              <a:t>45</a:t>
            </a:fld>
            <a:endParaRPr lang="en-AU" sz="1200" b="0" i="0">
              <a:solidFill>
                <a:schemeClr val="tx1"/>
              </a:solidFill>
            </a:endParaRPr>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noFill/>
        </p:spPr>
        <p:txBody>
          <a:bodyPr/>
          <a:lstStyle/>
          <a:p>
            <a:pPr eaLnBrk="1" hangingPunct="1"/>
            <a:r>
              <a:rPr lang="en-AU"/>
              <a:t>Ways to control fear and anxiety:</a:t>
            </a:r>
          </a:p>
          <a:p>
            <a:pPr eaLnBrk="1" hangingPunct="1">
              <a:buFontTx/>
              <a:buChar char="•"/>
            </a:pPr>
            <a:r>
              <a:rPr lang="en-AU"/>
              <a:t>Understand what makes us afraid</a:t>
            </a:r>
          </a:p>
          <a:p>
            <a:pPr eaLnBrk="1" hangingPunct="1">
              <a:buFontTx/>
              <a:buChar char="•"/>
            </a:pPr>
            <a:r>
              <a:rPr lang="en-AU"/>
              <a:t>Learn techniques to protect ourselves and acting out individuals</a:t>
            </a:r>
          </a:p>
          <a:p>
            <a:pPr eaLnBrk="1" hangingPunct="1">
              <a:buFontTx/>
              <a:buChar char="•"/>
            </a:pPr>
            <a:r>
              <a:rPr lang="en-AU"/>
              <a:t>Use a team approach - don</a:t>
            </a:r>
            <a:r>
              <a:rPr lang="ja-JP" altLang="en-AU"/>
              <a:t>’</a:t>
            </a:r>
            <a:r>
              <a:rPr lang="en-AU" altLang="ja-JP"/>
              <a:t>t respond alone - Have a plan</a:t>
            </a:r>
          </a:p>
          <a:p>
            <a:pPr eaLnBrk="1" hangingPunct="1">
              <a:buFontTx/>
              <a:buChar char="•"/>
            </a:pPr>
            <a:r>
              <a:rPr lang="en-AU"/>
              <a:t>Learning physical intervention techniques to manage acting out individuals , if necessary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8342117-60E1-D340-9215-8B2D281BD0A1}" type="slidenum">
              <a:rPr lang="en-AU" sz="1200" b="0" i="0">
                <a:solidFill>
                  <a:schemeClr val="tx1"/>
                </a:solidFill>
              </a:rPr>
              <a:pPr/>
              <a:t>46</a:t>
            </a:fld>
            <a:endParaRPr lang="en-AU" sz="1200" b="0" i="0">
              <a:solidFill>
                <a:schemeClr val="tx1"/>
              </a:solidFill>
            </a:endParaRPr>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9CF78ECA-793A-DE4C-94FC-5CB92F93BD9B}" type="slidenum">
              <a:rPr lang="en-AU" sz="1200" b="0" i="0">
                <a:solidFill>
                  <a:schemeClr val="tx1"/>
                </a:solidFill>
              </a:rPr>
              <a:pPr/>
              <a:t>47</a:t>
            </a:fld>
            <a:endParaRPr lang="en-AU" sz="1200" b="0" i="0">
              <a:solidFill>
                <a:schemeClr val="tx1"/>
              </a:solidFill>
            </a:endParaRPr>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B4E71215-51B9-DD44-856B-E5547280465B}" type="slidenum">
              <a:rPr lang="en-AU" sz="1200" b="0" i="0">
                <a:solidFill>
                  <a:schemeClr val="tx1"/>
                </a:solidFill>
              </a:rPr>
              <a:pPr/>
              <a:t>51</a:t>
            </a:fld>
            <a:endParaRPr lang="en-AU" sz="1200" b="0" i="0">
              <a:solidFill>
                <a:schemeClr val="tx1"/>
              </a:solidFill>
            </a:endParaRPr>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a:noFill/>
        </p:spPr>
        <p:txBody>
          <a:bodyPr/>
          <a:lstStyle/>
          <a:p>
            <a:pPr eaLnBrk="1" hangingPunct="1"/>
            <a:r>
              <a:rPr lang="en-AU"/>
              <a:t>Postvention provides an opportunity to toward change and growth for individuals who have acted out, as well as for staff members.  Without a Postvention process such as the one described below, crisis are likely to occur over and over again.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70ED815-A289-214A-8854-ECC41D7424B1}" type="slidenum">
              <a:rPr lang="en-AU" sz="1200" b="0" i="0">
                <a:solidFill>
                  <a:schemeClr val="tx1"/>
                </a:solidFill>
              </a:rPr>
              <a:pPr/>
              <a:t>52</a:t>
            </a:fld>
            <a:endParaRPr lang="en-AU" sz="1200" b="0" i="0">
              <a:solidFill>
                <a:schemeClr val="tx1"/>
              </a:solidFill>
            </a:endParaRPr>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3500827-180F-D244-955C-A6E4146C289C}" type="slidenum">
              <a:rPr lang="en-AU" sz="1200" b="0" i="0">
                <a:solidFill>
                  <a:schemeClr val="tx1"/>
                </a:solidFill>
              </a:rPr>
              <a:pPr/>
              <a:t>53</a:t>
            </a:fld>
            <a:endParaRPr lang="en-AU" sz="1200" b="0" i="0">
              <a:solidFill>
                <a:schemeClr val="tx1"/>
              </a:solidFill>
            </a:endParaRPr>
          </a:p>
        </p:txBody>
      </p:sp>
      <p:sp>
        <p:nvSpPr>
          <p:cNvPr id="181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AB37841-0E9B-FE4E-8B91-42CF0470860C}" type="slidenum">
              <a:rPr lang="en-AU" sz="1200" b="0" i="0">
                <a:solidFill>
                  <a:schemeClr val="tx1"/>
                </a:solidFill>
              </a:rPr>
              <a:pPr/>
              <a:t>5</a:t>
            </a:fld>
            <a:endParaRPr lang="en-AU" sz="1200" b="0" i="0">
              <a:solidFill>
                <a:schemeClr val="tx1"/>
              </a:solidFill>
            </a:endParaRPr>
          </a:p>
        </p:txBody>
      </p:sp>
      <p:sp>
        <p:nvSpPr>
          <p:cNvPr id="2437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AU"/>
              <a:t>Just an amusing look at how intervention can go wrong if factors are ill considered or ignored.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44988EE8-F1FE-FC43-886A-BF4CE80E35FB}" type="slidenum">
              <a:rPr lang="en-AU" sz="1200" b="0" i="0">
                <a:solidFill>
                  <a:schemeClr val="tx1"/>
                </a:solidFill>
              </a:rPr>
              <a:pPr/>
              <a:t>54</a:t>
            </a:fld>
            <a:endParaRPr lang="en-AU" sz="1200" b="0" i="0">
              <a:solidFill>
                <a:schemeClr val="tx1"/>
              </a:solidFill>
            </a:endParaRPr>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45E82010-B532-C040-A3BB-5DAF2659FEDA}" type="slidenum">
              <a:rPr lang="en-AU" sz="1200" b="0" i="0">
                <a:solidFill>
                  <a:schemeClr val="tx1"/>
                </a:solidFill>
              </a:rPr>
              <a:pPr/>
              <a:t>55</a:t>
            </a:fld>
            <a:endParaRPr lang="en-AU" sz="1200" b="0" i="0">
              <a:solidFill>
                <a:schemeClr val="tx1"/>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02FFCEB-9C86-5541-8B10-1B57A1D4302B}" type="slidenum">
              <a:rPr lang="en-AU" sz="1200" b="0" i="0">
                <a:solidFill>
                  <a:schemeClr val="tx1"/>
                </a:solidFill>
              </a:rPr>
              <a:pPr/>
              <a:t>56</a:t>
            </a:fld>
            <a:endParaRPr lang="en-AU" sz="1200" b="0" i="0">
              <a:solidFill>
                <a:schemeClr val="tx1"/>
              </a:solidFill>
            </a:endParaRPr>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5E976FFA-622B-C241-8908-40E49B038F27}" type="slidenum">
              <a:rPr lang="en-AU" sz="1200" b="0" i="0">
                <a:solidFill>
                  <a:schemeClr val="tx1"/>
                </a:solidFill>
              </a:rPr>
              <a:pPr/>
              <a:t>57</a:t>
            </a:fld>
            <a:endParaRPr lang="en-AU" sz="1200" b="0" i="0">
              <a:solidFill>
                <a:schemeClr val="tx1"/>
              </a:solidFill>
            </a:endParaRPr>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86D9EDB-A358-8A48-97EA-C7669212FA09}" type="slidenum">
              <a:rPr lang="en-AU" sz="1200" b="0" i="0">
                <a:solidFill>
                  <a:schemeClr val="tx1"/>
                </a:solidFill>
              </a:rPr>
              <a:pPr/>
              <a:t>58</a:t>
            </a:fld>
            <a:endParaRPr lang="en-AU" sz="1200" b="0" i="0">
              <a:solidFill>
                <a:schemeClr val="tx1"/>
              </a:solidFill>
            </a:endParaRPr>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A2DB7-01C2-814D-BCB6-861293440939}" type="slidenum">
              <a:rPr lang="en-AU"/>
              <a:pPr/>
              <a:t>59</a:t>
            </a:fld>
            <a:endParaRPr lang="en-AU"/>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B95B2C30-2A7E-444B-8DF0-B3BF0D196569}" type="slidenum">
              <a:rPr lang="en-AU" sz="1200" b="0" i="0">
                <a:solidFill>
                  <a:schemeClr val="tx1"/>
                </a:solidFill>
              </a:rPr>
              <a:pPr/>
              <a:t>60</a:t>
            </a:fld>
            <a:endParaRPr lang="en-AU" sz="1200" b="0" i="0">
              <a:solidFill>
                <a:schemeClr val="tx1"/>
              </a:solidFill>
            </a:endParaRPr>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D7C181BC-8138-6F44-8C8B-81B44180A505}" type="slidenum">
              <a:rPr lang="en-AU" sz="1200" b="0" i="0">
                <a:solidFill>
                  <a:schemeClr val="tx1"/>
                </a:solidFill>
              </a:rPr>
              <a:pPr/>
              <a:t>61</a:t>
            </a:fld>
            <a:endParaRPr lang="en-AU" sz="1200" b="0" i="0">
              <a:solidFill>
                <a:schemeClr val="tx1"/>
              </a:solidFill>
            </a:endParaRPr>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796300CB-2F04-FB48-A475-423E293C1D2B}" type="slidenum">
              <a:rPr lang="en-AU" sz="1200" b="0" i="0">
                <a:solidFill>
                  <a:schemeClr val="tx1"/>
                </a:solidFill>
              </a:rPr>
              <a:pPr/>
              <a:t>62</a:t>
            </a:fld>
            <a:endParaRPr lang="en-AU" sz="1200" b="0" i="0">
              <a:solidFill>
                <a:schemeClr val="tx1"/>
              </a:solidFill>
            </a:endParaRPr>
          </a:p>
        </p:txBody>
      </p:sp>
      <p:sp>
        <p:nvSpPr>
          <p:cNvPr id="1167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295D672-7750-0944-A4A7-14F965711622}" type="slidenum">
              <a:rPr lang="en-AU" sz="1200" b="0" i="0">
                <a:solidFill>
                  <a:schemeClr val="tx1"/>
                </a:solidFill>
              </a:rPr>
              <a:pPr/>
              <a:t>63</a:t>
            </a:fld>
            <a:endParaRPr lang="en-AU" sz="1200" b="0" i="0">
              <a:solidFill>
                <a:schemeClr val="tx1"/>
              </a:solidFill>
            </a:endParaRPr>
          </a:p>
        </p:txBody>
      </p:sp>
      <p:sp>
        <p:nvSpPr>
          <p:cNvPr id="1187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25051AEA-7991-0C4D-83C9-7050A70C97EF}" type="slidenum">
              <a:rPr lang="en-AU" sz="1200" b="0" i="0">
                <a:solidFill>
                  <a:schemeClr val="tx1"/>
                </a:solidFill>
              </a:rPr>
              <a:pPr/>
              <a:t>6</a:t>
            </a:fld>
            <a:endParaRPr lang="en-AU" sz="1200" b="0" i="0">
              <a:solidFill>
                <a:schemeClr val="tx1"/>
              </a:solidFill>
            </a:endParaRPr>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AU"/>
              <a:t>It will be easier to identify anxious behaviour in those people you know well because the changes from normal will be more apparent. Building relationships with those in your care is a great asset in identifying anxiety and therefore intervening early.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DE93C86-B997-594E-A785-C4F185566721}" type="slidenum">
              <a:rPr lang="en-AU" sz="1200" b="0" i="0">
                <a:solidFill>
                  <a:schemeClr val="tx1"/>
                </a:solidFill>
              </a:rPr>
              <a:pPr/>
              <a:t>64</a:t>
            </a:fld>
            <a:endParaRPr lang="en-AU" sz="1200" b="0" i="0">
              <a:solidFill>
                <a:schemeClr val="tx1"/>
              </a:solidFill>
            </a:endParaRPr>
          </a:p>
        </p:txBody>
      </p:sp>
      <p:sp>
        <p:nvSpPr>
          <p:cNvPr id="120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1BB9A59-64D1-764D-A7C8-1EED10E9F6C7}" type="slidenum">
              <a:rPr lang="en-AU" sz="1200" b="0" i="0">
                <a:solidFill>
                  <a:schemeClr val="tx1"/>
                </a:solidFill>
              </a:rPr>
              <a:pPr/>
              <a:t>65</a:t>
            </a:fld>
            <a:endParaRPr lang="en-AU" sz="1200" b="0" i="0">
              <a:solidFill>
                <a:schemeClr val="tx1"/>
              </a:solidFill>
            </a:endParaRPr>
          </a:p>
        </p:txBody>
      </p:sp>
      <p:sp>
        <p:nvSpPr>
          <p:cNvPr id="122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5A1D0CDE-6D9A-6145-86AB-0908CF370D03}" type="slidenum">
              <a:rPr lang="en-AU" sz="1200" b="0" i="0">
                <a:solidFill>
                  <a:schemeClr val="tx1"/>
                </a:solidFill>
              </a:rPr>
              <a:pPr/>
              <a:t>66</a:t>
            </a:fld>
            <a:endParaRPr lang="en-AU" sz="1200" b="0" i="0">
              <a:solidFill>
                <a:schemeClr val="tx1"/>
              </a:solidFill>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2B0D17F3-2D0B-EB4E-B2C8-35E4F519F2DE}" type="slidenum">
              <a:rPr lang="en-AU" sz="1200" b="0" i="0">
                <a:solidFill>
                  <a:schemeClr val="tx1"/>
                </a:solidFill>
              </a:rPr>
              <a:pPr/>
              <a:t>67</a:t>
            </a:fld>
            <a:endParaRPr lang="en-AU" sz="1200" b="0" i="0">
              <a:solidFill>
                <a:schemeClr val="tx1"/>
              </a:solidFill>
            </a:endParaRPr>
          </a:p>
        </p:txBody>
      </p:sp>
      <p:sp>
        <p:nvSpPr>
          <p:cNvPr id="143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A5A84CB4-1952-8D48-A37E-FAE8FC0928A2}" type="slidenum">
              <a:rPr lang="en-AU" sz="1200" b="0" i="0">
                <a:solidFill>
                  <a:schemeClr val="tx1"/>
                </a:solidFill>
              </a:rPr>
              <a:pPr/>
              <a:t>68</a:t>
            </a:fld>
            <a:endParaRPr lang="en-AU" sz="1200" b="0" i="0">
              <a:solidFill>
                <a:schemeClr val="tx1"/>
              </a:solidFill>
            </a:endParaRPr>
          </a:p>
        </p:txBody>
      </p:sp>
      <p:sp>
        <p:nvSpPr>
          <p:cNvPr id="1454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7DCA12E-3580-0549-AAFF-D31274E37D29}" type="slidenum">
              <a:rPr lang="en-AU" sz="1200" b="0" i="0">
                <a:solidFill>
                  <a:schemeClr val="tx1"/>
                </a:solidFill>
              </a:rPr>
              <a:pPr/>
              <a:t>69</a:t>
            </a:fld>
            <a:endParaRPr lang="en-AU" sz="1200" b="0" i="0">
              <a:solidFill>
                <a:schemeClr val="tx1"/>
              </a:solidFill>
            </a:endParaRPr>
          </a:p>
        </p:txBody>
      </p:sp>
      <p:sp>
        <p:nvSpPr>
          <p:cNvPr id="147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6E40311F-1EE1-1A41-B324-E7D00FB5E12B}" type="slidenum">
              <a:rPr lang="en-AU" sz="1200" b="0" i="0">
                <a:solidFill>
                  <a:schemeClr val="tx1"/>
                </a:solidFill>
              </a:rPr>
              <a:pPr/>
              <a:t>70</a:t>
            </a:fld>
            <a:endParaRPr lang="en-AU" sz="1200" b="0" i="0">
              <a:solidFill>
                <a:schemeClr val="tx1"/>
              </a:solidFill>
            </a:endParaRPr>
          </a:p>
        </p:txBody>
      </p:sp>
      <p:sp>
        <p:nvSpPr>
          <p:cNvPr id="149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2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9790BD7-46CA-714A-BCD2-1FEEF4F1AB46}" type="slidenum">
              <a:rPr lang="en-AU" sz="1200" b="0" i="0">
                <a:solidFill>
                  <a:schemeClr val="tx1"/>
                </a:solidFill>
              </a:rPr>
              <a:pPr/>
              <a:t>71</a:t>
            </a:fld>
            <a:endParaRPr lang="en-AU" sz="1200" b="0" i="0">
              <a:solidFill>
                <a:schemeClr val="tx1"/>
              </a:solidFill>
            </a:endParaRPr>
          </a:p>
        </p:txBody>
      </p:sp>
      <p:sp>
        <p:nvSpPr>
          <p:cNvPr id="151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50D05C1-1453-FF4D-A06C-451007584C1F}" type="slidenum">
              <a:rPr lang="en-AU" sz="1200" b="0" i="0">
                <a:solidFill>
                  <a:schemeClr val="tx1"/>
                </a:solidFill>
              </a:rPr>
              <a:pPr/>
              <a:t>72</a:t>
            </a:fld>
            <a:endParaRPr lang="en-AU" sz="1200" b="0" i="0">
              <a:solidFill>
                <a:schemeClr val="tx1"/>
              </a:solidFill>
            </a:endParaRPr>
          </a:p>
        </p:txBody>
      </p:sp>
      <p:sp>
        <p:nvSpPr>
          <p:cNvPr id="153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001903C2-DB2A-9E42-A5A8-C89EB4DBB8B4}" type="slidenum">
              <a:rPr lang="en-AU" sz="1200" b="0" i="0">
                <a:solidFill>
                  <a:schemeClr val="tx1"/>
                </a:solidFill>
              </a:rPr>
              <a:pPr/>
              <a:t>73</a:t>
            </a:fld>
            <a:endParaRPr lang="en-AU" sz="1200" b="0" i="0">
              <a:solidFill>
                <a:schemeClr val="tx1"/>
              </a:solidFill>
            </a:endParaRPr>
          </a:p>
        </p:txBody>
      </p:sp>
      <p:sp>
        <p:nvSpPr>
          <p:cNvPr id="155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37432472-827A-D04F-A39D-2319B785D5E3}" type="slidenum">
              <a:rPr lang="en-AU" sz="1200" b="0" i="0">
                <a:solidFill>
                  <a:schemeClr val="tx1"/>
                </a:solidFill>
              </a:rPr>
              <a:pPr/>
              <a:t>7</a:t>
            </a:fld>
            <a:endParaRPr lang="en-AU" sz="1200" b="0" i="0">
              <a:solidFill>
                <a:schemeClr val="tx1"/>
              </a:solidFill>
            </a:endParaRPr>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pPr eaLnBrk="1" hangingPunct="1"/>
            <a:r>
              <a:rPr lang="en-AU"/>
              <a:t>It will be easier to identify anxious behaviour in those people you know well because the changes from normal will be more apparent. Building relationships with those in your care is a great asset in identifying anxiety and therefore intervening early.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2A78893-3F49-2849-8BD8-D0EE8DC167FB}" type="slidenum">
              <a:rPr lang="en-AU" sz="1200" b="0" i="0">
                <a:solidFill>
                  <a:schemeClr val="tx1"/>
                </a:solidFill>
              </a:rPr>
              <a:pPr/>
              <a:t>74</a:t>
            </a:fld>
            <a:endParaRPr lang="en-AU" sz="1200" b="0" i="0">
              <a:solidFill>
                <a:schemeClr val="tx1"/>
              </a:solidFill>
            </a:endParaRPr>
          </a:p>
        </p:txBody>
      </p:sp>
      <p:sp>
        <p:nvSpPr>
          <p:cNvPr id="1576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C7C71ACF-2964-144D-B164-D5879AEA3DD8}" type="slidenum">
              <a:rPr lang="en-AU" sz="1200" b="0" i="0">
                <a:solidFill>
                  <a:schemeClr val="tx1"/>
                </a:solidFill>
              </a:rPr>
              <a:pPr/>
              <a:t>75</a:t>
            </a:fld>
            <a:endParaRPr lang="en-AU" sz="1200" b="0" i="0">
              <a:solidFill>
                <a:schemeClr val="tx1"/>
              </a:solidFill>
            </a:endParaRPr>
          </a:p>
        </p:txBody>
      </p:sp>
      <p:sp>
        <p:nvSpPr>
          <p:cNvPr id="159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83977110-1FE8-9B40-8DB3-4CDD52A0D8F0}" type="slidenum">
              <a:rPr lang="en-AU" sz="1200" b="0" i="0">
                <a:solidFill>
                  <a:schemeClr val="tx1"/>
                </a:solidFill>
              </a:rPr>
              <a:pPr/>
              <a:t>8</a:t>
            </a:fld>
            <a:endParaRPr lang="en-AU" sz="1200" b="0" i="0">
              <a:solidFill>
                <a:schemeClr val="tx1"/>
              </a:solidFill>
            </a:endParaRPr>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r>
              <a:rPr lang="en-AU"/>
              <a:t>Nonviolent physical Crisis Intervention is an emergency procedure used only when the potential danger of intervening is surpassed by the imminent danger of the crisis moment.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fld id="{E6F6822E-2101-EE46-A56C-966D797ABD4E}" type="slidenum">
              <a:rPr lang="en-AU" sz="1200" b="0" i="0">
                <a:solidFill>
                  <a:schemeClr val="tx1"/>
                </a:solidFill>
              </a:rPr>
              <a:pPr/>
              <a:t>9</a:t>
            </a:fld>
            <a:endParaRPr lang="en-AU" sz="1200" b="0" i="0">
              <a:solidFill>
                <a:schemeClr val="tx1"/>
              </a:solidFill>
            </a:endParaRPr>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r>
              <a:rPr lang="en-AU"/>
              <a:t>Integrated experience is inserted here to introduce an awareness that the behaviour of clients and the actions of staff affect or feedback to each other.</a:t>
            </a:r>
          </a:p>
          <a:p>
            <a:pPr eaLnBrk="1" hangingPunct="1"/>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E16B076-40A3-934C-9BD5-44A45310F2DE}" type="slidenum">
              <a:rPr lang="en-AU"/>
              <a:pPr>
                <a:defRPr/>
              </a:pPr>
              <a:t>‹#›</a:t>
            </a:fld>
            <a:endParaRPr lang="en-AU"/>
          </a:p>
        </p:txBody>
      </p:sp>
    </p:spTree>
    <p:extLst>
      <p:ext uri="{BB962C8B-B14F-4D97-AF65-F5344CB8AC3E}">
        <p14:creationId xmlns:p14="http://schemas.microsoft.com/office/powerpoint/2010/main" val="300804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02D72BD-8A6F-0942-84AC-8E9DB29E3E84}" type="slidenum">
              <a:rPr lang="en-AU"/>
              <a:pPr>
                <a:defRPr/>
              </a:pPr>
              <a:t>‹#›</a:t>
            </a:fld>
            <a:endParaRPr lang="en-AU"/>
          </a:p>
        </p:txBody>
      </p:sp>
    </p:spTree>
    <p:extLst>
      <p:ext uri="{BB962C8B-B14F-4D97-AF65-F5344CB8AC3E}">
        <p14:creationId xmlns:p14="http://schemas.microsoft.com/office/powerpoint/2010/main" val="153900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9A103EA-1A49-9043-9CF7-3A48458CE621}" type="slidenum">
              <a:rPr lang="en-AU"/>
              <a:pPr>
                <a:defRPr/>
              </a:pPr>
              <a:t>‹#›</a:t>
            </a:fld>
            <a:endParaRPr lang="en-AU"/>
          </a:p>
        </p:txBody>
      </p:sp>
    </p:spTree>
    <p:extLst>
      <p:ext uri="{BB962C8B-B14F-4D97-AF65-F5344CB8AC3E}">
        <p14:creationId xmlns:p14="http://schemas.microsoft.com/office/powerpoint/2010/main" val="348136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68C9D26-522E-0D4A-99C0-0E08BA04FC14}" type="slidenum">
              <a:rPr lang="en-AU"/>
              <a:pPr>
                <a:defRPr/>
              </a:pPr>
              <a:t>‹#›</a:t>
            </a:fld>
            <a:endParaRPr lang="en-AU"/>
          </a:p>
        </p:txBody>
      </p:sp>
    </p:spTree>
    <p:extLst>
      <p:ext uri="{BB962C8B-B14F-4D97-AF65-F5344CB8AC3E}">
        <p14:creationId xmlns:p14="http://schemas.microsoft.com/office/powerpoint/2010/main" val="222945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055F479-B7C5-DC42-9E13-43583908923C}" type="slidenum">
              <a:rPr lang="en-AU"/>
              <a:pPr>
                <a:defRPr/>
              </a:pPr>
              <a:t>‹#›</a:t>
            </a:fld>
            <a:endParaRPr lang="en-AU"/>
          </a:p>
        </p:txBody>
      </p:sp>
    </p:spTree>
    <p:extLst>
      <p:ext uri="{BB962C8B-B14F-4D97-AF65-F5344CB8AC3E}">
        <p14:creationId xmlns:p14="http://schemas.microsoft.com/office/powerpoint/2010/main" val="19729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035B0DF-5961-C548-A164-45E1BCDEE8EF}" type="slidenum">
              <a:rPr lang="en-AU"/>
              <a:pPr>
                <a:defRPr/>
              </a:pPr>
              <a:t>‹#›</a:t>
            </a:fld>
            <a:endParaRPr lang="en-AU"/>
          </a:p>
        </p:txBody>
      </p:sp>
    </p:spTree>
    <p:extLst>
      <p:ext uri="{BB962C8B-B14F-4D97-AF65-F5344CB8AC3E}">
        <p14:creationId xmlns:p14="http://schemas.microsoft.com/office/powerpoint/2010/main" val="196024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8A414D20-1171-1B45-AEE4-BAE5AD7D8E22}" type="slidenum">
              <a:rPr lang="en-AU"/>
              <a:pPr>
                <a:defRPr/>
              </a:pPr>
              <a:t>‹#›</a:t>
            </a:fld>
            <a:endParaRPr lang="en-AU"/>
          </a:p>
        </p:txBody>
      </p:sp>
    </p:spTree>
    <p:extLst>
      <p:ext uri="{BB962C8B-B14F-4D97-AF65-F5344CB8AC3E}">
        <p14:creationId xmlns:p14="http://schemas.microsoft.com/office/powerpoint/2010/main" val="24473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284340F5-DDB6-5146-A33F-63195FAFBC0B}" type="slidenum">
              <a:rPr lang="en-AU"/>
              <a:pPr>
                <a:defRPr/>
              </a:pPr>
              <a:t>‹#›</a:t>
            </a:fld>
            <a:endParaRPr lang="en-AU"/>
          </a:p>
        </p:txBody>
      </p:sp>
    </p:spTree>
    <p:extLst>
      <p:ext uri="{BB962C8B-B14F-4D97-AF65-F5344CB8AC3E}">
        <p14:creationId xmlns:p14="http://schemas.microsoft.com/office/powerpoint/2010/main" val="8750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B5112611-D10C-9748-A20E-5AB77ACBBBA3}" type="slidenum">
              <a:rPr lang="en-AU"/>
              <a:pPr>
                <a:defRPr/>
              </a:pPr>
              <a:t>‹#›</a:t>
            </a:fld>
            <a:endParaRPr lang="en-AU"/>
          </a:p>
        </p:txBody>
      </p:sp>
    </p:spTree>
    <p:extLst>
      <p:ext uri="{BB962C8B-B14F-4D97-AF65-F5344CB8AC3E}">
        <p14:creationId xmlns:p14="http://schemas.microsoft.com/office/powerpoint/2010/main" val="367083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F167BEF-98AD-EA45-B937-847B8D160280}" type="slidenum">
              <a:rPr lang="en-AU"/>
              <a:pPr>
                <a:defRPr/>
              </a:pPr>
              <a:t>‹#›</a:t>
            </a:fld>
            <a:endParaRPr lang="en-AU"/>
          </a:p>
        </p:txBody>
      </p:sp>
    </p:spTree>
    <p:extLst>
      <p:ext uri="{BB962C8B-B14F-4D97-AF65-F5344CB8AC3E}">
        <p14:creationId xmlns:p14="http://schemas.microsoft.com/office/powerpoint/2010/main" val="61174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41C2686-1B4C-C84C-8D5C-462CEE265BC3}" type="slidenum">
              <a:rPr lang="en-AU"/>
              <a:pPr>
                <a:defRPr/>
              </a:pPr>
              <a:t>‹#›</a:t>
            </a:fld>
            <a:endParaRPr lang="en-AU"/>
          </a:p>
        </p:txBody>
      </p:sp>
    </p:spTree>
    <p:extLst>
      <p:ext uri="{BB962C8B-B14F-4D97-AF65-F5344CB8AC3E}">
        <p14:creationId xmlns:p14="http://schemas.microsoft.com/office/powerpoint/2010/main" val="34848525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lnSpc>
                <a:spcPct val="100000"/>
              </a:lnSpc>
              <a:defRPr sz="1400" b="0" i="0">
                <a:solidFill>
                  <a:schemeClr val="tx1"/>
                </a:solidFill>
              </a:defRPr>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nSpc>
                <a:spcPct val="100000"/>
              </a:lnSpc>
              <a:defRPr sz="1400" b="0" i="0">
                <a:solidFill>
                  <a:schemeClr val="tx1"/>
                </a:solidFill>
              </a:defRPr>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defRPr sz="1400" b="0" i="0">
                <a:solidFill>
                  <a:schemeClr val="tx1"/>
                </a:solidFill>
              </a:defRPr>
            </a:lvl1pPr>
          </a:lstStyle>
          <a:p>
            <a:pPr>
              <a:defRPr/>
            </a:pPr>
            <a:fld id="{EA733C32-17FF-EE41-83ED-E3B50FF5B53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file://localhost/Users/CSC/Desktop/CPI%20Presentation/NCI%20Keynote.key/Monty%20Python.mov" TargetMode="External"/><Relationship Id="rId2" Type="http://schemas.openxmlformats.org/officeDocument/2006/relationships/video" Target="file://localhost/Users/CSC/Desktop/CPI%20Presentation/NCI%20Keynote.key/Monty%20Python.m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slide" Target="slide59.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9.png"/><Relationship Id="rId5" Type="http://schemas.openxmlformats.org/officeDocument/2006/relationships/image" Target="../media/image10.jpeg"/><Relationship Id="rId1" Type="http://schemas.microsoft.com/office/2007/relationships/media" Target="file://localhost/Users/CSC/Desktop/StudyWiz/HudsonLanding/Hudson_landing.mov" TargetMode="External"/><Relationship Id="rId2" Type="http://schemas.openxmlformats.org/officeDocument/2006/relationships/video" Target="file://localhost/Users/CSC/Desktop/StudyWiz/HudsonLanding/Hudson_landing.m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5" Type="http://schemas.openxmlformats.org/officeDocument/2006/relationships/image" Target="../media/image11.png"/><Relationship Id="rId1" Type="http://schemas.microsoft.com/office/2007/relationships/media" Target="file://localhost/Users/CSC/Desktop/CPI%20Presentation/NCI%20Keynote.key/THE_SIMPSONS_MOVIE_fishing_cut.mov" TargetMode="External"/><Relationship Id="rId2" Type="http://schemas.openxmlformats.org/officeDocument/2006/relationships/video" Target="file://localhost/Users/CSC/Desktop/CPI%20Presentation/NCI%20Keynote.key/THE_SIMPSONS_MOVIE_fishing_cut.m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 Target="slide60.xml"/><Relationship Id="rId4" Type="http://schemas.openxmlformats.org/officeDocument/2006/relationships/slide" Target="slide59.xml"/><Relationship Id="rId5" Type="http://schemas.openxmlformats.org/officeDocument/2006/relationships/slide" Target="slide23.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microsoft.com/office/2007/relationships/media" Target="file://localhost/Users/CSC/Desktop/CPI%20Presentation/IMAGES/Videos/Ginott_Imessages.mov" TargetMode="External"/><Relationship Id="rId4" Type="http://schemas.openxmlformats.org/officeDocument/2006/relationships/video" Target="file://localhost/Users/CSC/Desktop/CPI%20Presentation/IMAGES/Videos/Ginott_Imessages.mov" TargetMode="External"/><Relationship Id="rId5" Type="http://schemas.openxmlformats.org/officeDocument/2006/relationships/slideLayout" Target="../slideLayouts/slideLayout7.xml"/><Relationship Id="rId6" Type="http://schemas.openxmlformats.org/officeDocument/2006/relationships/notesSlide" Target="../notesSlides/notesSlide19.xml"/><Relationship Id="rId7" Type="http://schemas.openxmlformats.org/officeDocument/2006/relationships/image" Target="../media/image13.png"/><Relationship Id="rId8" Type="http://schemas.openxmlformats.org/officeDocument/2006/relationships/image" Target="../media/image14.jpeg"/><Relationship Id="rId1" Type="http://schemas.microsoft.com/office/2007/relationships/media" Target="file://localhost/Users/CSC/Desktop/CPI%20Presentation/IMAGES/Videos/Ginott_permissive.mov" TargetMode="External"/><Relationship Id="rId2" Type="http://schemas.openxmlformats.org/officeDocument/2006/relationships/video" Target="file://localhost/Users/CSC/Desktop/CPI%20Presentation/IMAGES/Videos/Ginott_permissive.m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file://localhost/Users/CSC/Desktop/March%207%20objects/teacher.png"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5.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slide" Target="slide19.xm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gif"/><Relationship Id="rId5" Type="http://schemas.openxmlformats.org/officeDocument/2006/relationships/slide" Target="slide54.xml"/><Relationship Id="rId6" Type="http://schemas.openxmlformats.org/officeDocument/2006/relationships/slide" Target="slide33.xm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slide" Target="slide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slide" Target="slide4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7.xml"/><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file://localhost/Users/CSC/Desktop/RSAnimate_empathy.png" TargetMode="External"/><Relationship Id="rId1" Type="http://schemas.microsoft.com/office/2007/relationships/media" Target="file://localhost/Users/CSC/Desktop/UOWCourses/EDGD801/2011/Lectures%205&amp;6/Empath_RSA_JeremyRifkin.mov" TargetMode="External"/><Relationship Id="rId2" Type="http://schemas.openxmlformats.org/officeDocument/2006/relationships/video" Target="file://localhost/Users/CSC/Desktop/UOWCourses/EDGD801/2011/Lectures%205&amp;6/Empath_RSA_JeremyRifkin.m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emf"/><Relationship Id="rId6" Type="http://schemas.openxmlformats.org/officeDocument/2006/relationships/slide" Target="slide62.xml"/><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 Target="slide57.xml"/><Relationship Id="rId4" Type="http://schemas.openxmlformats.org/officeDocument/2006/relationships/image" Target="../media/image30.png"/><Relationship Id="rId5" Type="http://schemas.openxmlformats.org/officeDocument/2006/relationships/slide" Target="slide54.xml"/><Relationship Id="rId6"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 Target="slide54.xml"/><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5.xml"/><Relationship Id="rId5" Type="http://schemas.openxmlformats.org/officeDocument/2006/relationships/image" Target="../media/image35.png"/><Relationship Id="rId6" Type="http://schemas.openxmlformats.org/officeDocument/2006/relationships/image" Target="../media/image36.jpeg"/><Relationship Id="rId1" Type="http://schemas.microsoft.com/office/2007/relationships/media" Target="file://localhost/Users/CSC/Desktop/CPI%20Presentation/NCI%20Keynote.key/Homer%20strike.mov" TargetMode="External"/><Relationship Id="rId2" Type="http://schemas.openxmlformats.org/officeDocument/2006/relationships/video" Target="file://localhost/Users/CSC/Desktop/CPI%20Presentation/NCI%20Keynote.key/Homer%20strike.mo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gif"/><Relationship Id="rId5" Type="http://schemas.openxmlformats.org/officeDocument/2006/relationships/image" Target="../media/image45.png"/><Relationship Id="rId6" Type="http://schemas.openxmlformats.org/officeDocument/2006/relationships/slide" Target="slide51.xml"/><Relationship Id="rId7" Type="http://schemas.openxmlformats.org/officeDocument/2006/relationships/image" Target="../media/image46.png"/><Relationship Id="rId8" Type="http://schemas.openxmlformats.org/officeDocument/2006/relationships/slide" Target="slide34.xml"/><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43.xml"/><Relationship Id="rId5" Type="http://schemas.openxmlformats.org/officeDocument/2006/relationships/slide" Target="slide32.xml"/><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slide" Target="slide41.xml"/><Relationship Id="rId5" Type="http://schemas.openxmlformats.org/officeDocument/2006/relationships/slide" Target="slide43.xml"/><Relationship Id="rId6" Type="http://schemas.openxmlformats.org/officeDocument/2006/relationships/slide" Target="slide32.xml"/><Relationship Id="rId7"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1.png"/><Relationship Id="rId5" Type="http://schemas.openxmlformats.org/officeDocument/2006/relationships/oleObject" Target="../embeddings/oleObject2.bin"/><Relationship Id="rId6" Type="http://schemas.openxmlformats.org/officeDocument/2006/relationships/image" Target="../media/image50.emf"/><Relationship Id="rId7" Type="http://schemas.openxmlformats.org/officeDocument/2006/relationships/slide" Target="slide41.xml"/><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slide" Target="slide41.xml"/><Relationship Id="rId5"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slide" Target="slide19.xml"/><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slide" Target="slide45.xml"/><Relationship Id="rId5" Type="http://schemas.openxmlformats.org/officeDocument/2006/relationships/slide" Target="slide4.xml"/><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hyperlink" Target="http://www.wa.montessori.edu.au/pages/articles.html%23article2" TargetMode="External"/><Relationship Id="rId5" Type="http://schemas.openxmlformats.org/officeDocument/2006/relationships/slide" Target="slide4.xml"/><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slide" Target="slide4.xml"/><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slide" Target="slide4.xml"/><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hyperlink" Target="http://www.btr.qld.edu.au"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hyperlink" Target="http://www.btr.qld.edu.au"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hyperlink" Target="http://www.billrogers.com.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70.xml.rels><?xml version="1.0" encoding="UTF-8" standalone="yes"?>
<Relationships xmlns="http://schemas.openxmlformats.org/package/2006/relationships"><Relationship Id="rId3" Type="http://schemas.openxmlformats.org/officeDocument/2006/relationships/hyperlink" Target="http://www.behavioradvisor.com/AssertiveDiscipline.html" TargetMode="External"/><Relationship Id="rId4" Type="http://schemas.openxmlformats.org/officeDocument/2006/relationships/slide" Target="slide14.xml"/><Relationship Id="rId5" Type="http://schemas.openxmlformats.org/officeDocument/2006/relationships/slide" Target="slide44.xml"/><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66.png"/><Relationship Id="rId5" Type="http://schemas.openxmlformats.org/officeDocument/2006/relationships/image" Target="../media/image44.gif"/><Relationship Id="rId6" Type="http://schemas.openxmlformats.org/officeDocument/2006/relationships/image" Target="../media/image45.png"/><Relationship Id="rId7" Type="http://schemas.openxmlformats.org/officeDocument/2006/relationships/slide" Target="slide51.xml"/><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156176" y="6165304"/>
            <a:ext cx="2667000" cy="409575"/>
          </a:xfrm>
          <a:prstGeom prst="rect">
            <a:avLst/>
          </a:prstGeom>
          <a:noFill/>
          <a:ln w="12700">
            <a:noFill/>
            <a:miter lim="800000"/>
            <a:headEnd/>
            <a:tailEnd/>
          </a:ln>
          <a:effectLst/>
          <a:extLst/>
        </p:spPr>
        <p:txBody>
          <a:bodyPr lIns="108000" rIns="108000" anchor="ctr">
            <a:spAutoFit/>
          </a:bodyPr>
          <a:lstStyle/>
          <a:p>
            <a:pPr>
              <a:lnSpc>
                <a:spcPct val="100000"/>
              </a:lnSpc>
              <a:spcBef>
                <a:spcPct val="50000"/>
              </a:spcBef>
              <a:defRPr/>
            </a:pPr>
            <a:r>
              <a:rPr lang="en-AU" sz="2000" i="0" dirty="0">
                <a:ln>
                  <a:solidFill>
                    <a:schemeClr val="tx1">
                      <a:lumMod val="50000"/>
                      <a:lumOff val="50000"/>
                    </a:schemeClr>
                  </a:solidFill>
                </a:ln>
                <a:solidFill>
                  <a:schemeClr val="tx1">
                    <a:lumMod val="50000"/>
                    <a:lumOff val="50000"/>
                  </a:schemeClr>
                </a:solidFill>
                <a:effectLst>
                  <a:innerShdw blurRad="63500" dist="50800" dir="13500000">
                    <a:prstClr val="black">
                      <a:alpha val="50000"/>
                    </a:prstClr>
                  </a:innerShdw>
                </a:effectLst>
              </a:rPr>
              <a:t>NCI Training </a:t>
            </a:r>
            <a:r>
              <a:rPr lang="en-AU" sz="2000" i="0" dirty="0" smtClean="0">
                <a:ln>
                  <a:solidFill>
                    <a:schemeClr val="tx1">
                      <a:lumMod val="50000"/>
                      <a:lumOff val="50000"/>
                    </a:schemeClr>
                  </a:solidFill>
                </a:ln>
                <a:solidFill>
                  <a:schemeClr val="tx1">
                    <a:lumMod val="50000"/>
                    <a:lumOff val="50000"/>
                  </a:schemeClr>
                </a:solidFill>
                <a:effectLst>
                  <a:innerShdw blurRad="63500" dist="50800" dir="13500000">
                    <a:prstClr val="black">
                      <a:alpha val="50000"/>
                    </a:prstClr>
                  </a:innerShdw>
                </a:effectLst>
              </a:rPr>
              <a:t>2012</a:t>
            </a:r>
            <a:endParaRPr lang="en-AU" sz="2000" i="0" dirty="0">
              <a:ln>
                <a:solidFill>
                  <a:schemeClr val="tx1">
                    <a:lumMod val="50000"/>
                    <a:lumOff val="50000"/>
                  </a:schemeClr>
                </a:solidFill>
              </a:ln>
              <a:solidFill>
                <a:schemeClr val="tx1">
                  <a:lumMod val="50000"/>
                  <a:lumOff val="50000"/>
                </a:schemeClr>
              </a:solidFill>
              <a:effectLst>
                <a:innerShdw blurRad="63500" dist="50800" dir="13500000">
                  <a:prstClr val="black">
                    <a:alpha val="50000"/>
                  </a:prstClr>
                </a:innerShdw>
              </a:effectLst>
            </a:endParaRPr>
          </a:p>
        </p:txBody>
      </p:sp>
      <p:pic>
        <p:nvPicPr>
          <p:cNvPr id="80902" name="Monty Python.mov" descr="/Users/CSC/Desktop/CPI Presentation/IMAGES/Videos/Monty Python.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08000" y="1193800"/>
            <a:ext cx="812958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9"/>
          <p:cNvSpPr>
            <a:spLocks noChangeArrowheads="1"/>
          </p:cNvSpPr>
          <p:nvPr/>
        </p:nvSpPr>
        <p:spPr bwMode="auto">
          <a:xfrm>
            <a:off x="10864850" y="6815138"/>
            <a:ext cx="2159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endParaRPr lang="en-US" sz="2000" i="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fade">
                                      <p:cBhvr>
                                        <p:cTn id="7" dur="1000"/>
                                        <p:tgtEl>
                                          <p:spTgt spid="80902"/>
                                        </p:tgtEl>
                                      </p:cBhvr>
                                    </p:animEffect>
                                  </p:childTnLst>
                                </p:cTn>
                              </p:par>
                              <p:par>
                                <p:cTn id="8" presetID="1" presetClass="mediacall" presetSubtype="0" fill="hold" nodeType="withEffect">
                                  <p:stCondLst>
                                    <p:cond delay="0"/>
                                  </p:stCondLst>
                                  <p:childTnLst>
                                    <p:cmd type="call" cmd="playFrom(0.0)">
                                      <p:cBhvr>
                                        <p:cTn id="9" dur="179320" fill="hold"/>
                                        <p:tgtEl>
                                          <p:spTgt spid="80902"/>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1000"/>
                                        <p:tgtEl>
                                          <p:spTgt spid="80902"/>
                                        </p:tgtEl>
                                      </p:cBhvr>
                                    </p:animEffect>
                                    <p:set>
                                      <p:cBhvr>
                                        <p:cTn id="14" dur="1" fill="hold">
                                          <p:stCondLst>
                                            <p:cond delay="999"/>
                                          </p:stCondLst>
                                        </p:cTn>
                                        <p:tgtEl>
                                          <p:spTgt spid="80902"/>
                                        </p:tgtEl>
                                        <p:attrNameLst>
                                          <p:attrName>style.visibility</p:attrName>
                                        </p:attrNameLst>
                                      </p:cBhvr>
                                      <p:to>
                                        <p:strVal val="hidden"/>
                                      </p:to>
                                    </p:set>
                                    <p:cmd type="call" cmd="stop">
                                      <p:cBhvr>
                                        <p:cTn id="15" dur="1">
                                          <p:stCondLst>
                                            <p:cond delay="999"/>
                                          </p:stCondLst>
                                        </p:cTn>
                                        <p:tgtEl>
                                          <p:spTgt spid="8090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090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80902"/>
                                        </p:tgtEl>
                                      </p:cBhvr>
                                    </p:cmd>
                                  </p:childTnLst>
                                </p:cTn>
                              </p:par>
                            </p:childTnLst>
                          </p:cTn>
                        </p:par>
                      </p:childTnLst>
                    </p:cTn>
                  </p:par>
                </p:childTnLst>
              </p:cTn>
              <p:nextCondLst>
                <p:cond evt="onClick" delay="0">
                  <p:tgtEl>
                    <p:spTgt spid="80902"/>
                  </p:tgtEl>
                </p:cond>
              </p:nextCondLst>
            </p:seq>
            <p:video>
              <p:cMediaNode>
                <p:cTn id="21" fill="hold" display="0">
                  <p:stCondLst>
                    <p:cond delay="indefinite"/>
                  </p:stCondLst>
                  <p:endCondLst>
                    <p:cond evt="onNext" delay="0">
                      <p:tgtEl>
                        <p:sldTgt/>
                      </p:tgtEl>
                    </p:cond>
                    <p:cond evt="onPrev" delay="0">
                      <p:tgtEl>
                        <p:sldTgt/>
                      </p:tgtEl>
                    </p:cond>
                  </p:endCondLst>
                </p:cTn>
                <p:tgtEl>
                  <p:spTgt spid="8090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7" name="Picture 23" descr="crisis grap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1771650"/>
            <a:ext cx="83327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2"/>
          <p:cNvSpPr txBox="1">
            <a:spLocks noChangeArrowheads="1"/>
          </p:cNvSpPr>
          <p:nvPr/>
        </p:nvSpPr>
        <p:spPr bwMode="auto">
          <a:xfrm rot="1345470">
            <a:off x="1127125" y="20574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anxiety</a:t>
            </a:r>
          </a:p>
        </p:txBody>
      </p:sp>
      <p:sp>
        <p:nvSpPr>
          <p:cNvPr id="21517" name="Text Box 13"/>
          <p:cNvSpPr txBox="1">
            <a:spLocks noChangeArrowheads="1"/>
          </p:cNvSpPr>
          <p:nvPr/>
        </p:nvSpPr>
        <p:spPr bwMode="auto">
          <a:xfrm rot="3105179">
            <a:off x="3001963" y="3535362"/>
            <a:ext cx="1828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defensive</a:t>
            </a:r>
          </a:p>
        </p:txBody>
      </p:sp>
      <p:sp>
        <p:nvSpPr>
          <p:cNvPr id="21518" name="Text Box 14"/>
          <p:cNvSpPr txBox="1">
            <a:spLocks noChangeArrowheads="1"/>
          </p:cNvSpPr>
          <p:nvPr/>
        </p:nvSpPr>
        <p:spPr bwMode="auto">
          <a:xfrm rot="1751843">
            <a:off x="4876800" y="5330825"/>
            <a:ext cx="1143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acting</a:t>
            </a:r>
          </a:p>
        </p:txBody>
      </p:sp>
      <p:sp>
        <p:nvSpPr>
          <p:cNvPr id="21519" name="Text Box 15"/>
          <p:cNvSpPr txBox="1">
            <a:spLocks noChangeArrowheads="1"/>
          </p:cNvSpPr>
          <p:nvPr/>
        </p:nvSpPr>
        <p:spPr bwMode="auto">
          <a:xfrm rot="20048478">
            <a:off x="5715000" y="5407025"/>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out</a:t>
            </a:r>
          </a:p>
        </p:txBody>
      </p:sp>
      <p:sp>
        <p:nvSpPr>
          <p:cNvPr id="21520" name="Text Box 16"/>
          <p:cNvSpPr txBox="1">
            <a:spLocks noChangeArrowheads="1"/>
          </p:cNvSpPr>
          <p:nvPr/>
        </p:nvSpPr>
        <p:spPr bwMode="auto">
          <a:xfrm rot="17741451">
            <a:off x="6332538" y="3344862"/>
            <a:ext cx="205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tension</a:t>
            </a:r>
          </a:p>
        </p:txBody>
      </p:sp>
      <p:sp>
        <p:nvSpPr>
          <p:cNvPr id="21521" name="Text Box 17"/>
          <p:cNvSpPr txBox="1">
            <a:spLocks noChangeArrowheads="1"/>
          </p:cNvSpPr>
          <p:nvPr/>
        </p:nvSpPr>
        <p:spPr bwMode="auto">
          <a:xfrm rot="-1521448">
            <a:off x="7391400" y="2679700"/>
            <a:ext cx="1447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reduction</a:t>
            </a:r>
          </a:p>
        </p:txBody>
      </p:sp>
      <p:sp>
        <p:nvSpPr>
          <p:cNvPr id="21522" name="AutoShape 18"/>
          <p:cNvSpPr>
            <a:spLocks noChangeArrowheads="1"/>
          </p:cNvSpPr>
          <p:nvPr/>
        </p:nvSpPr>
        <p:spPr bwMode="auto">
          <a:xfrm rot="-10808064">
            <a:off x="454025" y="2054225"/>
            <a:ext cx="533400" cy="3887788"/>
          </a:xfrm>
          <a:prstGeom prst="upDownArrow">
            <a:avLst>
              <a:gd name="adj1" fmla="val 50000"/>
              <a:gd name="adj2" fmla="val 14577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wrap="none" lIns="108000" rIns="108000" anchor="ctr"/>
          <a:lstStyle/>
          <a:p>
            <a:pPr>
              <a:lnSpc>
                <a:spcPct val="70000"/>
              </a:lnSpc>
              <a:defRPr/>
            </a:pPr>
            <a:r>
              <a:rPr lang="en-AU" sz="2000" b="0" i="0">
                <a:solidFill>
                  <a:schemeClr val="tx1"/>
                </a:solidFill>
              </a:rPr>
              <a:t>Intervention ownership</a:t>
            </a:r>
          </a:p>
        </p:txBody>
      </p:sp>
      <p:sp>
        <p:nvSpPr>
          <p:cNvPr id="21523" name="Text Box 19"/>
          <p:cNvSpPr txBox="1">
            <a:spLocks noChangeArrowheads="1"/>
          </p:cNvSpPr>
          <p:nvPr/>
        </p:nvSpPr>
        <p:spPr bwMode="auto">
          <a:xfrm>
            <a:off x="4191000" y="2133600"/>
            <a:ext cx="2438400" cy="39687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rgbClr val="CC99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i="0">
                <a:solidFill>
                  <a:schemeClr val="tx1"/>
                </a:solidFill>
              </a:rPr>
              <a:t>External control</a:t>
            </a:r>
          </a:p>
        </p:txBody>
      </p:sp>
      <p:sp>
        <p:nvSpPr>
          <p:cNvPr id="21524" name="Text Box 20"/>
          <p:cNvSpPr txBox="1">
            <a:spLocks noChangeArrowheads="1"/>
          </p:cNvSpPr>
          <p:nvPr/>
        </p:nvSpPr>
        <p:spPr bwMode="auto">
          <a:xfrm>
            <a:off x="1371600" y="48006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i="0">
                <a:solidFill>
                  <a:schemeClr val="tx1"/>
                </a:solidFill>
              </a:rPr>
              <a:t>Internal control</a:t>
            </a:r>
          </a:p>
        </p:txBody>
      </p:sp>
      <p:sp>
        <p:nvSpPr>
          <p:cNvPr id="21526" name="Text Box 22"/>
          <p:cNvSpPr txBox="1">
            <a:spLocks noChangeArrowheads="1"/>
          </p:cNvSpPr>
          <p:nvPr/>
        </p:nvSpPr>
        <p:spPr bwMode="auto">
          <a:xfrm>
            <a:off x="4648200" y="914400"/>
            <a:ext cx="4038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dirty="0">
                <a:solidFill>
                  <a:srgbClr val="FF0033"/>
                </a:solidFill>
                <a:effectLst>
                  <a:innerShdw blurRad="63500" dist="50800" dir="13500000">
                    <a:prstClr val="black">
                      <a:alpha val="50000"/>
                    </a:prstClr>
                  </a:innerShdw>
                </a:effectLst>
              </a:rPr>
              <a:t>Integrated experience</a:t>
            </a:r>
            <a:endParaRPr lang="en-AU" sz="2000" b="0" i="0" dirty="0">
              <a:solidFill>
                <a:schemeClr val="tx1"/>
              </a:solidFill>
              <a:effectLst>
                <a:innerShdw blurRad="63500" dist="50800" dir="13500000">
                  <a:prstClr val="black">
                    <a:alpha val="50000"/>
                  </a:prstClr>
                </a:innerShdw>
              </a:effectLst>
            </a:endParaRPr>
          </a:p>
        </p:txBody>
      </p:sp>
      <p:sp>
        <p:nvSpPr>
          <p:cNvPr id="21525" name="Text Box 21"/>
          <p:cNvSpPr txBox="1">
            <a:spLocks noChangeArrowheads="1"/>
          </p:cNvSpPr>
          <p:nvPr/>
        </p:nvSpPr>
        <p:spPr bwMode="auto">
          <a:xfrm>
            <a:off x="1295400" y="533400"/>
            <a:ext cx="533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600" i="0" dirty="0">
                <a:solidFill>
                  <a:schemeClr val="bg1"/>
                </a:solidFill>
                <a:effectLst>
                  <a:innerShdw blurRad="63500" dist="50800" dir="13500000">
                    <a:prstClr val="black">
                      <a:alpha val="50000"/>
                    </a:prstClr>
                  </a:innerShdw>
                </a:effectLst>
              </a:rPr>
              <a:t>THE CRISIS CYCLE</a:t>
            </a:r>
            <a:endParaRPr lang="en-AU" sz="2000" b="0" i="0" dirty="0">
              <a:solidFill>
                <a:schemeClr val="tx1"/>
              </a:solidFill>
              <a:effectLst>
                <a:innerShdw blurRad="63500" dist="50800" dir="13500000">
                  <a:prstClr val="black">
                    <a:alpha val="50000"/>
                  </a:prstClr>
                </a:innerShdw>
              </a:effectLst>
            </a:endParaRPr>
          </a:p>
        </p:txBody>
      </p:sp>
      <p:sp>
        <p:nvSpPr>
          <p:cNvPr id="21528" name="Text Box 24"/>
          <p:cNvSpPr txBox="1">
            <a:spLocks noChangeArrowheads="1"/>
          </p:cNvSpPr>
          <p:nvPr/>
        </p:nvSpPr>
        <p:spPr bwMode="auto">
          <a:xfrm>
            <a:off x="4495800" y="2514600"/>
            <a:ext cx="1828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tx1"/>
                </a:solidFill>
              </a:rPr>
              <a:t>Staff actions</a:t>
            </a:r>
          </a:p>
        </p:txBody>
      </p:sp>
      <p:sp>
        <p:nvSpPr>
          <p:cNvPr id="21529" name="Text Box 25"/>
          <p:cNvSpPr txBox="1">
            <a:spLocks noChangeArrowheads="1"/>
          </p:cNvSpPr>
          <p:nvPr/>
        </p:nvSpPr>
        <p:spPr bwMode="auto">
          <a:xfrm>
            <a:off x="1524000" y="5181600"/>
            <a:ext cx="1828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tx1"/>
                </a:solidFill>
              </a:rPr>
              <a:t>Client actions</a:t>
            </a:r>
          </a:p>
        </p:txBody>
      </p:sp>
      <p:sp>
        <p:nvSpPr>
          <p:cNvPr id="39951" name="Rectangle 27"/>
          <p:cNvSpPr>
            <a:spLocks noGrp="1" noChangeArrowheads="1"/>
          </p:cNvSpPr>
          <p:nvPr>
            <p:ph type="title" idx="4294967295"/>
          </p:nvPr>
        </p:nvSpPr>
        <p:spPr>
          <a:xfrm>
            <a:off x="0" y="0"/>
            <a:ext cx="1676400" cy="152400"/>
          </a:xfrm>
        </p:spPr>
        <p:txBody>
          <a:bodyPr/>
          <a:lstStyle/>
          <a:p>
            <a:pPr eaLnBrk="1" hangingPunct="1"/>
            <a:r>
              <a:rPr lang="en-AU" sz="800">
                <a:latin typeface="Arial" charset="0"/>
                <a:ea typeface="ＭＳ Ｐゴシック" charset="0"/>
                <a:cs typeface="ＭＳ Ｐゴシック" charset="0"/>
              </a:rPr>
              <a:t>The crisis model</a:t>
            </a:r>
            <a:endParaRPr lang="en-AU">
              <a:latin typeface="Arial" charset="0"/>
              <a:ea typeface="ＭＳ Ｐゴシック" charset="0"/>
              <a:cs typeface="ＭＳ Ｐゴシック" charset="0"/>
            </a:endParaRPr>
          </a:p>
        </p:txBody>
      </p:sp>
      <p:grpSp>
        <p:nvGrpSpPr>
          <p:cNvPr id="21544" name="Group 40"/>
          <p:cNvGrpSpPr>
            <a:grpSpLocks/>
          </p:cNvGrpSpPr>
          <p:nvPr/>
        </p:nvGrpSpPr>
        <p:grpSpPr bwMode="auto">
          <a:xfrm>
            <a:off x="431800" y="6083300"/>
            <a:ext cx="8326120" cy="586060"/>
            <a:chOff x="272" y="3832"/>
            <a:chExt cx="5271" cy="303"/>
          </a:xfrm>
        </p:grpSpPr>
        <p:sp>
          <p:nvSpPr>
            <p:cNvPr id="39954" name="Rectangle 29"/>
            <p:cNvSpPr>
              <a:spLocks noChangeArrowheads="1"/>
            </p:cNvSpPr>
            <p:nvPr/>
          </p:nvSpPr>
          <p:spPr bwMode="auto">
            <a:xfrm>
              <a:off x="272" y="3840"/>
              <a:ext cx="1728" cy="288"/>
            </a:xfrm>
            <a:prstGeom prst="rect">
              <a:avLst/>
            </a:prstGeom>
            <a:gradFill rotWithShape="0">
              <a:gsLst>
                <a:gs pos="0">
                  <a:srgbClr val="66CC33"/>
                </a:gs>
                <a:gs pos="100000">
                  <a:srgbClr val="FF0000">
                    <a:alpha val="57001"/>
                  </a:srgbClr>
                </a:gs>
              </a:gsLst>
              <a:lin ang="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9955" name="Rectangle 30"/>
            <p:cNvSpPr>
              <a:spLocks noChangeArrowheads="1"/>
            </p:cNvSpPr>
            <p:nvPr/>
          </p:nvSpPr>
          <p:spPr bwMode="auto">
            <a:xfrm>
              <a:off x="2000" y="3840"/>
              <a:ext cx="1488" cy="288"/>
            </a:xfrm>
            <a:prstGeom prst="rect">
              <a:avLst/>
            </a:prstGeom>
            <a:gradFill rotWithShape="0">
              <a:gsLst>
                <a:gs pos="0">
                  <a:srgbClr val="FF0000">
                    <a:alpha val="57001"/>
                  </a:srgbClr>
                </a:gs>
                <a:gs pos="100000">
                  <a:srgbClr val="FF0000"/>
                </a:gs>
              </a:gsLst>
              <a:lin ang="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9956" name="Rectangle 31"/>
            <p:cNvSpPr>
              <a:spLocks noChangeArrowheads="1"/>
            </p:cNvSpPr>
            <p:nvPr/>
          </p:nvSpPr>
          <p:spPr bwMode="auto">
            <a:xfrm>
              <a:off x="4256" y="3840"/>
              <a:ext cx="528" cy="288"/>
            </a:xfrm>
            <a:prstGeom prst="rect">
              <a:avLst/>
            </a:prstGeom>
            <a:gradFill rotWithShape="0">
              <a:gsLst>
                <a:gs pos="0">
                  <a:srgbClr val="FF0000"/>
                </a:gs>
                <a:gs pos="100000">
                  <a:srgbClr val="FFFF33">
                    <a:alpha val="60001"/>
                  </a:srgbClr>
                </a:gs>
              </a:gsLst>
              <a:lin ang="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9957" name="Rectangle 32"/>
            <p:cNvSpPr>
              <a:spLocks noChangeArrowheads="1"/>
            </p:cNvSpPr>
            <p:nvPr/>
          </p:nvSpPr>
          <p:spPr bwMode="auto">
            <a:xfrm>
              <a:off x="3488" y="3840"/>
              <a:ext cx="816" cy="288"/>
            </a:xfrm>
            <a:prstGeom prst="rect">
              <a:avLst/>
            </a:prstGeom>
            <a:solidFill>
              <a:srgbClr val="FF0000"/>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9958" name="Rectangle 33"/>
            <p:cNvSpPr>
              <a:spLocks noChangeArrowheads="1"/>
            </p:cNvSpPr>
            <p:nvPr/>
          </p:nvSpPr>
          <p:spPr bwMode="auto">
            <a:xfrm>
              <a:off x="4784" y="3840"/>
              <a:ext cx="759" cy="295"/>
            </a:xfrm>
            <a:prstGeom prst="rect">
              <a:avLst/>
            </a:prstGeom>
            <a:gradFill rotWithShape="0">
              <a:gsLst>
                <a:gs pos="0">
                  <a:srgbClr val="FFFF33">
                    <a:alpha val="60001"/>
                  </a:srgbClr>
                </a:gs>
                <a:gs pos="100000">
                  <a:srgbClr val="FFFF33"/>
                </a:gs>
              </a:gsLst>
              <a:lin ang="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21538" name="Text Box 34"/>
            <p:cNvSpPr txBox="1">
              <a:spLocks noChangeArrowheads="1"/>
            </p:cNvSpPr>
            <p:nvPr/>
          </p:nvSpPr>
          <p:spPr bwMode="auto">
            <a:xfrm>
              <a:off x="608" y="3840"/>
              <a:ext cx="1056" cy="288"/>
            </a:xfrm>
            <a:prstGeom prst="rect">
              <a:avLst/>
            </a:prstGeom>
            <a:noFill/>
            <a:ln>
              <a:noFill/>
            </a:ln>
            <a:effectLst>
              <a:outerShdw blurRad="63500" dist="38068" dir="1877999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2400" b="0" i="0" dirty="0">
                  <a:solidFill>
                    <a:schemeClr val="tx1"/>
                  </a:solidFill>
                </a:rPr>
                <a:t>preventive</a:t>
              </a:r>
            </a:p>
          </p:txBody>
        </p:sp>
        <p:sp>
          <p:nvSpPr>
            <p:cNvPr id="21539" name="Text Box 35"/>
            <p:cNvSpPr txBox="1">
              <a:spLocks noChangeArrowheads="1"/>
            </p:cNvSpPr>
            <p:nvPr/>
          </p:nvSpPr>
          <p:spPr bwMode="auto">
            <a:xfrm>
              <a:off x="2480" y="3840"/>
              <a:ext cx="1056" cy="288"/>
            </a:xfrm>
            <a:prstGeom prst="rect">
              <a:avLst/>
            </a:prstGeom>
            <a:noFill/>
            <a:ln>
              <a:noFill/>
            </a:ln>
            <a:effectLst>
              <a:outerShdw blurRad="63500" dist="38068" dir="1877999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2400" b="0" i="0" dirty="0">
                  <a:solidFill>
                    <a:schemeClr val="tx1"/>
                  </a:solidFill>
                </a:rPr>
                <a:t>corrective</a:t>
              </a:r>
            </a:p>
          </p:txBody>
        </p:sp>
        <p:sp>
          <p:nvSpPr>
            <p:cNvPr id="21540" name="Text Box 36">
              <a:hlinkClick r:id="rId4" action="ppaction://hlinksldjump"/>
            </p:cNvPr>
            <p:cNvSpPr txBox="1">
              <a:spLocks noChangeArrowheads="1"/>
            </p:cNvSpPr>
            <p:nvPr/>
          </p:nvSpPr>
          <p:spPr bwMode="auto">
            <a:xfrm>
              <a:off x="4272" y="3832"/>
              <a:ext cx="1264" cy="288"/>
            </a:xfrm>
            <a:prstGeom prst="rect">
              <a:avLst/>
            </a:prstGeom>
            <a:noFill/>
            <a:ln>
              <a:noFill/>
            </a:ln>
            <a:effectLst>
              <a:outerShdw blurRad="63500" dist="38068" dir="1877999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2400" b="0" i="0" dirty="0">
                  <a:solidFill>
                    <a:schemeClr val="tx1"/>
                  </a:solidFill>
                </a:rPr>
                <a:t>restorative</a:t>
              </a:r>
            </a:p>
          </p:txBody>
        </p:sp>
      </p:grpSp>
      <p:sp>
        <p:nvSpPr>
          <p:cNvPr id="21543" name="Freeform 39"/>
          <p:cNvSpPr>
            <a:spLocks/>
          </p:cNvSpPr>
          <p:nvPr/>
        </p:nvSpPr>
        <p:spPr bwMode="auto">
          <a:xfrm>
            <a:off x="2819400" y="2819400"/>
            <a:ext cx="5257800" cy="1231900"/>
          </a:xfrm>
          <a:custGeom>
            <a:avLst/>
            <a:gdLst>
              <a:gd name="T0" fmla="*/ 0 w 3312"/>
              <a:gd name="T1" fmla="*/ 0 h 776"/>
              <a:gd name="T2" fmla="*/ 576 w 3312"/>
              <a:gd name="T3" fmla="*/ 192 h 776"/>
              <a:gd name="T4" fmla="*/ 1248 w 3312"/>
              <a:gd name="T5" fmla="*/ 336 h 776"/>
              <a:gd name="T6" fmla="*/ 1632 w 3312"/>
              <a:gd name="T7" fmla="*/ 576 h 776"/>
              <a:gd name="T8" fmla="*/ 1776 w 3312"/>
              <a:gd name="T9" fmla="*/ 768 h 776"/>
              <a:gd name="T10" fmla="*/ 1920 w 3312"/>
              <a:gd name="T11" fmla="*/ 624 h 776"/>
              <a:gd name="T12" fmla="*/ 2016 w 3312"/>
              <a:gd name="T13" fmla="*/ 480 h 776"/>
              <a:gd name="T14" fmla="*/ 2304 w 3312"/>
              <a:gd name="T15" fmla="*/ 384 h 776"/>
              <a:gd name="T16" fmla="*/ 3312 w 3312"/>
              <a:gd name="T17" fmla="*/ 19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2" h="776">
                <a:moveTo>
                  <a:pt x="0" y="0"/>
                </a:moveTo>
                <a:cubicBezTo>
                  <a:pt x="184" y="68"/>
                  <a:pt x="368" y="136"/>
                  <a:pt x="576" y="192"/>
                </a:cubicBezTo>
                <a:cubicBezTo>
                  <a:pt x="784" y="248"/>
                  <a:pt x="1072" y="272"/>
                  <a:pt x="1248" y="336"/>
                </a:cubicBezTo>
                <a:cubicBezTo>
                  <a:pt x="1424" y="400"/>
                  <a:pt x="1544" y="504"/>
                  <a:pt x="1632" y="576"/>
                </a:cubicBezTo>
                <a:cubicBezTo>
                  <a:pt x="1720" y="648"/>
                  <a:pt x="1728" y="760"/>
                  <a:pt x="1776" y="768"/>
                </a:cubicBezTo>
                <a:cubicBezTo>
                  <a:pt x="1824" y="776"/>
                  <a:pt x="1880" y="672"/>
                  <a:pt x="1920" y="624"/>
                </a:cubicBezTo>
                <a:cubicBezTo>
                  <a:pt x="1960" y="576"/>
                  <a:pt x="1952" y="520"/>
                  <a:pt x="2016" y="480"/>
                </a:cubicBezTo>
                <a:cubicBezTo>
                  <a:pt x="2080" y="440"/>
                  <a:pt x="2088" y="432"/>
                  <a:pt x="2304" y="384"/>
                </a:cubicBezTo>
                <a:cubicBezTo>
                  <a:pt x="2520" y="336"/>
                  <a:pt x="3144" y="224"/>
                  <a:pt x="3312" y="192"/>
                </a:cubicBezTo>
              </a:path>
            </a:pathLst>
          </a:custGeom>
          <a:noFill/>
          <a:ln w="38100" cap="flat" cmpd="sng">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endParaRPr lang="en-US"/>
          </a:p>
        </p:txBody>
      </p:sp>
      <p:sp>
        <p:nvSpPr>
          <p:cNvPr id="2" name="Rectangle 1"/>
          <p:cNvSpPr/>
          <p:nvPr/>
        </p:nvSpPr>
        <p:spPr bwMode="auto">
          <a:xfrm>
            <a:off x="7524328" y="6661150"/>
            <a:ext cx="1368152" cy="188640"/>
          </a:xfrm>
          <a:prstGeom prst="rect">
            <a:avLst/>
          </a:prstGeom>
          <a:solidFill>
            <a:schemeClr val="tx1"/>
          </a:solidFill>
          <a:ln>
            <a:solidFill>
              <a:schemeClr val="tx1"/>
            </a:solidFill>
          </a:ln>
          <a:effectLs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27"/>
                                        </p:tgtEl>
                                        <p:attrNameLst>
                                          <p:attrName>style.visibility</p:attrName>
                                        </p:attrNameLst>
                                      </p:cBhvr>
                                      <p:to>
                                        <p:strVal val="visible"/>
                                      </p:to>
                                    </p:set>
                                    <p:animEffect transition="in" filter="fade">
                                      <p:cBhvr>
                                        <p:cTn id="7" dur="1000"/>
                                        <p:tgtEl>
                                          <p:spTgt spid="21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23"/>
                                        </p:tgtEl>
                                        <p:attrNameLst>
                                          <p:attrName>style.visibility</p:attrName>
                                        </p:attrNameLst>
                                      </p:cBhvr>
                                      <p:to>
                                        <p:strVal val="visible"/>
                                      </p:to>
                                    </p:set>
                                    <p:animEffect transition="in" filter="fade">
                                      <p:cBhvr>
                                        <p:cTn id="12" dur="1000"/>
                                        <p:tgtEl>
                                          <p:spTgt spid="215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28"/>
                                        </p:tgtEl>
                                        <p:attrNameLst>
                                          <p:attrName>style.visibility</p:attrName>
                                        </p:attrNameLst>
                                      </p:cBhvr>
                                      <p:to>
                                        <p:strVal val="visible"/>
                                      </p:to>
                                    </p:set>
                                    <p:animEffect transition="in" filter="fade">
                                      <p:cBhvr>
                                        <p:cTn id="15" dur="1000"/>
                                        <p:tgtEl>
                                          <p:spTgt spid="215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24"/>
                                        </p:tgtEl>
                                        <p:attrNameLst>
                                          <p:attrName>style.visibility</p:attrName>
                                        </p:attrNameLst>
                                      </p:cBhvr>
                                      <p:to>
                                        <p:strVal val="visible"/>
                                      </p:to>
                                    </p:set>
                                    <p:animEffect transition="in" filter="fade">
                                      <p:cBhvr>
                                        <p:cTn id="20" dur="1000"/>
                                        <p:tgtEl>
                                          <p:spTgt spid="215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29"/>
                                        </p:tgtEl>
                                        <p:attrNameLst>
                                          <p:attrName>style.visibility</p:attrName>
                                        </p:attrNameLst>
                                      </p:cBhvr>
                                      <p:to>
                                        <p:strVal val="visible"/>
                                      </p:to>
                                    </p:set>
                                    <p:animEffect transition="in" filter="fade">
                                      <p:cBhvr>
                                        <p:cTn id="23" dur="1000"/>
                                        <p:tgtEl>
                                          <p:spTgt spid="215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522"/>
                                        </p:tgtEl>
                                        <p:attrNameLst>
                                          <p:attrName>style.visibility</p:attrName>
                                        </p:attrNameLst>
                                      </p:cBhvr>
                                      <p:to>
                                        <p:strVal val="visible"/>
                                      </p:to>
                                    </p:set>
                                    <p:animEffect transition="in" filter="fade">
                                      <p:cBhvr>
                                        <p:cTn id="28" dur="1000"/>
                                        <p:tgtEl>
                                          <p:spTgt spid="2152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516"/>
                                        </p:tgtEl>
                                        <p:attrNameLst>
                                          <p:attrName>style.visibility</p:attrName>
                                        </p:attrNameLst>
                                      </p:cBhvr>
                                      <p:to>
                                        <p:strVal val="visible"/>
                                      </p:to>
                                    </p:set>
                                    <p:animEffect transition="in" filter="fade">
                                      <p:cBhvr>
                                        <p:cTn id="33" dur="1000"/>
                                        <p:tgtEl>
                                          <p:spTgt spid="215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517"/>
                                        </p:tgtEl>
                                        <p:attrNameLst>
                                          <p:attrName>style.visibility</p:attrName>
                                        </p:attrNameLst>
                                      </p:cBhvr>
                                      <p:to>
                                        <p:strVal val="visible"/>
                                      </p:to>
                                    </p:set>
                                    <p:animEffect transition="in" filter="fade">
                                      <p:cBhvr>
                                        <p:cTn id="38" dur="1000"/>
                                        <p:tgtEl>
                                          <p:spTgt spid="215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518"/>
                                        </p:tgtEl>
                                        <p:attrNameLst>
                                          <p:attrName>style.visibility</p:attrName>
                                        </p:attrNameLst>
                                      </p:cBhvr>
                                      <p:to>
                                        <p:strVal val="visible"/>
                                      </p:to>
                                    </p:set>
                                    <p:animEffect transition="in" filter="fade">
                                      <p:cBhvr>
                                        <p:cTn id="43" dur="1000"/>
                                        <p:tgtEl>
                                          <p:spTgt spid="215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519"/>
                                        </p:tgtEl>
                                        <p:attrNameLst>
                                          <p:attrName>style.visibility</p:attrName>
                                        </p:attrNameLst>
                                      </p:cBhvr>
                                      <p:to>
                                        <p:strVal val="visible"/>
                                      </p:to>
                                    </p:set>
                                    <p:animEffect transition="in" filter="fade">
                                      <p:cBhvr>
                                        <p:cTn id="46" dur="1000"/>
                                        <p:tgtEl>
                                          <p:spTgt spid="215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520"/>
                                        </p:tgtEl>
                                        <p:attrNameLst>
                                          <p:attrName>style.visibility</p:attrName>
                                        </p:attrNameLst>
                                      </p:cBhvr>
                                      <p:to>
                                        <p:strVal val="visible"/>
                                      </p:to>
                                    </p:set>
                                    <p:animEffect transition="in" filter="fade">
                                      <p:cBhvr>
                                        <p:cTn id="51" dur="1000"/>
                                        <p:tgtEl>
                                          <p:spTgt spid="215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521"/>
                                        </p:tgtEl>
                                        <p:attrNameLst>
                                          <p:attrName>style.visibility</p:attrName>
                                        </p:attrNameLst>
                                      </p:cBhvr>
                                      <p:to>
                                        <p:strVal val="visible"/>
                                      </p:to>
                                    </p:set>
                                    <p:animEffect transition="in" filter="fade">
                                      <p:cBhvr>
                                        <p:cTn id="54" dur="1000"/>
                                        <p:tgtEl>
                                          <p:spTgt spid="215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1543"/>
                                        </p:tgtEl>
                                        <p:attrNameLst>
                                          <p:attrName>style.visibility</p:attrName>
                                        </p:attrNameLst>
                                      </p:cBhvr>
                                      <p:to>
                                        <p:strVal val="visible"/>
                                      </p:to>
                                    </p:set>
                                    <p:animEffect transition="in" filter="fade">
                                      <p:cBhvr>
                                        <p:cTn id="59" dur="1000"/>
                                        <p:tgtEl>
                                          <p:spTgt spid="2154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1544"/>
                                        </p:tgtEl>
                                        <p:attrNameLst>
                                          <p:attrName>style.visibility</p:attrName>
                                        </p:attrNameLst>
                                      </p:cBhvr>
                                      <p:to>
                                        <p:strVal val="visible"/>
                                      </p:to>
                                    </p:set>
                                    <p:animEffect transition="in" filter="fade">
                                      <p:cBhvr>
                                        <p:cTn id="64" dur="500"/>
                                        <p:tgtEl>
                                          <p:spTgt spid="2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517" grpId="0"/>
      <p:bldP spid="21518" grpId="0"/>
      <p:bldP spid="21519" grpId="0"/>
      <p:bldP spid="21520" grpId="0"/>
      <p:bldP spid="21521" grpId="0"/>
      <p:bldP spid="21522" grpId="0" animBg="1"/>
      <p:bldP spid="21523" grpId="0"/>
      <p:bldP spid="21524" grpId="0"/>
      <p:bldP spid="21528" grpId="0"/>
      <p:bldP spid="215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Hudson_landing.mov" descr="/Users/CSC/Desktop/StudyWiz/HudsonLanding/Hudson_landing.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990600" y="9906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3"/>
          <p:cNvSpPr txBox="1">
            <a:spLocks noChangeArrowheads="1"/>
          </p:cNvSpPr>
          <p:nvPr/>
        </p:nvSpPr>
        <p:spPr bwMode="auto">
          <a:xfrm>
            <a:off x="1616968" y="319475"/>
            <a:ext cx="6339408" cy="5437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US" sz="3200" i="0" dirty="0">
                <a:solidFill>
                  <a:schemeClr val="bg1"/>
                </a:solidFill>
                <a:effectLst>
                  <a:innerShdw blurRad="63500" dist="50800" dir="13500000">
                    <a:prstClr val="black">
                      <a:alpha val="50000"/>
                    </a:prstClr>
                  </a:innerShdw>
                </a:effectLst>
              </a:rPr>
              <a:t>PREPARE, PLAN, PERFORM</a:t>
            </a:r>
            <a:endParaRPr lang="en-US" sz="3200" i="0" dirty="0">
              <a:solidFill>
                <a:schemeClr val="tx1"/>
              </a:solidFill>
              <a:effectLst>
                <a:innerShdw blurRad="63500" dist="50800" dir="13500000">
                  <a:prstClr val="black">
                    <a:alpha val="50000"/>
                  </a:prstClr>
                </a:innerShdw>
              </a:effectLst>
            </a:endParaRPr>
          </a:p>
        </p:txBody>
      </p:sp>
      <p:sp>
        <p:nvSpPr>
          <p:cNvPr id="179204" name="Text Box 4"/>
          <p:cNvSpPr txBox="1">
            <a:spLocks noChangeArrowheads="1"/>
          </p:cNvSpPr>
          <p:nvPr/>
        </p:nvSpPr>
        <p:spPr bwMode="auto">
          <a:xfrm>
            <a:off x="1619672" y="314181"/>
            <a:ext cx="6192688" cy="5437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US" sz="3200" i="0" dirty="0">
                <a:solidFill>
                  <a:schemeClr val="bg1"/>
                </a:solidFill>
                <a:effectLst>
                  <a:innerShdw blurRad="63500" dist="50800" dir="13500000">
                    <a:prstClr val="black">
                      <a:alpha val="50000"/>
                    </a:prstClr>
                  </a:innerShdw>
                </a:effectLst>
              </a:rPr>
              <a:t>Rehearse, Review, Respond</a:t>
            </a:r>
            <a:endParaRPr lang="en-US" sz="3200" i="0" dirty="0">
              <a:solidFill>
                <a:schemeClr val="tx1"/>
              </a:solidFill>
              <a:effectLst>
                <a:innerShdw blurRad="63500" dist="50800" dir="13500000">
                  <a:prstClr val="black">
                    <a:alpha val="50000"/>
                  </a:prstClr>
                </a:innerShdw>
              </a:effectLst>
            </a:endParaRPr>
          </a:p>
        </p:txBody>
      </p:sp>
      <p:pic>
        <p:nvPicPr>
          <p:cNvPr id="179205" name="Picture 5" descr="Hudson_la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905000"/>
            <a:ext cx="4668838"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6"/>
          <p:cNvSpPr>
            <a:spLocks noGrp="1" noChangeArrowheads="1"/>
          </p:cNvSpPr>
          <p:nvPr>
            <p:ph type="title" idx="4294967295"/>
          </p:nvPr>
        </p:nvSpPr>
        <p:spPr>
          <a:xfrm>
            <a:off x="152400" y="152400"/>
            <a:ext cx="1752600" cy="152400"/>
          </a:xfrm>
        </p:spPr>
        <p:txBody>
          <a:bodyPr/>
          <a:lstStyle/>
          <a:p>
            <a:pPr eaLnBrk="1" hangingPunct="1"/>
            <a:r>
              <a:rPr lang="en-AU" sz="800">
                <a:latin typeface="Arial" charset="0"/>
                <a:ea typeface="ＭＳ Ｐゴシック" charset="0"/>
                <a:cs typeface="ＭＳ Ｐゴシック" charset="0"/>
              </a:rPr>
              <a:t>Prepare - Hudson landing</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79203"/>
                                        </p:tgtEl>
                                      </p:cBhvr>
                                    </p:animEffect>
                                    <p:set>
                                      <p:cBhvr>
                                        <p:cTn id="7" dur="1" fill="hold">
                                          <p:stCondLst>
                                            <p:cond delay="999"/>
                                          </p:stCondLst>
                                        </p:cTn>
                                        <p:tgtEl>
                                          <p:spTgt spid="17920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9204"/>
                                        </p:tgtEl>
                                        <p:attrNameLst>
                                          <p:attrName>style.visibility</p:attrName>
                                        </p:attrNameLst>
                                      </p:cBhvr>
                                      <p:to>
                                        <p:strVal val="visible"/>
                                      </p:to>
                                    </p:set>
                                    <p:animEffect transition="in" filter="fade">
                                      <p:cBhvr>
                                        <p:cTn id="10" dur="1000"/>
                                        <p:tgtEl>
                                          <p:spTgt spid="1792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79202"/>
                                        </p:tgtEl>
                                        <p:attrNameLst>
                                          <p:attrName>style.visibility</p:attrName>
                                        </p:attrNameLst>
                                      </p:cBhvr>
                                      <p:to>
                                        <p:strVal val="visible"/>
                                      </p:to>
                                    </p:set>
                                    <p:animEffect transition="in" filter="fade">
                                      <p:cBhvr>
                                        <p:cTn id="15" dur="1000"/>
                                        <p:tgtEl>
                                          <p:spTgt spid="1792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27786" fill="hold"/>
                                        <p:tgtEl>
                                          <p:spTgt spid="179202"/>
                                        </p:tgtEl>
                                      </p:cBhvr>
                                    </p:cmd>
                                  </p:childTnLst>
                                </p:cTn>
                              </p:par>
                              <p:par>
                                <p:cTn id="20" presetID="10" presetClass="exit" presetSubtype="0" fill="hold" nodeType="withEffect">
                                  <p:stCondLst>
                                    <p:cond delay="0"/>
                                  </p:stCondLst>
                                  <p:childTnLst>
                                    <p:animEffect transition="out" filter="fade">
                                      <p:cBhvr>
                                        <p:cTn id="21" dur="1000"/>
                                        <p:tgtEl>
                                          <p:spTgt spid="179205"/>
                                        </p:tgtEl>
                                      </p:cBhvr>
                                    </p:animEffect>
                                    <p:set>
                                      <p:cBhvr>
                                        <p:cTn id="22" dur="1" fill="hold">
                                          <p:stCondLst>
                                            <p:cond delay="999"/>
                                          </p:stCondLst>
                                        </p:cTn>
                                        <p:tgtEl>
                                          <p:spTgt spid="17920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mediacall" presetSubtype="0" fill="hold" nodeType="clickEffect">
                                  <p:stCondLst>
                                    <p:cond delay="0"/>
                                  </p:stCondLst>
                                  <p:childTnLst>
                                    <p:cmd type="call" cmd="stop">
                                      <p:cBhvr>
                                        <p:cTn id="26" dur="1" fill="hold"/>
                                        <p:tgtEl>
                                          <p:spTgt spid="17920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920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79202"/>
                                        </p:tgtEl>
                                      </p:cBhvr>
                                    </p:cmd>
                                  </p:childTnLst>
                                </p:cTn>
                              </p:par>
                            </p:childTnLst>
                          </p:cTn>
                        </p:par>
                      </p:childTnLst>
                    </p:cTn>
                  </p:par>
                </p:childTnLst>
              </p:cTn>
              <p:nextCondLst>
                <p:cond evt="onClick" delay="0">
                  <p:tgtEl>
                    <p:spTgt spid="179202"/>
                  </p:tgtEl>
                </p:cond>
              </p:nextCondLst>
            </p:seq>
            <p:video>
              <p:cMediaNode>
                <p:cTn id="32" fill="hold" display="0">
                  <p:stCondLst>
                    <p:cond delay="indefinite"/>
                  </p:stCondLst>
                  <p:endCondLst>
                    <p:cond evt="onNext" delay="0">
                      <p:tgtEl>
                        <p:sldTgt/>
                      </p:tgtEl>
                    </p:cond>
                    <p:cond evt="onPrev" delay="0">
                      <p:tgtEl>
                        <p:sldTgt/>
                      </p:tgtEl>
                    </p:cond>
                  </p:endCondLst>
                </p:cTn>
                <p:tgtEl>
                  <p:spTgt spid="17920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28800" y="381000"/>
            <a:ext cx="6172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NON-VERBAL BEHAVIOUR</a:t>
            </a:r>
            <a:endParaRPr lang="en-AU" sz="2000" b="0" i="0" dirty="0">
              <a:solidFill>
                <a:schemeClr val="tx1"/>
              </a:solidFill>
              <a:effectLst>
                <a:innerShdw blurRad="63500" dist="50800" dir="13500000">
                  <a:prstClr val="black">
                    <a:alpha val="50000"/>
                  </a:prstClr>
                </a:innerShdw>
              </a:effectLst>
            </a:endParaRPr>
          </a:p>
        </p:txBody>
      </p:sp>
      <p:sp>
        <p:nvSpPr>
          <p:cNvPr id="11267"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2</a:t>
            </a:r>
            <a:endParaRPr lang="en-AU" sz="2000" b="0" i="0">
              <a:solidFill>
                <a:schemeClr val="tx1"/>
              </a:solidFill>
            </a:endParaRPr>
          </a:p>
        </p:txBody>
      </p:sp>
      <p:sp>
        <p:nvSpPr>
          <p:cNvPr id="11268" name="Text Box 4"/>
          <p:cNvSpPr txBox="1">
            <a:spLocks noChangeArrowheads="1"/>
          </p:cNvSpPr>
          <p:nvPr/>
        </p:nvSpPr>
        <p:spPr bwMode="auto">
          <a:xfrm>
            <a:off x="1219200" y="1524000"/>
            <a:ext cx="342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i="0">
                <a:solidFill>
                  <a:schemeClr val="bg1"/>
                </a:solidFill>
              </a:rPr>
              <a:t>1.  Proxemics</a:t>
            </a:r>
            <a:endParaRPr lang="en-AU" sz="2000" b="0" i="0">
              <a:solidFill>
                <a:schemeClr val="tx1"/>
              </a:solidFill>
            </a:endParaRPr>
          </a:p>
        </p:txBody>
      </p:sp>
      <p:sp>
        <p:nvSpPr>
          <p:cNvPr id="11269" name="Text Box 5"/>
          <p:cNvSpPr txBox="1">
            <a:spLocks noChangeArrowheads="1"/>
          </p:cNvSpPr>
          <p:nvPr/>
        </p:nvSpPr>
        <p:spPr bwMode="auto">
          <a:xfrm>
            <a:off x="1219200" y="2743200"/>
            <a:ext cx="1981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AutoNum type="arabicPeriod" startAt="2"/>
              <a:defRPr/>
            </a:pPr>
            <a:r>
              <a:rPr lang="en-AU" i="0" smtClean="0">
                <a:solidFill>
                  <a:schemeClr val="bg1"/>
                </a:solidFill>
              </a:rPr>
              <a:t>Kinesics</a:t>
            </a:r>
            <a:endParaRPr lang="en-AU" sz="2000" b="0" i="0" smtClean="0"/>
          </a:p>
        </p:txBody>
      </p:sp>
      <p:sp>
        <p:nvSpPr>
          <p:cNvPr id="11270" name="Text Box 6"/>
          <p:cNvSpPr txBox="1">
            <a:spLocks noChangeArrowheads="1"/>
          </p:cNvSpPr>
          <p:nvPr/>
        </p:nvSpPr>
        <p:spPr bwMode="auto">
          <a:xfrm>
            <a:off x="3429000" y="15240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1"/>
                </a:solidFill>
              </a:rPr>
              <a:t>-  Personal space</a:t>
            </a:r>
            <a:endParaRPr lang="en-AU" sz="2000" b="0" i="0">
              <a:solidFill>
                <a:schemeClr val="bg1"/>
              </a:solidFill>
            </a:endParaRPr>
          </a:p>
        </p:txBody>
      </p:sp>
      <p:sp>
        <p:nvSpPr>
          <p:cNvPr id="11271" name="Text Box 7"/>
          <p:cNvSpPr txBox="1">
            <a:spLocks noChangeArrowheads="1"/>
          </p:cNvSpPr>
          <p:nvPr/>
        </p:nvSpPr>
        <p:spPr bwMode="auto">
          <a:xfrm>
            <a:off x="1676400" y="2209800"/>
            <a:ext cx="708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Generally 1/2 to 1 metre</a:t>
            </a:r>
          </a:p>
        </p:txBody>
      </p:sp>
      <p:sp>
        <p:nvSpPr>
          <p:cNvPr id="11272" name="Text Box 8"/>
          <p:cNvSpPr txBox="1">
            <a:spLocks noChangeArrowheads="1"/>
          </p:cNvSpPr>
          <p:nvPr/>
        </p:nvSpPr>
        <p:spPr bwMode="auto">
          <a:xfrm>
            <a:off x="1676400" y="3733800"/>
            <a:ext cx="6705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Affected by other factors such as gender, size, cultural background, familiarity . . . . .</a:t>
            </a:r>
          </a:p>
        </p:txBody>
      </p:sp>
      <p:sp>
        <p:nvSpPr>
          <p:cNvPr id="11273" name="Text Box 9"/>
          <p:cNvSpPr txBox="1">
            <a:spLocks noChangeArrowheads="1"/>
          </p:cNvSpPr>
          <p:nvPr/>
        </p:nvSpPr>
        <p:spPr bwMode="auto">
          <a:xfrm>
            <a:off x="1676400" y="2819400"/>
            <a:ext cx="6858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Includes personal items such as backpacks, purse, mobile phone, aids</a:t>
            </a:r>
          </a:p>
        </p:txBody>
      </p:sp>
      <p:sp>
        <p:nvSpPr>
          <p:cNvPr id="11274" name="Text Box 10"/>
          <p:cNvSpPr txBox="1">
            <a:spLocks noChangeArrowheads="1"/>
          </p:cNvSpPr>
          <p:nvPr/>
        </p:nvSpPr>
        <p:spPr bwMode="auto">
          <a:xfrm>
            <a:off x="3124200" y="27432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1"/>
                </a:solidFill>
              </a:rPr>
              <a:t>-  Body language</a:t>
            </a:r>
            <a:endParaRPr lang="en-AU" sz="2000" b="0" i="0">
              <a:solidFill>
                <a:schemeClr val="bg1"/>
              </a:solidFill>
            </a:endParaRPr>
          </a:p>
        </p:txBody>
      </p:sp>
      <p:sp>
        <p:nvSpPr>
          <p:cNvPr id="11275" name="Text Box 11"/>
          <p:cNvSpPr txBox="1">
            <a:spLocks noChangeArrowheads="1"/>
          </p:cNvSpPr>
          <p:nvPr/>
        </p:nvSpPr>
        <p:spPr bwMode="auto">
          <a:xfrm>
            <a:off x="1219200" y="4737100"/>
            <a:ext cx="1981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AutoNum type="arabicPeriod" startAt="2"/>
              <a:defRPr/>
            </a:pPr>
            <a:r>
              <a:rPr lang="en-AU" i="0" smtClean="0">
                <a:solidFill>
                  <a:schemeClr val="bg2"/>
                </a:solidFill>
              </a:rPr>
              <a:t>Kinesics</a:t>
            </a:r>
            <a:endParaRPr lang="en-AU" sz="2000" b="0" i="0" smtClean="0">
              <a:solidFill>
                <a:schemeClr val="bg2"/>
              </a:solidFill>
            </a:endParaRPr>
          </a:p>
        </p:txBody>
      </p:sp>
      <p:sp>
        <p:nvSpPr>
          <p:cNvPr id="11276" name="Text Box 12"/>
          <p:cNvSpPr txBox="1">
            <a:spLocks noChangeArrowheads="1"/>
          </p:cNvSpPr>
          <p:nvPr/>
        </p:nvSpPr>
        <p:spPr bwMode="auto">
          <a:xfrm>
            <a:off x="3276600" y="47371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2"/>
                </a:solidFill>
              </a:rPr>
              <a:t>-  Body language</a:t>
            </a:r>
            <a:endParaRPr lang="en-AU" sz="2000" b="0" i="0">
              <a:solidFill>
                <a:schemeClr val="bg2"/>
              </a:solidFill>
            </a:endParaRPr>
          </a:p>
        </p:txBody>
      </p:sp>
      <p:sp>
        <p:nvSpPr>
          <p:cNvPr id="11277" name="Text Box 13"/>
          <p:cNvSpPr txBox="1">
            <a:spLocks noChangeArrowheads="1"/>
          </p:cNvSpPr>
          <p:nvPr/>
        </p:nvSpPr>
        <p:spPr bwMode="auto">
          <a:xfrm>
            <a:off x="1219200" y="38862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i="0" smtClean="0">
                <a:solidFill>
                  <a:schemeClr val="bg1"/>
                </a:solidFill>
              </a:rPr>
              <a:t>3.  Reasons for using the CPI Supportive Stance</a:t>
            </a:r>
            <a:endParaRPr lang="en-AU" sz="2000" b="0" i="0" smtClean="0"/>
          </a:p>
        </p:txBody>
      </p:sp>
      <p:sp>
        <p:nvSpPr>
          <p:cNvPr id="11278" name="Text Box 14"/>
          <p:cNvSpPr txBox="1">
            <a:spLocks noChangeArrowheads="1"/>
          </p:cNvSpPr>
          <p:nvPr/>
        </p:nvSpPr>
        <p:spPr bwMode="auto">
          <a:xfrm>
            <a:off x="1219200" y="54102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i="0" smtClean="0">
                <a:solidFill>
                  <a:schemeClr val="bg2"/>
                </a:solidFill>
              </a:rPr>
              <a:t>3.  Reasons for using the CPI Supportive Stance</a:t>
            </a:r>
            <a:endParaRPr lang="en-AU" sz="2000" b="0" i="0" smtClean="0">
              <a:solidFill>
                <a:schemeClr val="bg2"/>
              </a:solidFill>
            </a:endParaRPr>
          </a:p>
        </p:txBody>
      </p:sp>
      <p:sp>
        <p:nvSpPr>
          <p:cNvPr id="43022" name="Rectangle 15"/>
          <p:cNvSpPr>
            <a:spLocks noGrp="1" noChangeArrowheads="1"/>
          </p:cNvSpPr>
          <p:nvPr>
            <p:ph type="title" idx="4294967295"/>
          </p:nvPr>
        </p:nvSpPr>
        <p:spPr>
          <a:xfrm>
            <a:off x="7620000" y="152400"/>
            <a:ext cx="1371600" cy="152400"/>
          </a:xfrm>
        </p:spPr>
        <p:txBody>
          <a:bodyPr/>
          <a:lstStyle/>
          <a:p>
            <a:pPr eaLnBrk="1" hangingPunct="1"/>
            <a:r>
              <a:rPr lang="en-AU" sz="800">
                <a:latin typeface="Arial" charset="0"/>
                <a:ea typeface="ＭＳ Ｐゴシック" charset="0"/>
                <a:cs typeface="ＭＳ Ｐゴシック" charset="0"/>
              </a:rPr>
              <a:t>Non-verbal behaviour</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1000"/>
                                        <p:tgtEl>
                                          <p:spTgt spid="112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1000"/>
                                        <p:tgtEl>
                                          <p:spTgt spid="112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74"/>
                                        </p:tgtEl>
                                        <p:attrNameLst>
                                          <p:attrName>style.visibility</p:attrName>
                                        </p:attrNameLst>
                                      </p:cBhvr>
                                      <p:to>
                                        <p:strVal val="visible"/>
                                      </p:to>
                                    </p:set>
                                    <p:animEffect transition="in" filter="fade">
                                      <p:cBhvr>
                                        <p:cTn id="16" dur="1000"/>
                                        <p:tgtEl>
                                          <p:spTgt spid="112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77"/>
                                        </p:tgtEl>
                                        <p:attrNameLst>
                                          <p:attrName>style.visibility</p:attrName>
                                        </p:attrNameLst>
                                      </p:cBhvr>
                                      <p:to>
                                        <p:strVal val="visible"/>
                                      </p:to>
                                    </p:set>
                                    <p:animEffect transition="in" filter="fade">
                                      <p:cBhvr>
                                        <p:cTn id="19" dur="10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xit" presetSubtype="0" fill="hold" grpId="1" nodeType="clickEffect">
                                  <p:stCondLst>
                                    <p:cond delay="0"/>
                                  </p:stCondLst>
                                  <p:childTnLst>
                                    <p:animEffect transition="out" filter="fade">
                                      <p:cBhvr>
                                        <p:cTn id="23" dur="1000"/>
                                        <p:tgtEl>
                                          <p:spTgt spid="11269"/>
                                        </p:tgtEl>
                                      </p:cBhvr>
                                    </p:animEffect>
                                    <p:anim calcmode="lin" valueType="num">
                                      <p:cBhvr>
                                        <p:cTn id="24" dur="1000"/>
                                        <p:tgtEl>
                                          <p:spTgt spid="11269"/>
                                        </p:tgtEl>
                                        <p:attrNameLst>
                                          <p:attrName>ppt_x</p:attrName>
                                        </p:attrNameLst>
                                      </p:cBhvr>
                                      <p:tavLst>
                                        <p:tav tm="0">
                                          <p:val>
                                            <p:strVal val="ppt_x"/>
                                          </p:val>
                                        </p:tav>
                                        <p:tav tm="100000">
                                          <p:val>
                                            <p:strVal val="ppt_x"/>
                                          </p:val>
                                        </p:tav>
                                      </p:tavLst>
                                    </p:anim>
                                    <p:anim calcmode="lin" valueType="num">
                                      <p:cBhvr>
                                        <p:cTn id="25" dur="1000"/>
                                        <p:tgtEl>
                                          <p:spTgt spid="11269"/>
                                        </p:tgtEl>
                                        <p:attrNameLst>
                                          <p:attrName>ppt_y</p:attrName>
                                        </p:attrNameLst>
                                      </p:cBhvr>
                                      <p:tavLst>
                                        <p:tav tm="0">
                                          <p:val>
                                            <p:strVal val="ppt_y"/>
                                          </p:val>
                                        </p:tav>
                                        <p:tav tm="100000">
                                          <p:val>
                                            <p:strVal val="ppt_y+.1"/>
                                          </p:val>
                                        </p:tav>
                                      </p:tavLst>
                                    </p:anim>
                                    <p:set>
                                      <p:cBhvr>
                                        <p:cTn id="26" dur="1" fill="hold">
                                          <p:stCondLst>
                                            <p:cond delay="999"/>
                                          </p:stCondLst>
                                        </p:cTn>
                                        <p:tgtEl>
                                          <p:spTgt spid="11269"/>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11274"/>
                                        </p:tgtEl>
                                      </p:cBhvr>
                                    </p:animEffect>
                                    <p:anim calcmode="lin" valueType="num">
                                      <p:cBhvr>
                                        <p:cTn id="29" dur="1000"/>
                                        <p:tgtEl>
                                          <p:spTgt spid="11274"/>
                                        </p:tgtEl>
                                        <p:attrNameLst>
                                          <p:attrName>ppt_x</p:attrName>
                                        </p:attrNameLst>
                                      </p:cBhvr>
                                      <p:tavLst>
                                        <p:tav tm="0">
                                          <p:val>
                                            <p:strVal val="ppt_x"/>
                                          </p:val>
                                        </p:tav>
                                        <p:tav tm="100000">
                                          <p:val>
                                            <p:strVal val="ppt_x"/>
                                          </p:val>
                                        </p:tav>
                                      </p:tavLst>
                                    </p:anim>
                                    <p:anim calcmode="lin" valueType="num">
                                      <p:cBhvr>
                                        <p:cTn id="30" dur="1000"/>
                                        <p:tgtEl>
                                          <p:spTgt spid="11274"/>
                                        </p:tgtEl>
                                        <p:attrNameLst>
                                          <p:attrName>ppt_y</p:attrName>
                                        </p:attrNameLst>
                                      </p:cBhvr>
                                      <p:tavLst>
                                        <p:tav tm="0">
                                          <p:val>
                                            <p:strVal val="ppt_y"/>
                                          </p:val>
                                        </p:tav>
                                        <p:tav tm="100000">
                                          <p:val>
                                            <p:strVal val="ppt_y+.1"/>
                                          </p:val>
                                        </p:tav>
                                      </p:tavLst>
                                    </p:anim>
                                    <p:set>
                                      <p:cBhvr>
                                        <p:cTn id="31" dur="1" fill="hold">
                                          <p:stCondLst>
                                            <p:cond delay="999"/>
                                          </p:stCondLst>
                                        </p:cTn>
                                        <p:tgtEl>
                                          <p:spTgt spid="11274"/>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11277"/>
                                        </p:tgtEl>
                                      </p:cBhvr>
                                    </p:animEffect>
                                    <p:anim calcmode="lin" valueType="num">
                                      <p:cBhvr>
                                        <p:cTn id="34" dur="1000"/>
                                        <p:tgtEl>
                                          <p:spTgt spid="11277"/>
                                        </p:tgtEl>
                                        <p:attrNameLst>
                                          <p:attrName>ppt_x</p:attrName>
                                        </p:attrNameLst>
                                      </p:cBhvr>
                                      <p:tavLst>
                                        <p:tav tm="0">
                                          <p:val>
                                            <p:strVal val="ppt_x"/>
                                          </p:val>
                                        </p:tav>
                                        <p:tav tm="100000">
                                          <p:val>
                                            <p:strVal val="ppt_x"/>
                                          </p:val>
                                        </p:tav>
                                      </p:tavLst>
                                    </p:anim>
                                    <p:anim calcmode="lin" valueType="num">
                                      <p:cBhvr>
                                        <p:cTn id="35" dur="1000"/>
                                        <p:tgtEl>
                                          <p:spTgt spid="11277"/>
                                        </p:tgtEl>
                                        <p:attrNameLst>
                                          <p:attrName>ppt_y</p:attrName>
                                        </p:attrNameLst>
                                      </p:cBhvr>
                                      <p:tavLst>
                                        <p:tav tm="0">
                                          <p:val>
                                            <p:strVal val="ppt_y"/>
                                          </p:val>
                                        </p:tav>
                                        <p:tav tm="100000">
                                          <p:val>
                                            <p:strVal val="ppt_y+.1"/>
                                          </p:val>
                                        </p:tav>
                                      </p:tavLst>
                                    </p:anim>
                                    <p:set>
                                      <p:cBhvr>
                                        <p:cTn id="36" dur="1" fill="hold">
                                          <p:stCondLst>
                                            <p:cond delay="999"/>
                                          </p:stCondLst>
                                        </p:cTn>
                                        <p:tgtEl>
                                          <p:spTgt spid="1127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fade">
                                      <p:cBhvr>
                                        <p:cTn id="39" dur="1000"/>
                                        <p:tgtEl>
                                          <p:spTgt spid="112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fade">
                                      <p:cBhvr>
                                        <p:cTn id="42" dur="1000"/>
                                        <p:tgtEl>
                                          <p:spTgt spid="1127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fade">
                                      <p:cBhvr>
                                        <p:cTn id="45" dur="1000"/>
                                        <p:tgtEl>
                                          <p:spTgt spid="1127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71"/>
                                        </p:tgtEl>
                                        <p:attrNameLst>
                                          <p:attrName>style.visibility</p:attrName>
                                        </p:attrNameLst>
                                      </p:cBhvr>
                                      <p:to>
                                        <p:strVal val="visible"/>
                                      </p:to>
                                    </p:set>
                                    <p:animEffect transition="in" filter="fade">
                                      <p:cBhvr>
                                        <p:cTn id="50" dur="1000"/>
                                        <p:tgtEl>
                                          <p:spTgt spid="1127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273"/>
                                        </p:tgtEl>
                                        <p:attrNameLst>
                                          <p:attrName>style.visibility</p:attrName>
                                        </p:attrNameLst>
                                      </p:cBhvr>
                                      <p:to>
                                        <p:strVal val="visible"/>
                                      </p:to>
                                    </p:set>
                                    <p:animEffect transition="in" filter="fade">
                                      <p:cBhvr>
                                        <p:cTn id="55" dur="1000"/>
                                        <p:tgtEl>
                                          <p:spTgt spid="1127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272"/>
                                        </p:tgtEl>
                                        <p:attrNameLst>
                                          <p:attrName>style.visibility</p:attrName>
                                        </p:attrNameLst>
                                      </p:cBhvr>
                                      <p:to>
                                        <p:strVal val="visible"/>
                                      </p:to>
                                    </p:set>
                                    <p:animEffect transition="in" filter="fade">
                                      <p:cBhvr>
                                        <p:cTn id="60" dur="1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69" grpId="1"/>
      <p:bldP spid="11270" grpId="0"/>
      <p:bldP spid="11271" grpId="0"/>
      <p:bldP spid="11272" grpId="0"/>
      <p:bldP spid="11273" grpId="0"/>
      <p:bldP spid="11274" grpId="0"/>
      <p:bldP spid="11274" grpId="1"/>
      <p:bldP spid="11275" grpId="0"/>
      <p:bldP spid="11276" grpId="0"/>
      <p:bldP spid="11277" grpId="0"/>
      <p:bldP spid="11277" grpId="1"/>
      <p:bldP spid="112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828800" y="381000"/>
            <a:ext cx="6172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NON-VERBAL BEHAVIOUR</a:t>
            </a:r>
            <a:endParaRPr lang="en-AU" sz="2000" b="0" i="0" dirty="0">
              <a:solidFill>
                <a:schemeClr val="tx1"/>
              </a:solidFill>
              <a:effectLst>
                <a:innerShdw blurRad="63500" dist="50800" dir="13500000">
                  <a:prstClr val="black">
                    <a:alpha val="50000"/>
                  </a:prstClr>
                </a:innerShdw>
              </a:effectLst>
            </a:endParaRPr>
          </a:p>
        </p:txBody>
      </p:sp>
      <p:sp>
        <p:nvSpPr>
          <p:cNvPr id="31747"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2</a:t>
            </a:r>
            <a:endParaRPr lang="en-AU" sz="2000" b="0" i="0">
              <a:solidFill>
                <a:schemeClr val="tx1"/>
              </a:solidFill>
            </a:endParaRPr>
          </a:p>
        </p:txBody>
      </p:sp>
      <p:sp>
        <p:nvSpPr>
          <p:cNvPr id="31748" name="Text Box 4"/>
          <p:cNvSpPr txBox="1">
            <a:spLocks noChangeArrowheads="1"/>
          </p:cNvSpPr>
          <p:nvPr/>
        </p:nvSpPr>
        <p:spPr bwMode="auto">
          <a:xfrm>
            <a:off x="1219200" y="1524000"/>
            <a:ext cx="342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i="0">
                <a:solidFill>
                  <a:schemeClr val="bg2"/>
                </a:solidFill>
              </a:rPr>
              <a:t>1.  Proxemics</a:t>
            </a:r>
            <a:endParaRPr lang="en-AU" sz="2000" b="0" i="0">
              <a:solidFill>
                <a:schemeClr val="bg2"/>
              </a:solidFill>
            </a:endParaRPr>
          </a:p>
        </p:txBody>
      </p:sp>
      <p:sp>
        <p:nvSpPr>
          <p:cNvPr id="31749" name="Text Box 5"/>
          <p:cNvSpPr txBox="1">
            <a:spLocks noChangeArrowheads="1"/>
          </p:cNvSpPr>
          <p:nvPr/>
        </p:nvSpPr>
        <p:spPr bwMode="auto">
          <a:xfrm>
            <a:off x="1219200" y="2133600"/>
            <a:ext cx="1981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AutoNum type="arabicPeriod" startAt="2"/>
              <a:defRPr/>
            </a:pPr>
            <a:r>
              <a:rPr lang="en-AU" i="0" smtClean="0">
                <a:solidFill>
                  <a:schemeClr val="bg1"/>
                </a:solidFill>
              </a:rPr>
              <a:t>Kinesics</a:t>
            </a:r>
            <a:endParaRPr lang="en-AU" sz="2000" b="0" i="0" smtClean="0"/>
          </a:p>
        </p:txBody>
      </p:sp>
      <p:sp>
        <p:nvSpPr>
          <p:cNvPr id="31750" name="Text Box 6"/>
          <p:cNvSpPr txBox="1">
            <a:spLocks noChangeArrowheads="1"/>
          </p:cNvSpPr>
          <p:nvPr/>
        </p:nvSpPr>
        <p:spPr bwMode="auto">
          <a:xfrm>
            <a:off x="3429000" y="15240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2"/>
                </a:solidFill>
              </a:rPr>
              <a:t>-  Personal space</a:t>
            </a:r>
            <a:endParaRPr lang="en-AU" sz="2000" b="0" i="0">
              <a:solidFill>
                <a:schemeClr val="bg2"/>
              </a:solidFill>
            </a:endParaRPr>
          </a:p>
        </p:txBody>
      </p:sp>
      <p:sp>
        <p:nvSpPr>
          <p:cNvPr id="31754" name="Text Box 10"/>
          <p:cNvSpPr txBox="1">
            <a:spLocks noChangeArrowheads="1"/>
          </p:cNvSpPr>
          <p:nvPr/>
        </p:nvSpPr>
        <p:spPr bwMode="auto">
          <a:xfrm>
            <a:off x="3124200" y="21336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1"/>
                </a:solidFill>
              </a:rPr>
              <a:t>-  Body language</a:t>
            </a:r>
            <a:endParaRPr lang="en-AU" sz="2000" b="0" i="0">
              <a:solidFill>
                <a:schemeClr val="bg1"/>
              </a:solidFill>
            </a:endParaRPr>
          </a:p>
        </p:txBody>
      </p:sp>
      <p:sp>
        <p:nvSpPr>
          <p:cNvPr id="31758" name="Text Box 14"/>
          <p:cNvSpPr txBox="1">
            <a:spLocks noChangeArrowheads="1"/>
          </p:cNvSpPr>
          <p:nvPr/>
        </p:nvSpPr>
        <p:spPr bwMode="auto">
          <a:xfrm>
            <a:off x="1219200" y="57150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i="0" smtClean="0">
                <a:solidFill>
                  <a:schemeClr val="bg2"/>
                </a:solidFill>
              </a:rPr>
              <a:t>3.  Reasons for using the CPI Supportive Stance</a:t>
            </a:r>
            <a:endParaRPr lang="en-AU" sz="2000" b="0" i="0" smtClean="0">
              <a:solidFill>
                <a:schemeClr val="bg2"/>
              </a:solidFill>
            </a:endParaRPr>
          </a:p>
        </p:txBody>
      </p:sp>
      <p:sp>
        <p:nvSpPr>
          <p:cNvPr id="31759" name="Text Box 15"/>
          <p:cNvSpPr txBox="1">
            <a:spLocks noChangeArrowheads="1"/>
          </p:cNvSpPr>
          <p:nvPr/>
        </p:nvSpPr>
        <p:spPr bwMode="auto">
          <a:xfrm>
            <a:off x="1676400" y="3505200"/>
            <a:ext cx="7086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Includes include facial expressions, gestures, posture and movements</a:t>
            </a:r>
          </a:p>
        </p:txBody>
      </p:sp>
      <p:sp>
        <p:nvSpPr>
          <p:cNvPr id="31761" name="Text Box 17"/>
          <p:cNvSpPr txBox="1">
            <a:spLocks noChangeArrowheads="1"/>
          </p:cNvSpPr>
          <p:nvPr/>
        </p:nvSpPr>
        <p:spPr bwMode="auto">
          <a:xfrm>
            <a:off x="1676400" y="2667000"/>
            <a:ext cx="7086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Non-verbal message transmitted by the motion  and posture of the body</a:t>
            </a:r>
          </a:p>
        </p:txBody>
      </p:sp>
      <p:sp>
        <p:nvSpPr>
          <p:cNvPr id="31762" name="Text Box 18"/>
          <p:cNvSpPr txBox="1">
            <a:spLocks noChangeArrowheads="1"/>
          </p:cNvSpPr>
          <p:nvPr/>
        </p:nvSpPr>
        <p:spPr bwMode="auto">
          <a:xfrm>
            <a:off x="1676400" y="4343400"/>
            <a:ext cx="70866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Can serve to escalate or de-escalate a given situation.  A challenging or confrontational body position used when approaching an individual may increase anxiety and make defusing the situation more difficult. </a:t>
            </a:r>
          </a:p>
        </p:txBody>
      </p:sp>
      <p:sp>
        <p:nvSpPr>
          <p:cNvPr id="31764" name="Text Box 20"/>
          <p:cNvSpPr txBox="1">
            <a:spLocks noChangeArrowheads="1"/>
          </p:cNvSpPr>
          <p:nvPr/>
        </p:nvSpPr>
        <p:spPr bwMode="auto">
          <a:xfrm>
            <a:off x="1257300" y="27432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i="0" smtClean="0">
                <a:solidFill>
                  <a:schemeClr val="bg2"/>
                </a:solidFill>
              </a:rPr>
              <a:t>3.  Reasons for using the CPI Supportive Stance</a:t>
            </a:r>
          </a:p>
        </p:txBody>
      </p:sp>
      <p:pic>
        <p:nvPicPr>
          <p:cNvPr id="31765" name="THE_SIMPSONS_MOVIE_fishing_cut.mov" descr="/Users/CSC/Desktop/CPI Presentation/IMAGES/Videos/THE_SIMPSONS_MOVIE_fishing_cut.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4800" y="2667000"/>
            <a:ext cx="85344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22"/>
          <p:cNvSpPr>
            <a:spLocks noGrp="1" noChangeArrowheads="1"/>
          </p:cNvSpPr>
          <p:nvPr>
            <p:ph type="title" idx="4294967295"/>
          </p:nvPr>
        </p:nvSpPr>
        <p:spPr>
          <a:xfrm>
            <a:off x="7772400" y="76200"/>
            <a:ext cx="1295400" cy="152400"/>
          </a:xfrm>
        </p:spPr>
        <p:txBody>
          <a:bodyPr/>
          <a:lstStyle/>
          <a:p>
            <a:pPr eaLnBrk="1" hangingPunct="1"/>
            <a:r>
              <a:rPr lang="en-AU" sz="800">
                <a:latin typeface="Arial" charset="0"/>
                <a:ea typeface="ＭＳ Ｐゴシック" charset="0"/>
                <a:cs typeface="ＭＳ Ｐゴシック" charset="0"/>
              </a:rPr>
              <a:t>Non-verbal - Proxemics</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31764"/>
                                        </p:tgtEl>
                                      </p:cBhvr>
                                    </p:animEffect>
                                    <p:anim calcmode="lin" valueType="num">
                                      <p:cBhvr>
                                        <p:cTn id="7" dur="1000"/>
                                        <p:tgtEl>
                                          <p:spTgt spid="31764"/>
                                        </p:tgtEl>
                                        <p:attrNameLst>
                                          <p:attrName>ppt_x</p:attrName>
                                        </p:attrNameLst>
                                      </p:cBhvr>
                                      <p:tavLst>
                                        <p:tav tm="0">
                                          <p:val>
                                            <p:strVal val="ppt_x"/>
                                          </p:val>
                                        </p:tav>
                                        <p:tav tm="100000">
                                          <p:val>
                                            <p:strVal val="ppt_x"/>
                                          </p:val>
                                        </p:tav>
                                      </p:tavLst>
                                    </p:anim>
                                    <p:anim calcmode="lin" valueType="num">
                                      <p:cBhvr>
                                        <p:cTn id="8" dur="1000"/>
                                        <p:tgtEl>
                                          <p:spTgt spid="31764"/>
                                        </p:tgtEl>
                                        <p:attrNameLst>
                                          <p:attrName>ppt_y</p:attrName>
                                        </p:attrNameLst>
                                      </p:cBhvr>
                                      <p:tavLst>
                                        <p:tav tm="0">
                                          <p:val>
                                            <p:strVal val="ppt_y"/>
                                          </p:val>
                                        </p:tav>
                                        <p:tav tm="100000">
                                          <p:val>
                                            <p:strVal val="ppt_y+.1"/>
                                          </p:val>
                                        </p:tav>
                                      </p:tavLst>
                                    </p:anim>
                                    <p:set>
                                      <p:cBhvr>
                                        <p:cTn id="9" dur="1" fill="hold">
                                          <p:stCondLst>
                                            <p:cond delay="999"/>
                                          </p:stCondLst>
                                        </p:cTn>
                                        <p:tgtEl>
                                          <p:spTgt spid="31764"/>
                                        </p:tgtEl>
                                        <p:attrNameLst>
                                          <p:attrName>style.visibility</p:attrName>
                                        </p:attrNameLst>
                                      </p:cBhvr>
                                      <p:to>
                                        <p:strVal val="hidden"/>
                                      </p:to>
                                    </p:set>
                                  </p:childTnLst>
                                </p:cTn>
                              </p:par>
                              <p:par>
                                <p:cTn id="10" presetID="10" presetClass="entr" presetSubtype="0" fill="hold" grpId="0" nodeType="withEffect">
                                  <p:stCondLst>
                                    <p:cond delay="1000"/>
                                  </p:stCondLst>
                                  <p:childTnLst>
                                    <p:set>
                                      <p:cBhvr>
                                        <p:cTn id="11" dur="1" fill="hold">
                                          <p:stCondLst>
                                            <p:cond delay="0"/>
                                          </p:stCondLst>
                                        </p:cTn>
                                        <p:tgtEl>
                                          <p:spTgt spid="31758"/>
                                        </p:tgtEl>
                                        <p:attrNameLst>
                                          <p:attrName>style.visibility</p:attrName>
                                        </p:attrNameLst>
                                      </p:cBhvr>
                                      <p:to>
                                        <p:strVal val="visible"/>
                                      </p:to>
                                    </p:set>
                                    <p:animEffect transition="in" filter="fade">
                                      <p:cBhvr>
                                        <p:cTn id="12" dur="1000"/>
                                        <p:tgtEl>
                                          <p:spTgt spid="31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61"/>
                                        </p:tgtEl>
                                        <p:attrNameLst>
                                          <p:attrName>style.visibility</p:attrName>
                                        </p:attrNameLst>
                                      </p:cBhvr>
                                      <p:to>
                                        <p:strVal val="visible"/>
                                      </p:to>
                                    </p:set>
                                    <p:animEffect transition="in" filter="fade">
                                      <p:cBhvr>
                                        <p:cTn id="17" dur="1000"/>
                                        <p:tgtEl>
                                          <p:spTgt spid="317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fade">
                                      <p:cBhvr>
                                        <p:cTn id="22" dur="1000"/>
                                        <p:tgtEl>
                                          <p:spTgt spid="31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62"/>
                                        </p:tgtEl>
                                        <p:attrNameLst>
                                          <p:attrName>style.visibility</p:attrName>
                                        </p:attrNameLst>
                                      </p:cBhvr>
                                      <p:to>
                                        <p:strVal val="visible"/>
                                      </p:to>
                                    </p:set>
                                    <p:animEffect transition="in" filter="fade">
                                      <p:cBhvr>
                                        <p:cTn id="27" dur="1000"/>
                                        <p:tgtEl>
                                          <p:spTgt spid="317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1765"/>
                                        </p:tgtEl>
                                        <p:attrNameLst>
                                          <p:attrName>style.visibility</p:attrName>
                                        </p:attrNameLst>
                                      </p:cBhvr>
                                      <p:to>
                                        <p:strVal val="visible"/>
                                      </p:to>
                                    </p:set>
                                    <p:animEffect transition="in" filter="fade">
                                      <p:cBhvr>
                                        <p:cTn id="32" dur="1000"/>
                                        <p:tgtEl>
                                          <p:spTgt spid="317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38706" fill="hold"/>
                                        <p:tgtEl>
                                          <p:spTgt spid="31765"/>
                                        </p:tgtEl>
                                      </p:cBhvr>
                                    </p:cmd>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1000"/>
                                        <p:tgtEl>
                                          <p:spTgt spid="31765"/>
                                        </p:tgtEl>
                                      </p:cBhvr>
                                    </p:animEffect>
                                    <p:set>
                                      <p:cBhvr>
                                        <p:cTn id="41" dur="1" fill="hold">
                                          <p:stCondLst>
                                            <p:cond delay="999"/>
                                          </p:stCondLst>
                                        </p:cTn>
                                        <p:tgtEl>
                                          <p:spTgt spid="31765"/>
                                        </p:tgtEl>
                                        <p:attrNameLst>
                                          <p:attrName>style.visibility</p:attrName>
                                        </p:attrNameLst>
                                      </p:cBhvr>
                                      <p:to>
                                        <p:strVal val="hidden"/>
                                      </p:to>
                                    </p:set>
                                    <p:cmd type="call" cmd="stop">
                                      <p:cBhvr>
                                        <p:cTn id="42" dur="1">
                                          <p:stCondLst>
                                            <p:cond delay="999"/>
                                          </p:stCondLst>
                                        </p:cTn>
                                        <p:tgtEl>
                                          <p:spTgt spid="3176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1765"/>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mediacall" presetSubtype="0" fill="hold" nodeType="clickEffect">
                                  <p:stCondLst>
                                    <p:cond delay="0"/>
                                  </p:stCondLst>
                                  <p:childTnLst>
                                    <p:cmd type="call" cmd="togglePause">
                                      <p:cBhvr>
                                        <p:cTn id="47" dur="1" fill="hold"/>
                                        <p:tgtEl>
                                          <p:spTgt spid="31765"/>
                                        </p:tgtEl>
                                      </p:cBhvr>
                                    </p:cmd>
                                  </p:childTnLst>
                                </p:cTn>
                              </p:par>
                            </p:childTnLst>
                          </p:cTn>
                        </p:par>
                      </p:childTnLst>
                    </p:cTn>
                  </p:par>
                </p:childTnLst>
              </p:cTn>
              <p:nextCondLst>
                <p:cond evt="onClick" delay="0">
                  <p:tgtEl>
                    <p:spTgt spid="31765"/>
                  </p:tgtEl>
                </p:cond>
              </p:nextCondLst>
            </p:seq>
            <p:video>
              <p:cMediaNode>
                <p:cTn id="48" fill="hold" display="0">
                  <p:stCondLst>
                    <p:cond delay="indefinite"/>
                  </p:stCondLst>
                  <p:endCondLst>
                    <p:cond evt="onNext" delay="0">
                      <p:tgtEl>
                        <p:sldTgt/>
                      </p:tgtEl>
                    </p:cond>
                    <p:cond evt="onPrev" delay="0">
                      <p:tgtEl>
                        <p:sldTgt/>
                      </p:tgtEl>
                    </p:cond>
                  </p:endCondLst>
                </p:cTn>
                <p:tgtEl>
                  <p:spTgt spid="31765"/>
                </p:tgtEl>
              </p:cMediaNode>
            </p:video>
          </p:childTnLst>
        </p:cTn>
      </p:par>
    </p:tnLst>
    <p:bldLst>
      <p:bldP spid="31758" grpId="0"/>
      <p:bldP spid="31759" grpId="0"/>
      <p:bldP spid="31761" grpId="0"/>
      <p:bldP spid="31762" grpId="0"/>
      <p:bldP spid="317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828800" y="381000"/>
            <a:ext cx="6172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NON-VERBAL BEHAVIOUR</a:t>
            </a:r>
            <a:endParaRPr lang="en-AU" sz="2000" b="0" i="0" dirty="0">
              <a:solidFill>
                <a:schemeClr val="tx1"/>
              </a:solidFill>
              <a:effectLst>
                <a:innerShdw blurRad="63500" dist="50800" dir="13500000">
                  <a:prstClr val="black">
                    <a:alpha val="50000"/>
                  </a:prstClr>
                </a:innerShdw>
              </a:effectLst>
            </a:endParaRPr>
          </a:p>
        </p:txBody>
      </p:sp>
      <p:sp>
        <p:nvSpPr>
          <p:cNvPr id="33795"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2</a:t>
            </a:r>
            <a:endParaRPr lang="en-AU" sz="2000" b="0" i="0">
              <a:solidFill>
                <a:schemeClr val="tx1"/>
              </a:solidFill>
            </a:endParaRPr>
          </a:p>
        </p:txBody>
      </p:sp>
      <p:sp>
        <p:nvSpPr>
          <p:cNvPr id="33796" name="Text Box 4"/>
          <p:cNvSpPr txBox="1">
            <a:spLocks noChangeArrowheads="1"/>
          </p:cNvSpPr>
          <p:nvPr/>
        </p:nvSpPr>
        <p:spPr bwMode="auto">
          <a:xfrm>
            <a:off x="1219200" y="1219200"/>
            <a:ext cx="342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i="0">
                <a:solidFill>
                  <a:schemeClr val="bg2"/>
                </a:solidFill>
              </a:rPr>
              <a:t>1.  Proxemics</a:t>
            </a:r>
            <a:endParaRPr lang="en-AU" sz="2000" b="0" i="0">
              <a:solidFill>
                <a:schemeClr val="bg2"/>
              </a:solidFill>
            </a:endParaRPr>
          </a:p>
        </p:txBody>
      </p:sp>
      <p:sp>
        <p:nvSpPr>
          <p:cNvPr id="33797" name="Text Box 5"/>
          <p:cNvSpPr txBox="1">
            <a:spLocks noChangeArrowheads="1"/>
          </p:cNvSpPr>
          <p:nvPr/>
        </p:nvSpPr>
        <p:spPr bwMode="auto">
          <a:xfrm>
            <a:off x="1219200" y="1752600"/>
            <a:ext cx="1981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AutoNum type="arabicPeriod" startAt="2"/>
              <a:defRPr/>
            </a:pPr>
            <a:r>
              <a:rPr lang="en-AU" i="0" smtClean="0">
                <a:solidFill>
                  <a:schemeClr val="bg2"/>
                </a:solidFill>
              </a:rPr>
              <a:t>Kinesics</a:t>
            </a:r>
            <a:endParaRPr lang="en-AU" sz="2000" b="0" i="0" smtClean="0">
              <a:solidFill>
                <a:schemeClr val="bg2"/>
              </a:solidFill>
            </a:endParaRPr>
          </a:p>
        </p:txBody>
      </p:sp>
      <p:sp>
        <p:nvSpPr>
          <p:cNvPr id="33798" name="Text Box 6"/>
          <p:cNvSpPr txBox="1">
            <a:spLocks noChangeArrowheads="1"/>
          </p:cNvSpPr>
          <p:nvPr/>
        </p:nvSpPr>
        <p:spPr bwMode="auto">
          <a:xfrm>
            <a:off x="3429000" y="12192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2"/>
                </a:solidFill>
              </a:rPr>
              <a:t>-  Personal space</a:t>
            </a:r>
            <a:endParaRPr lang="en-AU" sz="2000" b="0" i="0">
              <a:solidFill>
                <a:schemeClr val="bg2"/>
              </a:solidFill>
            </a:endParaRPr>
          </a:p>
        </p:txBody>
      </p:sp>
      <p:sp>
        <p:nvSpPr>
          <p:cNvPr id="33799" name="Text Box 7"/>
          <p:cNvSpPr txBox="1">
            <a:spLocks noChangeArrowheads="1"/>
          </p:cNvSpPr>
          <p:nvPr/>
        </p:nvSpPr>
        <p:spPr bwMode="auto">
          <a:xfrm>
            <a:off x="3124200" y="17526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2"/>
                </a:solidFill>
              </a:rPr>
              <a:t>-  Body language</a:t>
            </a:r>
            <a:endParaRPr lang="en-AU" sz="2000" b="0" i="0">
              <a:solidFill>
                <a:schemeClr val="bg2"/>
              </a:solidFill>
            </a:endParaRPr>
          </a:p>
        </p:txBody>
      </p:sp>
      <p:sp>
        <p:nvSpPr>
          <p:cNvPr id="33800" name="Text Box 8"/>
          <p:cNvSpPr txBox="1">
            <a:spLocks noChangeArrowheads="1"/>
          </p:cNvSpPr>
          <p:nvPr/>
        </p:nvSpPr>
        <p:spPr bwMode="auto">
          <a:xfrm>
            <a:off x="1219200" y="23622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i="0" smtClean="0">
                <a:solidFill>
                  <a:schemeClr val="bg1"/>
                </a:solidFill>
              </a:rPr>
              <a:t>3.  Reasons for using the CPI Supportive Stance</a:t>
            </a:r>
            <a:endParaRPr lang="en-AU" sz="2000" b="0" i="0" smtClean="0">
              <a:solidFill>
                <a:schemeClr val="bg1"/>
              </a:solidFill>
            </a:endParaRPr>
          </a:p>
        </p:txBody>
      </p:sp>
      <p:sp>
        <p:nvSpPr>
          <p:cNvPr id="33802" name="Text Box 10"/>
          <p:cNvSpPr txBox="1">
            <a:spLocks noChangeArrowheads="1"/>
          </p:cNvSpPr>
          <p:nvPr/>
        </p:nvSpPr>
        <p:spPr bwMode="auto">
          <a:xfrm>
            <a:off x="609600" y="3124200"/>
            <a:ext cx="4648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Communicates </a:t>
            </a:r>
            <a:r>
              <a:rPr lang="en-AU" sz="2000" b="0" smtClean="0">
                <a:solidFill>
                  <a:schemeClr val="bg1"/>
                </a:solidFill>
              </a:rPr>
              <a:t>respect </a:t>
            </a:r>
            <a:r>
              <a:rPr lang="en-AU" sz="2000" b="0" i="0" smtClean="0">
                <a:solidFill>
                  <a:schemeClr val="bg1"/>
                </a:solidFill>
              </a:rPr>
              <a:t>by honouring personal space</a:t>
            </a:r>
          </a:p>
        </p:txBody>
      </p:sp>
      <p:sp>
        <p:nvSpPr>
          <p:cNvPr id="33804" name="Text Box 12"/>
          <p:cNvSpPr txBox="1">
            <a:spLocks noChangeArrowheads="1"/>
          </p:cNvSpPr>
          <p:nvPr/>
        </p:nvSpPr>
        <p:spPr bwMode="auto">
          <a:xfrm>
            <a:off x="609600" y="3962400"/>
            <a:ext cx="4648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Is </a:t>
            </a:r>
            <a:r>
              <a:rPr lang="en-AU" sz="2000" b="0" smtClean="0">
                <a:solidFill>
                  <a:schemeClr val="bg1"/>
                </a:solidFill>
              </a:rPr>
              <a:t>non-threateni</a:t>
            </a:r>
            <a:r>
              <a:rPr lang="en-AU" sz="2000" b="0" i="0" smtClean="0">
                <a:solidFill>
                  <a:schemeClr val="bg1"/>
                </a:solidFill>
              </a:rPr>
              <a:t>ng/non-challenging</a:t>
            </a:r>
          </a:p>
        </p:txBody>
      </p:sp>
      <p:sp>
        <p:nvSpPr>
          <p:cNvPr id="33805" name="Text Box 13"/>
          <p:cNvSpPr txBox="1">
            <a:spLocks noChangeArrowheads="1"/>
          </p:cNvSpPr>
          <p:nvPr/>
        </p:nvSpPr>
        <p:spPr bwMode="auto">
          <a:xfrm>
            <a:off x="609600" y="4860925"/>
            <a:ext cx="46482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defRPr sz="2400">
                <a:solidFill>
                  <a:schemeClr val="tx1"/>
                </a:solidFill>
                <a:latin typeface="Arial" charset="0"/>
                <a:ea typeface="ＭＳ Ｐゴシック" charset="0"/>
                <a:cs typeface="ＭＳ Ｐゴシック" charset="0"/>
              </a:defRPr>
            </a:lvl1pPr>
            <a:lvl2pPr marL="762000" algn="l">
              <a:defRPr sz="2400">
                <a:solidFill>
                  <a:schemeClr val="tx1"/>
                </a:solidFill>
                <a:latin typeface="Arial" charset="0"/>
                <a:ea typeface="ＭＳ Ｐゴシック" charset="0"/>
              </a:defRPr>
            </a:lvl2pPr>
            <a:lvl3pPr marL="952500"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2" charset="0"/>
              <a:buChar char="N"/>
              <a:defRPr/>
            </a:pPr>
            <a:r>
              <a:rPr lang="en-AU" sz="2000" b="0" i="0" smtClean="0">
                <a:solidFill>
                  <a:schemeClr val="bg1"/>
                </a:solidFill>
              </a:rPr>
              <a:t>Contributes to staff</a:t>
            </a:r>
            <a:r>
              <a:rPr lang="ja-JP" altLang="en-AU" sz="2000" b="0" i="0" smtClean="0">
                <a:solidFill>
                  <a:schemeClr val="bg1"/>
                </a:solidFill>
              </a:rPr>
              <a:t>’</a:t>
            </a:r>
            <a:r>
              <a:rPr lang="en-AU" sz="2000" b="0" i="0" smtClean="0">
                <a:solidFill>
                  <a:schemeClr val="bg1"/>
                </a:solidFill>
              </a:rPr>
              <a:t>s personal </a:t>
            </a:r>
            <a:r>
              <a:rPr lang="en-AU" sz="2000" b="0" smtClean="0">
                <a:solidFill>
                  <a:schemeClr val="bg1"/>
                </a:solidFill>
              </a:rPr>
              <a:t>safety </a:t>
            </a:r>
            <a:r>
              <a:rPr lang="en-AU" sz="2000" b="0" i="0" smtClean="0">
                <a:solidFill>
                  <a:schemeClr val="bg1"/>
                </a:solidFill>
              </a:rPr>
              <a:t>if attacked/offers an </a:t>
            </a:r>
            <a:r>
              <a:rPr lang="en-AU" sz="2000" b="0" smtClean="0">
                <a:solidFill>
                  <a:schemeClr val="bg1"/>
                </a:solidFill>
              </a:rPr>
              <a:t>escape route</a:t>
            </a:r>
          </a:p>
        </p:txBody>
      </p:sp>
      <p:pic>
        <p:nvPicPr>
          <p:cNvPr id="33806" name="Picture 14" descr="supportive 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825" y="2895600"/>
            <a:ext cx="33559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Rectangle 15"/>
          <p:cNvSpPr>
            <a:spLocks noChangeArrowheads="1"/>
          </p:cNvSpPr>
          <p:nvPr/>
        </p:nvSpPr>
        <p:spPr bwMode="auto">
          <a:xfrm>
            <a:off x="4298950" y="6303963"/>
            <a:ext cx="215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lnSpc>
                <a:spcPct val="100000"/>
              </a:lnSpc>
              <a:defRPr/>
            </a:pPr>
            <a:endParaRPr lang="en-US" sz="2000" b="0" i="0">
              <a:solidFill>
                <a:schemeClr val="tx1"/>
              </a:solidFill>
            </a:endParaRPr>
          </a:p>
        </p:txBody>
      </p:sp>
      <p:sp>
        <p:nvSpPr>
          <p:cNvPr id="33808" name="Text Box 16"/>
          <p:cNvSpPr txBox="1">
            <a:spLocks noChangeArrowheads="1"/>
          </p:cNvSpPr>
          <p:nvPr/>
        </p:nvSpPr>
        <p:spPr bwMode="auto">
          <a:xfrm>
            <a:off x="6781800" y="6324600"/>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Staff</a:t>
            </a:r>
          </a:p>
        </p:txBody>
      </p:sp>
      <p:sp>
        <p:nvSpPr>
          <p:cNvPr id="33809" name="AutoShape 17"/>
          <p:cNvSpPr>
            <a:spLocks noChangeArrowheads="1"/>
          </p:cNvSpPr>
          <p:nvPr/>
        </p:nvSpPr>
        <p:spPr bwMode="auto">
          <a:xfrm>
            <a:off x="838200" y="4648200"/>
            <a:ext cx="4191000" cy="1089025"/>
          </a:xfrm>
          <a:prstGeom prst="wedgeRoundRectCallout">
            <a:avLst>
              <a:gd name="adj1" fmla="val 107880"/>
              <a:gd name="adj2" fmla="val 93440"/>
              <a:gd name="adj3" fmla="val 16667"/>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spAutoFit/>
          </a:bodyPr>
          <a:lstStyle/>
          <a:p>
            <a:pPr marL="190500" indent="-190500" algn="l">
              <a:lnSpc>
                <a:spcPct val="100000"/>
              </a:lnSpc>
              <a:buFontTx/>
              <a:buChar char="•"/>
              <a:defRPr/>
            </a:pPr>
            <a:r>
              <a:rPr lang="en-AU" sz="2000" i="0" dirty="0">
                <a:solidFill>
                  <a:schemeClr val="tx1"/>
                </a:solidFill>
              </a:rPr>
              <a:t>At least one leg length away</a:t>
            </a:r>
          </a:p>
          <a:p>
            <a:pPr marL="190500" indent="-190500" algn="l">
              <a:lnSpc>
                <a:spcPct val="100000"/>
              </a:lnSpc>
              <a:buFontTx/>
              <a:buChar char="•"/>
              <a:defRPr/>
            </a:pPr>
            <a:r>
              <a:rPr lang="en-AU" sz="2000" i="0" dirty="0">
                <a:solidFill>
                  <a:schemeClr val="tx1"/>
                </a:solidFill>
              </a:rPr>
              <a:t>Slightly off to the side</a:t>
            </a:r>
          </a:p>
          <a:p>
            <a:pPr marL="190500" indent="-190500" algn="l">
              <a:lnSpc>
                <a:spcPct val="100000"/>
              </a:lnSpc>
              <a:buFontTx/>
              <a:buChar char="•"/>
              <a:defRPr/>
            </a:pPr>
            <a:r>
              <a:rPr lang="en-AU" sz="2000" i="0" dirty="0">
                <a:solidFill>
                  <a:schemeClr val="tx1"/>
                </a:solidFill>
              </a:rPr>
              <a:t>Positioned in a </a:t>
            </a:r>
            <a:r>
              <a:rPr lang="ja-JP" altLang="en-AU" sz="2000" i="0" dirty="0">
                <a:solidFill>
                  <a:schemeClr val="tx1"/>
                </a:solidFill>
              </a:rPr>
              <a:t>‘</a:t>
            </a:r>
            <a:r>
              <a:rPr lang="en-AU" sz="2000" i="0" dirty="0">
                <a:solidFill>
                  <a:schemeClr val="tx1"/>
                </a:solidFill>
              </a:rPr>
              <a:t>L</a:t>
            </a:r>
            <a:r>
              <a:rPr lang="ja-JP" altLang="en-AU" sz="2000" i="0" dirty="0">
                <a:solidFill>
                  <a:schemeClr val="tx1"/>
                </a:solidFill>
              </a:rPr>
              <a:t>’</a:t>
            </a:r>
            <a:r>
              <a:rPr lang="en-AU" sz="2000" i="0" dirty="0">
                <a:solidFill>
                  <a:schemeClr val="tx1"/>
                </a:solidFill>
              </a:rPr>
              <a:t> shape</a:t>
            </a:r>
          </a:p>
        </p:txBody>
      </p:sp>
      <p:sp>
        <p:nvSpPr>
          <p:cNvPr id="47119" name="Rectangle 18"/>
          <p:cNvSpPr>
            <a:spLocks noGrp="1" noChangeArrowheads="1"/>
          </p:cNvSpPr>
          <p:nvPr>
            <p:ph type="title" idx="4294967295"/>
          </p:nvPr>
        </p:nvSpPr>
        <p:spPr>
          <a:xfrm>
            <a:off x="7848600" y="152400"/>
            <a:ext cx="1143000" cy="152400"/>
          </a:xfrm>
        </p:spPr>
        <p:txBody>
          <a:bodyPr/>
          <a:lstStyle/>
          <a:p>
            <a:pPr eaLnBrk="1" hangingPunct="1"/>
            <a:r>
              <a:rPr lang="en-AU" sz="800">
                <a:latin typeface="Arial" charset="0"/>
                <a:ea typeface="ＭＳ Ｐゴシック" charset="0"/>
                <a:cs typeface="ＭＳ Ｐゴシック" charset="0"/>
              </a:rPr>
              <a:t>Supportive stance</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fade">
                                      <p:cBhvr>
                                        <p:cTn id="7" dur="1000"/>
                                        <p:tgtEl>
                                          <p:spTgt spid="338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808"/>
                                        </p:tgtEl>
                                        <p:attrNameLst>
                                          <p:attrName>style.visibility</p:attrName>
                                        </p:attrNameLst>
                                      </p:cBhvr>
                                      <p:to>
                                        <p:strVal val="visible"/>
                                      </p:to>
                                    </p:set>
                                    <p:animEffect transition="in" filter="fade">
                                      <p:cBhvr>
                                        <p:cTn id="10" dur="1000"/>
                                        <p:tgtEl>
                                          <p:spTgt spid="338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809"/>
                                        </p:tgtEl>
                                        <p:attrNameLst>
                                          <p:attrName>style.visibility</p:attrName>
                                        </p:attrNameLst>
                                      </p:cBhvr>
                                      <p:to>
                                        <p:strVal val="visible"/>
                                      </p:to>
                                    </p:set>
                                    <p:animEffect transition="in" filter="fade">
                                      <p:cBhvr>
                                        <p:cTn id="15" dur="1000"/>
                                        <p:tgtEl>
                                          <p:spTgt spid="338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802"/>
                                        </p:tgtEl>
                                        <p:attrNameLst>
                                          <p:attrName>style.visibility</p:attrName>
                                        </p:attrNameLst>
                                      </p:cBhvr>
                                      <p:to>
                                        <p:strVal val="visible"/>
                                      </p:to>
                                    </p:set>
                                    <p:animEffect transition="in" filter="fade">
                                      <p:cBhvr>
                                        <p:cTn id="20" dur="1000"/>
                                        <p:tgtEl>
                                          <p:spTgt spid="33802"/>
                                        </p:tgtEl>
                                      </p:cBhvr>
                                    </p:animEffect>
                                  </p:childTnLst>
                                </p:cTn>
                              </p:par>
                              <p:par>
                                <p:cTn id="21" presetID="10" presetClass="exit" presetSubtype="0" fill="hold" grpId="1" nodeType="withEffect">
                                  <p:stCondLst>
                                    <p:cond delay="0"/>
                                  </p:stCondLst>
                                  <p:childTnLst>
                                    <p:animEffect transition="out" filter="fade">
                                      <p:cBhvr>
                                        <p:cTn id="22" dur="500"/>
                                        <p:tgtEl>
                                          <p:spTgt spid="33809"/>
                                        </p:tgtEl>
                                      </p:cBhvr>
                                    </p:animEffect>
                                    <p:set>
                                      <p:cBhvr>
                                        <p:cTn id="23" dur="1" fill="hold">
                                          <p:stCondLst>
                                            <p:cond delay="499"/>
                                          </p:stCondLst>
                                        </p:cTn>
                                        <p:tgtEl>
                                          <p:spTgt spid="3380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804"/>
                                        </p:tgtEl>
                                        <p:attrNameLst>
                                          <p:attrName>style.visibility</p:attrName>
                                        </p:attrNameLst>
                                      </p:cBhvr>
                                      <p:to>
                                        <p:strVal val="visible"/>
                                      </p:to>
                                    </p:set>
                                    <p:animEffect transition="in" filter="fade">
                                      <p:cBhvr>
                                        <p:cTn id="28" dur="1000"/>
                                        <p:tgtEl>
                                          <p:spTgt spid="33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805"/>
                                        </p:tgtEl>
                                        <p:attrNameLst>
                                          <p:attrName>style.visibility</p:attrName>
                                        </p:attrNameLst>
                                      </p:cBhvr>
                                      <p:to>
                                        <p:strVal val="visible"/>
                                      </p:to>
                                    </p:set>
                                    <p:animEffect transition="in" filter="fade">
                                      <p:cBhvr>
                                        <p:cTn id="33" dur="10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4" grpId="0"/>
      <p:bldP spid="33805" grpId="0"/>
      <p:bldP spid="33808" grpId="0"/>
      <p:bldP spid="33809" grpId="0" animBg="1"/>
      <p:bldP spid="3380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PARAVERBAL COMMUNICATION</a:t>
            </a:r>
            <a:endParaRPr lang="en-AU" sz="2000" b="0" i="0" dirty="0">
              <a:solidFill>
                <a:schemeClr val="tx1"/>
              </a:solidFill>
              <a:effectLst>
                <a:innerShdw blurRad="63500" dist="50800" dir="13500000">
                  <a:prstClr val="black">
                    <a:alpha val="50000"/>
                  </a:prstClr>
                </a:innerShdw>
              </a:effectLst>
            </a:endParaRPr>
          </a:p>
        </p:txBody>
      </p:sp>
      <p:sp>
        <p:nvSpPr>
          <p:cNvPr id="36867"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3</a:t>
            </a:r>
            <a:endParaRPr lang="en-AU" sz="2000" b="0" i="0">
              <a:solidFill>
                <a:schemeClr val="tx1"/>
              </a:solidFill>
            </a:endParaRPr>
          </a:p>
        </p:txBody>
      </p:sp>
      <p:sp>
        <p:nvSpPr>
          <p:cNvPr id="36872" name="Text Box 8"/>
          <p:cNvSpPr txBox="1">
            <a:spLocks noChangeArrowheads="1"/>
          </p:cNvSpPr>
          <p:nvPr/>
        </p:nvSpPr>
        <p:spPr bwMode="auto">
          <a:xfrm>
            <a:off x="2971800" y="1143000"/>
            <a:ext cx="4419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How you say what you say.</a:t>
            </a:r>
            <a:endParaRPr lang="en-AU" sz="2000" b="0" smtClean="0">
              <a:solidFill>
                <a:schemeClr val="bg1"/>
              </a:solidFill>
            </a:endParaRPr>
          </a:p>
        </p:txBody>
      </p:sp>
      <p:sp>
        <p:nvSpPr>
          <p:cNvPr id="36873" name="Text Box 9"/>
          <p:cNvSpPr txBox="1">
            <a:spLocks noChangeArrowheads="1"/>
          </p:cNvSpPr>
          <p:nvPr/>
        </p:nvSpPr>
        <p:spPr bwMode="auto">
          <a:xfrm>
            <a:off x="762000" y="2971800"/>
            <a:ext cx="784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tabLst>
                <a:tab pos="1816100" algn="l"/>
                <a:tab pos="2286000" algn="l"/>
              </a:tabLst>
              <a:defRPr sz="2400">
                <a:solidFill>
                  <a:schemeClr val="tx1"/>
                </a:solidFill>
                <a:latin typeface="Arial" charset="0"/>
                <a:ea typeface="ＭＳ Ｐゴシック" charset="0"/>
                <a:cs typeface="ＭＳ Ｐゴシック" charset="0"/>
              </a:defRPr>
            </a:lvl1pPr>
            <a:lvl2pPr marL="762000" algn="l">
              <a:tabLst>
                <a:tab pos="1816100" algn="l"/>
                <a:tab pos="2286000" algn="l"/>
              </a:tabLst>
              <a:defRPr sz="2400">
                <a:solidFill>
                  <a:schemeClr val="tx1"/>
                </a:solidFill>
                <a:latin typeface="Arial" charset="0"/>
                <a:ea typeface="ＭＳ Ｐゴシック" charset="0"/>
              </a:defRPr>
            </a:lvl2pPr>
            <a:lvl3pPr marL="952500" algn="l">
              <a:tabLst>
                <a:tab pos="1816100" algn="l"/>
                <a:tab pos="2286000" algn="l"/>
              </a:tabLst>
              <a:defRPr sz="2400">
                <a:solidFill>
                  <a:schemeClr val="tx1"/>
                </a:solidFill>
                <a:latin typeface="Arial" charset="0"/>
                <a:ea typeface="ＭＳ Ｐゴシック" charset="0"/>
              </a:defRPr>
            </a:lvl3pPr>
            <a:lvl4pPr algn="l">
              <a:tabLst>
                <a:tab pos="1816100" algn="l"/>
                <a:tab pos="2286000" algn="l"/>
              </a:tabLst>
              <a:defRPr sz="2400">
                <a:solidFill>
                  <a:schemeClr val="tx1"/>
                </a:solidFill>
                <a:latin typeface="Arial" charset="0"/>
                <a:ea typeface="ＭＳ Ｐゴシック" charset="0"/>
              </a:defRPr>
            </a:lvl4pPr>
            <a:lvl5pPr algn="l">
              <a:tabLst>
                <a:tab pos="1816100" algn="l"/>
                <a:tab pos="2286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9pPr>
          </a:lstStyle>
          <a:p>
            <a:pPr>
              <a:lnSpc>
                <a:spcPct val="100000"/>
              </a:lnSpc>
              <a:spcBef>
                <a:spcPct val="50000"/>
              </a:spcBef>
              <a:buFont typeface="Webdings" charset="0"/>
              <a:buChar char="U"/>
              <a:defRPr/>
            </a:pPr>
            <a:r>
              <a:rPr lang="en-AU" sz="2000" b="0" i="0" smtClean="0">
                <a:solidFill>
                  <a:schemeClr val="bg1"/>
                </a:solidFill>
              </a:rPr>
              <a:t>Tone 	- 	avoid inflections of impatience, frustration, 			condescension, inattention . . .</a:t>
            </a:r>
          </a:p>
        </p:txBody>
      </p:sp>
      <p:sp>
        <p:nvSpPr>
          <p:cNvPr id="36877" name="Rectangle 13"/>
          <p:cNvSpPr>
            <a:spLocks noChangeArrowheads="1"/>
          </p:cNvSpPr>
          <p:nvPr/>
        </p:nvSpPr>
        <p:spPr bwMode="auto">
          <a:xfrm>
            <a:off x="4298950" y="6303963"/>
            <a:ext cx="215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lnSpc>
                <a:spcPct val="100000"/>
              </a:lnSpc>
              <a:defRPr/>
            </a:pPr>
            <a:endParaRPr lang="en-US" sz="2000" b="0" i="0">
              <a:solidFill>
                <a:schemeClr val="tx1"/>
              </a:solidFill>
            </a:endParaRPr>
          </a:p>
        </p:txBody>
      </p:sp>
      <p:sp>
        <p:nvSpPr>
          <p:cNvPr id="36878" name="Text Box 14"/>
          <p:cNvSpPr txBox="1">
            <a:spLocks noChangeArrowheads="1"/>
          </p:cNvSpPr>
          <p:nvPr/>
        </p:nvSpPr>
        <p:spPr bwMode="auto">
          <a:xfrm>
            <a:off x="6781800" y="6324600"/>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Staff</a:t>
            </a:r>
          </a:p>
        </p:txBody>
      </p:sp>
      <p:sp>
        <p:nvSpPr>
          <p:cNvPr id="36879" name="Rectangle 15"/>
          <p:cNvSpPr>
            <a:spLocks noChangeArrowheads="1"/>
          </p:cNvSpPr>
          <p:nvPr/>
        </p:nvSpPr>
        <p:spPr bwMode="auto">
          <a:xfrm>
            <a:off x="1314450" y="2252663"/>
            <a:ext cx="32575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defRPr/>
            </a:pPr>
            <a:endParaRPr lang="en-US" sz="2000" b="0" i="0">
              <a:solidFill>
                <a:schemeClr val="tx1"/>
              </a:solidFill>
            </a:endParaRPr>
          </a:p>
        </p:txBody>
      </p:sp>
      <p:sp>
        <p:nvSpPr>
          <p:cNvPr id="36880" name="Rectangle 16"/>
          <p:cNvSpPr>
            <a:spLocks noChangeArrowheads="1"/>
          </p:cNvSpPr>
          <p:nvPr/>
        </p:nvSpPr>
        <p:spPr bwMode="auto">
          <a:xfrm>
            <a:off x="785813" y="2171700"/>
            <a:ext cx="20780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lnSpc>
                <a:spcPct val="100000"/>
              </a:lnSpc>
              <a:defRPr/>
            </a:pPr>
            <a:r>
              <a:rPr lang="en-AU" sz="2400" i="0">
                <a:solidFill>
                  <a:schemeClr val="bg1"/>
                </a:solidFill>
              </a:rPr>
              <a:t>Components</a:t>
            </a:r>
          </a:p>
        </p:txBody>
      </p:sp>
      <p:sp>
        <p:nvSpPr>
          <p:cNvPr id="36882" name="Text Box 18"/>
          <p:cNvSpPr txBox="1">
            <a:spLocks noChangeArrowheads="1"/>
          </p:cNvSpPr>
          <p:nvPr/>
        </p:nvSpPr>
        <p:spPr bwMode="auto">
          <a:xfrm>
            <a:off x="762000" y="4038600"/>
            <a:ext cx="784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tabLst>
                <a:tab pos="1816100" algn="l"/>
                <a:tab pos="2286000" algn="l"/>
              </a:tabLst>
              <a:defRPr sz="2400">
                <a:solidFill>
                  <a:schemeClr val="tx1"/>
                </a:solidFill>
                <a:latin typeface="Arial" charset="0"/>
                <a:ea typeface="ＭＳ Ｐゴシック" charset="0"/>
                <a:cs typeface="ＭＳ Ｐゴシック" charset="0"/>
              </a:defRPr>
            </a:lvl1pPr>
            <a:lvl2pPr marL="762000" algn="l">
              <a:tabLst>
                <a:tab pos="1816100" algn="l"/>
                <a:tab pos="2286000" algn="l"/>
              </a:tabLst>
              <a:defRPr sz="2400">
                <a:solidFill>
                  <a:schemeClr val="tx1"/>
                </a:solidFill>
                <a:latin typeface="Arial" charset="0"/>
                <a:ea typeface="ＭＳ Ｐゴシック" charset="0"/>
              </a:defRPr>
            </a:lvl2pPr>
            <a:lvl3pPr marL="952500" algn="l">
              <a:tabLst>
                <a:tab pos="1816100" algn="l"/>
                <a:tab pos="2286000" algn="l"/>
              </a:tabLst>
              <a:defRPr sz="2400">
                <a:solidFill>
                  <a:schemeClr val="tx1"/>
                </a:solidFill>
                <a:latin typeface="Arial" charset="0"/>
                <a:ea typeface="ＭＳ Ｐゴシック" charset="0"/>
              </a:defRPr>
            </a:lvl3pPr>
            <a:lvl4pPr algn="l">
              <a:tabLst>
                <a:tab pos="1816100" algn="l"/>
                <a:tab pos="2286000" algn="l"/>
              </a:tabLst>
              <a:defRPr sz="2400">
                <a:solidFill>
                  <a:schemeClr val="tx1"/>
                </a:solidFill>
                <a:latin typeface="Arial" charset="0"/>
                <a:ea typeface="ＭＳ Ｐゴシック" charset="0"/>
              </a:defRPr>
            </a:lvl4pPr>
            <a:lvl5pPr algn="l">
              <a:tabLst>
                <a:tab pos="1816100" algn="l"/>
                <a:tab pos="2286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9pPr>
          </a:lstStyle>
          <a:p>
            <a:pPr>
              <a:lnSpc>
                <a:spcPct val="100000"/>
              </a:lnSpc>
              <a:spcBef>
                <a:spcPct val="50000"/>
              </a:spcBef>
              <a:buFont typeface="Webdings" charset="0"/>
              <a:buChar char="U"/>
              <a:defRPr/>
            </a:pPr>
            <a:r>
              <a:rPr lang="en-AU" sz="2000" b="0" i="0" smtClean="0">
                <a:solidFill>
                  <a:schemeClr val="bg1"/>
                </a:solidFill>
              </a:rPr>
              <a:t>Volume	-	keep the volume appropriate for the distance 		and the situation</a:t>
            </a:r>
          </a:p>
        </p:txBody>
      </p:sp>
      <p:sp>
        <p:nvSpPr>
          <p:cNvPr id="36883" name="Text Box 19"/>
          <p:cNvSpPr txBox="1">
            <a:spLocks noChangeArrowheads="1"/>
          </p:cNvSpPr>
          <p:nvPr/>
        </p:nvSpPr>
        <p:spPr bwMode="auto">
          <a:xfrm>
            <a:off x="762000" y="5181600"/>
            <a:ext cx="784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571500" indent="-571500" algn="l">
              <a:tabLst>
                <a:tab pos="1816100" algn="l"/>
                <a:tab pos="2286000" algn="l"/>
              </a:tabLst>
              <a:defRPr sz="2400">
                <a:solidFill>
                  <a:schemeClr val="tx1"/>
                </a:solidFill>
                <a:latin typeface="Arial" charset="0"/>
                <a:ea typeface="ＭＳ Ｐゴシック" charset="0"/>
                <a:cs typeface="ＭＳ Ｐゴシック" charset="0"/>
              </a:defRPr>
            </a:lvl1pPr>
            <a:lvl2pPr marL="762000" algn="l">
              <a:tabLst>
                <a:tab pos="1816100" algn="l"/>
                <a:tab pos="2286000" algn="l"/>
              </a:tabLst>
              <a:defRPr sz="2400">
                <a:solidFill>
                  <a:schemeClr val="tx1"/>
                </a:solidFill>
                <a:latin typeface="Arial" charset="0"/>
                <a:ea typeface="ＭＳ Ｐゴシック" charset="0"/>
              </a:defRPr>
            </a:lvl2pPr>
            <a:lvl3pPr marL="952500" algn="l">
              <a:tabLst>
                <a:tab pos="1816100" algn="l"/>
                <a:tab pos="2286000" algn="l"/>
              </a:tabLst>
              <a:defRPr sz="2400">
                <a:solidFill>
                  <a:schemeClr val="tx1"/>
                </a:solidFill>
                <a:latin typeface="Arial" charset="0"/>
                <a:ea typeface="ＭＳ Ｐゴシック" charset="0"/>
              </a:defRPr>
            </a:lvl3pPr>
            <a:lvl4pPr algn="l">
              <a:tabLst>
                <a:tab pos="1816100" algn="l"/>
                <a:tab pos="2286000" algn="l"/>
              </a:tabLst>
              <a:defRPr sz="2400">
                <a:solidFill>
                  <a:schemeClr val="tx1"/>
                </a:solidFill>
                <a:latin typeface="Arial" charset="0"/>
                <a:ea typeface="ＭＳ Ｐゴシック" charset="0"/>
              </a:defRPr>
            </a:lvl4pPr>
            <a:lvl5pPr algn="l">
              <a:tabLst>
                <a:tab pos="1816100" algn="l"/>
                <a:tab pos="2286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816100" algn="l"/>
                <a:tab pos="2286000" algn="l"/>
              </a:tabLst>
              <a:defRPr sz="2400">
                <a:solidFill>
                  <a:schemeClr val="tx1"/>
                </a:solidFill>
                <a:latin typeface="Arial" charset="0"/>
                <a:ea typeface="ＭＳ Ｐゴシック" charset="0"/>
              </a:defRPr>
            </a:lvl9pPr>
          </a:lstStyle>
          <a:p>
            <a:pPr>
              <a:lnSpc>
                <a:spcPct val="100000"/>
              </a:lnSpc>
              <a:spcBef>
                <a:spcPct val="50000"/>
              </a:spcBef>
              <a:buFont typeface="Webdings" charset="0"/>
              <a:buChar char="U"/>
              <a:defRPr/>
            </a:pPr>
            <a:r>
              <a:rPr lang="en-AU" sz="2000" b="0" i="0" smtClean="0">
                <a:solidFill>
                  <a:schemeClr val="bg1"/>
                </a:solidFill>
              </a:rPr>
              <a:t>Cadence 	- 	use an even rhythm and rate to deliver the 			message</a:t>
            </a:r>
          </a:p>
        </p:txBody>
      </p:sp>
      <p:sp>
        <p:nvSpPr>
          <p:cNvPr id="49163" name="Rectangle 20"/>
          <p:cNvSpPr>
            <a:spLocks noGrp="1" noChangeArrowheads="1"/>
          </p:cNvSpPr>
          <p:nvPr>
            <p:ph type="title" idx="4294967295"/>
          </p:nvPr>
        </p:nvSpPr>
        <p:spPr/>
        <p:txBody>
          <a:bodyPr/>
          <a:lstStyle/>
          <a:p>
            <a:pPr eaLnBrk="1" hangingPunct="1"/>
            <a:r>
              <a:rPr lang="en-AU" sz="400">
                <a:latin typeface="Arial" charset="0"/>
                <a:ea typeface="ＭＳ Ｐゴシック" charset="0"/>
                <a:cs typeface="ＭＳ Ｐゴシック" charset="0"/>
              </a:rPr>
              <a:t>Paraverbal</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80"/>
                                        </p:tgtEl>
                                        <p:attrNameLst>
                                          <p:attrName>style.visibility</p:attrName>
                                        </p:attrNameLst>
                                      </p:cBhvr>
                                      <p:to>
                                        <p:strVal val="visible"/>
                                      </p:to>
                                    </p:set>
                                    <p:animEffect transition="in" filter="fade">
                                      <p:cBhvr>
                                        <p:cTn id="12" dur="1000"/>
                                        <p:tgtEl>
                                          <p:spTgt spid="36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fade">
                                      <p:cBhvr>
                                        <p:cTn id="17" dur="10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82"/>
                                        </p:tgtEl>
                                        <p:attrNameLst>
                                          <p:attrName>style.visibility</p:attrName>
                                        </p:attrNameLst>
                                      </p:cBhvr>
                                      <p:to>
                                        <p:strVal val="visible"/>
                                      </p:to>
                                    </p:set>
                                    <p:animEffect transition="in" filter="fade">
                                      <p:cBhvr>
                                        <p:cTn id="22" dur="1000"/>
                                        <p:tgtEl>
                                          <p:spTgt spid="368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83"/>
                                        </p:tgtEl>
                                        <p:attrNameLst>
                                          <p:attrName>style.visibility</p:attrName>
                                        </p:attrNameLst>
                                      </p:cBhvr>
                                      <p:to>
                                        <p:strVal val="visible"/>
                                      </p:to>
                                    </p:set>
                                    <p:animEffect transition="in" filter="fade">
                                      <p:cBhvr>
                                        <p:cTn id="27" dur="1000"/>
                                        <p:tgtEl>
                                          <p:spTgt spid="3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3" grpId="0"/>
      <p:bldP spid="36880" grpId="0"/>
      <p:bldP spid="36882" grpId="0"/>
      <p:bldP spid="368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PARAVERBAL COMMUNICATION</a:t>
            </a:r>
            <a:endParaRPr lang="en-AU" sz="2000" b="0" i="0" dirty="0">
              <a:solidFill>
                <a:schemeClr val="tx1"/>
              </a:solidFill>
              <a:effectLst>
                <a:innerShdw blurRad="63500" dist="50800" dir="13500000">
                  <a:prstClr val="black">
                    <a:alpha val="50000"/>
                  </a:prstClr>
                </a:innerShdw>
              </a:effectLst>
            </a:endParaRPr>
          </a:p>
        </p:txBody>
      </p:sp>
      <p:sp>
        <p:nvSpPr>
          <p:cNvPr id="137219"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3</a:t>
            </a:r>
            <a:endParaRPr lang="en-AU" sz="2000" b="0" i="0">
              <a:solidFill>
                <a:schemeClr val="tx1"/>
              </a:solidFill>
            </a:endParaRPr>
          </a:p>
        </p:txBody>
      </p:sp>
      <p:sp>
        <p:nvSpPr>
          <p:cNvPr id="137220" name="Text Box 4"/>
          <p:cNvSpPr txBox="1">
            <a:spLocks noChangeArrowheads="1"/>
          </p:cNvSpPr>
          <p:nvPr/>
        </p:nvSpPr>
        <p:spPr bwMode="auto">
          <a:xfrm>
            <a:off x="2971800" y="1143000"/>
            <a:ext cx="4419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How you say what you say.</a:t>
            </a:r>
            <a:endParaRPr lang="en-AU" sz="2000" b="0" smtClean="0">
              <a:solidFill>
                <a:schemeClr val="bg1"/>
              </a:solidFill>
            </a:endParaRPr>
          </a:p>
        </p:txBody>
      </p:sp>
      <p:sp>
        <p:nvSpPr>
          <p:cNvPr id="137222" name="Rectangle 6"/>
          <p:cNvSpPr>
            <a:spLocks noChangeArrowheads="1"/>
          </p:cNvSpPr>
          <p:nvPr/>
        </p:nvSpPr>
        <p:spPr bwMode="auto">
          <a:xfrm>
            <a:off x="4298950" y="6303963"/>
            <a:ext cx="215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lnSpc>
                <a:spcPct val="100000"/>
              </a:lnSpc>
              <a:defRPr/>
            </a:pPr>
            <a:endParaRPr lang="en-US" sz="2000" b="0" i="0">
              <a:solidFill>
                <a:schemeClr val="tx1"/>
              </a:solidFill>
            </a:endParaRPr>
          </a:p>
        </p:txBody>
      </p:sp>
      <p:sp>
        <p:nvSpPr>
          <p:cNvPr id="137223" name="Text Box 7"/>
          <p:cNvSpPr txBox="1">
            <a:spLocks noChangeArrowheads="1"/>
          </p:cNvSpPr>
          <p:nvPr/>
        </p:nvSpPr>
        <p:spPr bwMode="auto">
          <a:xfrm>
            <a:off x="6781800" y="6324600"/>
            <a:ext cx="76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tx1"/>
                </a:solidFill>
              </a:rPr>
              <a:t>Staff</a:t>
            </a:r>
          </a:p>
        </p:txBody>
      </p:sp>
      <p:sp>
        <p:nvSpPr>
          <p:cNvPr id="137224" name="Rectangle 8"/>
          <p:cNvSpPr>
            <a:spLocks noChangeArrowheads="1"/>
          </p:cNvSpPr>
          <p:nvPr/>
        </p:nvSpPr>
        <p:spPr bwMode="auto">
          <a:xfrm>
            <a:off x="1295400" y="2209800"/>
            <a:ext cx="32575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defRPr/>
            </a:pPr>
            <a:endParaRPr lang="en-US" sz="2000" b="0" i="0">
              <a:solidFill>
                <a:schemeClr val="tx1"/>
              </a:solidFill>
            </a:endParaRPr>
          </a:p>
        </p:txBody>
      </p:sp>
      <p:sp>
        <p:nvSpPr>
          <p:cNvPr id="137228" name="Text Box 12"/>
          <p:cNvSpPr txBox="1">
            <a:spLocks noChangeArrowheads="1"/>
          </p:cNvSpPr>
          <p:nvPr/>
        </p:nvSpPr>
        <p:spPr bwMode="auto">
          <a:xfrm>
            <a:off x="1219200" y="2514600"/>
            <a:ext cx="2722563"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2400">
                <a:solidFill>
                  <a:schemeClr val="bg1"/>
                </a:solidFill>
              </a:rPr>
              <a:t>Try this example:</a:t>
            </a:r>
          </a:p>
        </p:txBody>
      </p:sp>
      <p:sp>
        <p:nvSpPr>
          <p:cNvPr id="137229" name="Text Box 13"/>
          <p:cNvSpPr txBox="1">
            <a:spLocks noChangeArrowheads="1"/>
          </p:cNvSpPr>
          <p:nvPr/>
        </p:nvSpPr>
        <p:spPr bwMode="auto">
          <a:xfrm>
            <a:off x="609600" y="3965575"/>
            <a:ext cx="32861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I</a:t>
            </a:r>
          </a:p>
        </p:txBody>
      </p:sp>
      <p:sp>
        <p:nvSpPr>
          <p:cNvPr id="137232" name="Text Box 16"/>
          <p:cNvSpPr txBox="1">
            <a:spLocks noChangeArrowheads="1"/>
          </p:cNvSpPr>
          <p:nvPr/>
        </p:nvSpPr>
        <p:spPr bwMode="auto">
          <a:xfrm>
            <a:off x="2362200" y="3965575"/>
            <a:ext cx="803275"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tell</a:t>
            </a:r>
          </a:p>
        </p:txBody>
      </p:sp>
      <p:sp>
        <p:nvSpPr>
          <p:cNvPr id="137233" name="Rectangle 17"/>
          <p:cNvSpPr>
            <a:spLocks noChangeArrowheads="1"/>
          </p:cNvSpPr>
          <p:nvPr/>
        </p:nvSpPr>
        <p:spPr bwMode="auto">
          <a:xfrm>
            <a:off x="990600" y="3965575"/>
            <a:ext cx="1322388"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r>
              <a:rPr lang="en-AU" sz="3200" i="0">
                <a:solidFill>
                  <a:schemeClr val="bg1"/>
                </a:solidFill>
              </a:rPr>
              <a:t>didn</a:t>
            </a:r>
            <a:r>
              <a:rPr lang="ja-JP" altLang="en-AU" sz="3200" i="0">
                <a:solidFill>
                  <a:schemeClr val="bg1"/>
                </a:solidFill>
              </a:rPr>
              <a:t>’</a:t>
            </a:r>
            <a:r>
              <a:rPr lang="en-AU" sz="3200" i="0">
                <a:solidFill>
                  <a:schemeClr val="bg1"/>
                </a:solidFill>
              </a:rPr>
              <a:t>t</a:t>
            </a:r>
            <a:endParaRPr lang="en-AU" sz="2000" i="0">
              <a:solidFill>
                <a:schemeClr val="tx1"/>
              </a:solidFill>
            </a:endParaRPr>
          </a:p>
        </p:txBody>
      </p:sp>
      <p:sp>
        <p:nvSpPr>
          <p:cNvPr id="137234" name="Text Box 18"/>
          <p:cNvSpPr txBox="1">
            <a:spLocks noChangeArrowheads="1"/>
          </p:cNvSpPr>
          <p:nvPr/>
        </p:nvSpPr>
        <p:spPr bwMode="auto">
          <a:xfrm>
            <a:off x="3275013" y="3965575"/>
            <a:ext cx="1074737"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staff</a:t>
            </a:r>
          </a:p>
        </p:txBody>
      </p:sp>
      <p:sp>
        <p:nvSpPr>
          <p:cNvPr id="137235" name="Text Box 19"/>
          <p:cNvSpPr txBox="1">
            <a:spLocks noChangeArrowheads="1"/>
          </p:cNvSpPr>
          <p:nvPr/>
        </p:nvSpPr>
        <p:spPr bwMode="auto">
          <a:xfrm>
            <a:off x="4267200" y="3965575"/>
            <a:ext cx="938213"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you</a:t>
            </a:r>
          </a:p>
        </p:txBody>
      </p:sp>
      <p:sp>
        <p:nvSpPr>
          <p:cNvPr id="137237" name="Text Box 21"/>
          <p:cNvSpPr txBox="1">
            <a:spLocks noChangeArrowheads="1"/>
          </p:cNvSpPr>
          <p:nvPr/>
        </p:nvSpPr>
        <p:spPr bwMode="auto">
          <a:xfrm>
            <a:off x="5240338" y="3965575"/>
            <a:ext cx="1165225"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stole</a:t>
            </a:r>
          </a:p>
        </p:txBody>
      </p:sp>
      <p:sp>
        <p:nvSpPr>
          <p:cNvPr id="137238" name="Text Box 22"/>
          <p:cNvSpPr txBox="1">
            <a:spLocks noChangeArrowheads="1"/>
          </p:cNvSpPr>
          <p:nvPr/>
        </p:nvSpPr>
        <p:spPr bwMode="auto">
          <a:xfrm>
            <a:off x="6248400" y="3965575"/>
            <a:ext cx="8255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the</a:t>
            </a:r>
          </a:p>
        </p:txBody>
      </p:sp>
      <p:sp>
        <p:nvSpPr>
          <p:cNvPr id="137239" name="Text Box 23"/>
          <p:cNvSpPr txBox="1">
            <a:spLocks noChangeArrowheads="1"/>
          </p:cNvSpPr>
          <p:nvPr/>
        </p:nvSpPr>
        <p:spPr bwMode="auto">
          <a:xfrm>
            <a:off x="7031038" y="3965575"/>
            <a:ext cx="1525587"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3200" i="0">
                <a:solidFill>
                  <a:schemeClr val="bg1"/>
                </a:solidFill>
              </a:rPr>
              <a:t>money</a:t>
            </a:r>
          </a:p>
        </p:txBody>
      </p:sp>
      <p:sp>
        <p:nvSpPr>
          <p:cNvPr id="137245" name="Rectangle 29"/>
          <p:cNvSpPr>
            <a:spLocks noGrp="1" noChangeArrowheads="1"/>
          </p:cNvSpPr>
          <p:nvPr>
            <p:ph type="title" idx="4294967295"/>
          </p:nvPr>
        </p:nvSpPr>
        <p:spPr>
          <a:xfrm>
            <a:off x="7391400" y="152400"/>
            <a:ext cx="1524000" cy="152400"/>
          </a:xfrm>
        </p:spPr>
        <p:txBody>
          <a:bodyPr/>
          <a:lstStyle/>
          <a:p>
            <a:pPr eaLnBrk="1" hangingPunct="1"/>
            <a:r>
              <a:rPr lang="en-AU" sz="800">
                <a:latin typeface="Arial" charset="0"/>
                <a:ea typeface="ＭＳ Ｐゴシック" charset="0"/>
                <a:cs typeface="ＭＳ Ｐゴシック" charset="0"/>
              </a:rPr>
              <a:t>Paraverbal example</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724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8"/>
                                        </p:tgtEl>
                                        <p:attrNameLst>
                                          <p:attrName>style.visibility</p:attrName>
                                        </p:attrNameLst>
                                      </p:cBhvr>
                                      <p:to>
                                        <p:strVal val="visible"/>
                                      </p:to>
                                    </p:set>
                                  </p:childTnLst>
                                </p:cTn>
                              </p:par>
                              <p:par>
                                <p:cTn id="11" presetID="1" presetClass="entr" presetSubtype="0" fill="hold" grpId="2" nodeType="withEffect">
                                  <p:stCondLst>
                                    <p:cond delay="1000"/>
                                  </p:stCondLst>
                                  <p:childTnLst>
                                    <p:set>
                                      <p:cBhvr>
                                        <p:cTn id="12" dur="1" fill="hold">
                                          <p:stCondLst>
                                            <p:cond delay="0"/>
                                          </p:stCondLst>
                                        </p:cTn>
                                        <p:tgtEl>
                                          <p:spTgt spid="137229"/>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137233"/>
                                        </p:tgtEl>
                                        <p:attrNameLst>
                                          <p:attrName>style.visibility</p:attrName>
                                        </p:attrNameLst>
                                      </p:cBhvr>
                                      <p:to>
                                        <p:strVal val="visible"/>
                                      </p:to>
                                    </p:set>
                                  </p:childTnLst>
                                </p:cTn>
                              </p:par>
                              <p:par>
                                <p:cTn id="15" presetID="1" presetClass="entr" presetSubtype="0" fill="hold" grpId="2" nodeType="withEffect">
                                  <p:stCondLst>
                                    <p:cond delay="2000"/>
                                  </p:stCondLst>
                                  <p:childTnLst>
                                    <p:set>
                                      <p:cBhvr>
                                        <p:cTn id="16" dur="1" fill="hold">
                                          <p:stCondLst>
                                            <p:cond delay="0"/>
                                          </p:stCondLst>
                                        </p:cTn>
                                        <p:tgtEl>
                                          <p:spTgt spid="137232"/>
                                        </p:tgtEl>
                                        <p:attrNameLst>
                                          <p:attrName>style.visibility</p:attrName>
                                        </p:attrNameLst>
                                      </p:cBhvr>
                                      <p:to>
                                        <p:strVal val="visible"/>
                                      </p:to>
                                    </p:set>
                                  </p:childTnLst>
                                </p:cTn>
                              </p:par>
                              <p:par>
                                <p:cTn id="17" presetID="1" presetClass="entr" presetSubtype="0" fill="hold" grpId="0" nodeType="withEffect">
                                  <p:stCondLst>
                                    <p:cond delay="2500"/>
                                  </p:stCondLst>
                                  <p:childTnLst>
                                    <p:set>
                                      <p:cBhvr>
                                        <p:cTn id="18" dur="1" fill="hold">
                                          <p:stCondLst>
                                            <p:cond delay="0"/>
                                          </p:stCondLst>
                                        </p:cTn>
                                        <p:tgtEl>
                                          <p:spTgt spid="137234"/>
                                        </p:tgtEl>
                                        <p:attrNameLst>
                                          <p:attrName>style.visibility</p:attrName>
                                        </p:attrNameLst>
                                      </p:cBhvr>
                                      <p:to>
                                        <p:strVal val="visible"/>
                                      </p:to>
                                    </p:set>
                                  </p:childTnLst>
                                </p:cTn>
                              </p:par>
                              <p:par>
                                <p:cTn id="19" presetID="1" presetClass="entr" presetSubtype="0" fill="hold" grpId="2" nodeType="withEffect">
                                  <p:stCondLst>
                                    <p:cond delay="3000"/>
                                  </p:stCondLst>
                                  <p:childTnLst>
                                    <p:set>
                                      <p:cBhvr>
                                        <p:cTn id="20" dur="1" fill="hold">
                                          <p:stCondLst>
                                            <p:cond delay="0"/>
                                          </p:stCondLst>
                                        </p:cTn>
                                        <p:tgtEl>
                                          <p:spTgt spid="137235"/>
                                        </p:tgtEl>
                                        <p:attrNameLst>
                                          <p:attrName>style.visibility</p:attrName>
                                        </p:attrNameLst>
                                      </p:cBhvr>
                                      <p:to>
                                        <p:strVal val="visible"/>
                                      </p:to>
                                    </p:set>
                                  </p:childTnLst>
                                </p:cTn>
                              </p:par>
                              <p:par>
                                <p:cTn id="21" presetID="1" presetClass="entr" presetSubtype="0" fill="hold" grpId="2" nodeType="withEffect">
                                  <p:stCondLst>
                                    <p:cond delay="3500"/>
                                  </p:stCondLst>
                                  <p:childTnLst>
                                    <p:set>
                                      <p:cBhvr>
                                        <p:cTn id="22" dur="1" fill="hold">
                                          <p:stCondLst>
                                            <p:cond delay="0"/>
                                          </p:stCondLst>
                                        </p:cTn>
                                        <p:tgtEl>
                                          <p:spTgt spid="137237"/>
                                        </p:tgtEl>
                                        <p:attrNameLst>
                                          <p:attrName>style.visibility</p:attrName>
                                        </p:attrNameLst>
                                      </p:cBhvr>
                                      <p:to>
                                        <p:strVal val="visible"/>
                                      </p:to>
                                    </p:set>
                                  </p:childTnLst>
                                </p:cTn>
                              </p:par>
                              <p:par>
                                <p:cTn id="23" presetID="1" presetClass="entr" presetSubtype="0" fill="hold" grpId="0" nodeType="withEffect">
                                  <p:stCondLst>
                                    <p:cond delay="4000"/>
                                  </p:stCondLst>
                                  <p:childTnLst>
                                    <p:set>
                                      <p:cBhvr>
                                        <p:cTn id="24" dur="1" fill="hold">
                                          <p:stCondLst>
                                            <p:cond delay="0"/>
                                          </p:stCondLst>
                                        </p:cTn>
                                        <p:tgtEl>
                                          <p:spTgt spid="137238"/>
                                        </p:tgtEl>
                                        <p:attrNameLst>
                                          <p:attrName>style.visibility</p:attrName>
                                        </p:attrNameLst>
                                      </p:cBhvr>
                                      <p:to>
                                        <p:strVal val="visible"/>
                                      </p:to>
                                    </p:set>
                                  </p:childTnLst>
                                </p:cTn>
                              </p:par>
                              <p:par>
                                <p:cTn id="25" presetID="1" presetClass="entr" presetSubtype="0" fill="hold" grpId="0" nodeType="withEffect">
                                  <p:stCondLst>
                                    <p:cond delay="4500"/>
                                  </p:stCondLst>
                                  <p:childTnLst>
                                    <p:set>
                                      <p:cBhvr>
                                        <p:cTn id="26" dur="1" fill="hold">
                                          <p:stCondLst>
                                            <p:cond delay="0"/>
                                          </p:stCondLst>
                                        </p:cTn>
                                        <p:tgtEl>
                                          <p:spTgt spid="1372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grpId="0" nodeType="clickEffect">
                                  <p:stCondLst>
                                    <p:cond delay="0"/>
                                  </p:stCondLst>
                                  <p:childTnLst>
                                    <p:animClr clrSpc="rgb" dir="cw">
                                      <p:cBhvr override="childStyle">
                                        <p:cTn id="30" dur="1000" fill="hold"/>
                                        <p:tgtEl>
                                          <p:spTgt spid="137235"/>
                                        </p:tgtEl>
                                        <p:attrNameLst>
                                          <p:attrName>style.color</p:attrName>
                                        </p:attrNameLst>
                                      </p:cBhvr>
                                      <p:to>
                                        <a:srgbClr val="FF0033"/>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1" nodeType="clickEffect">
                                  <p:stCondLst>
                                    <p:cond delay="0"/>
                                  </p:stCondLst>
                                  <p:childTnLst>
                                    <p:animClr clrSpc="rgb" dir="cw">
                                      <p:cBhvr override="childStyle">
                                        <p:cTn id="34" dur="1000" fill="hold"/>
                                        <p:tgtEl>
                                          <p:spTgt spid="137235"/>
                                        </p:tgtEl>
                                        <p:attrNameLst>
                                          <p:attrName>style.color</p:attrName>
                                        </p:attrNameLst>
                                      </p:cBhvr>
                                      <p:to>
                                        <a:schemeClr val="bg1"/>
                                      </p:to>
                                    </p:animClr>
                                  </p:childTnLst>
                                </p:cTn>
                              </p:par>
                              <p:par>
                                <p:cTn id="35" presetID="3" presetClass="emph" presetSubtype="2" fill="hold" grpId="0" nodeType="withEffect">
                                  <p:stCondLst>
                                    <p:cond delay="0"/>
                                  </p:stCondLst>
                                  <p:childTnLst>
                                    <p:animClr clrSpc="rgb" dir="cw">
                                      <p:cBhvr override="childStyle">
                                        <p:cTn id="36" dur="1000" fill="hold"/>
                                        <p:tgtEl>
                                          <p:spTgt spid="137229"/>
                                        </p:tgtEl>
                                        <p:attrNameLst>
                                          <p:attrName>style.color</p:attrName>
                                        </p:attrNameLst>
                                      </p:cBhvr>
                                      <p:to>
                                        <a:srgbClr val="FF0033"/>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grpId="1" nodeType="clickEffect">
                                  <p:stCondLst>
                                    <p:cond delay="0"/>
                                  </p:stCondLst>
                                  <p:childTnLst>
                                    <p:animClr clrSpc="rgb" dir="cw">
                                      <p:cBhvr override="childStyle">
                                        <p:cTn id="40" dur="1000" fill="hold"/>
                                        <p:tgtEl>
                                          <p:spTgt spid="137229"/>
                                        </p:tgtEl>
                                        <p:attrNameLst>
                                          <p:attrName>style.color</p:attrName>
                                        </p:attrNameLst>
                                      </p:cBhvr>
                                      <p:to>
                                        <a:schemeClr val="bg1"/>
                                      </p:to>
                                    </p:animClr>
                                  </p:childTnLst>
                                </p:cTn>
                              </p:par>
                              <p:par>
                                <p:cTn id="41" presetID="3" presetClass="emph" presetSubtype="2" fill="hold" grpId="0" nodeType="withEffect">
                                  <p:stCondLst>
                                    <p:cond delay="0"/>
                                  </p:stCondLst>
                                  <p:childTnLst>
                                    <p:animClr clrSpc="rgb" dir="cw">
                                      <p:cBhvr override="childStyle">
                                        <p:cTn id="42" dur="1000" fill="hold"/>
                                        <p:tgtEl>
                                          <p:spTgt spid="137237"/>
                                        </p:tgtEl>
                                        <p:attrNameLst>
                                          <p:attrName>style.color</p:attrName>
                                        </p:attrNameLst>
                                      </p:cBhvr>
                                      <p:to>
                                        <a:srgbClr val="C3211F"/>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grpId="1" nodeType="clickEffect">
                                  <p:stCondLst>
                                    <p:cond delay="0"/>
                                  </p:stCondLst>
                                  <p:childTnLst>
                                    <p:animClr clrSpc="rgb" dir="cw">
                                      <p:cBhvr override="childStyle">
                                        <p:cTn id="46" dur="1000" fill="hold"/>
                                        <p:tgtEl>
                                          <p:spTgt spid="137237"/>
                                        </p:tgtEl>
                                        <p:attrNameLst>
                                          <p:attrName>style.color</p:attrName>
                                        </p:attrNameLst>
                                      </p:cBhvr>
                                      <p:to>
                                        <a:schemeClr val="bg1"/>
                                      </p:to>
                                    </p:animClr>
                                  </p:childTnLst>
                                </p:cTn>
                              </p:par>
                              <p:par>
                                <p:cTn id="47" presetID="3" presetClass="emph" presetSubtype="2" fill="hold" grpId="0" nodeType="withEffect">
                                  <p:stCondLst>
                                    <p:cond delay="0"/>
                                  </p:stCondLst>
                                  <p:childTnLst>
                                    <p:animClr clrSpc="rgb" dir="cw">
                                      <p:cBhvr override="childStyle">
                                        <p:cTn id="48" dur="1000" fill="hold"/>
                                        <p:tgtEl>
                                          <p:spTgt spid="137232"/>
                                        </p:tgtEl>
                                        <p:attrNameLst>
                                          <p:attrName>style.color</p:attrName>
                                        </p:attrNameLst>
                                      </p:cBhvr>
                                      <p:to>
                                        <a:srgbClr val="FF0033"/>
                                      </p:to>
                                    </p:animClr>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mph" presetSubtype="2" fill="hold" grpId="1" nodeType="clickEffect">
                                  <p:stCondLst>
                                    <p:cond delay="0"/>
                                  </p:stCondLst>
                                  <p:childTnLst>
                                    <p:animClr clrSpc="rgb" dir="cw">
                                      <p:cBhvr override="childStyle">
                                        <p:cTn id="52" dur="1000" fill="hold"/>
                                        <p:tgtEl>
                                          <p:spTgt spid="137232"/>
                                        </p:tgtEl>
                                        <p:attrNameLst>
                                          <p:attrName>style.color</p:attrName>
                                        </p:attrNameLst>
                                      </p:cBhvr>
                                      <p:to>
                                        <a:schemeClr val="bg1"/>
                                      </p:to>
                                    </p:animClr>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37233"/>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137237"/>
                                        </p:tgtEl>
                                        <p:attrNameLst>
                                          <p:attrName>style.visibility</p:attrName>
                                        </p:attrNameLst>
                                      </p:cBhvr>
                                      <p:to>
                                        <p:strVal val="hidden"/>
                                      </p:to>
                                    </p:set>
                                  </p:childTnLst>
                                </p:cTn>
                              </p:par>
                              <p:par>
                                <p:cTn id="59" presetID="1" presetClass="exit" presetSubtype="0" fill="hold" grpId="3" nodeType="withEffect">
                                  <p:stCondLst>
                                    <p:cond delay="0"/>
                                  </p:stCondLst>
                                  <p:childTnLst>
                                    <p:set>
                                      <p:cBhvr>
                                        <p:cTn id="60" dur="1" fill="hold">
                                          <p:stCondLst>
                                            <p:cond delay="0"/>
                                          </p:stCondLst>
                                        </p:cTn>
                                        <p:tgtEl>
                                          <p:spTgt spid="13723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3723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3723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7239"/>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137235"/>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137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8" grpId="0"/>
      <p:bldP spid="137229" grpId="0"/>
      <p:bldP spid="137229" grpId="1"/>
      <p:bldP spid="137229" grpId="2"/>
      <p:bldP spid="137229" grpId="3"/>
      <p:bldP spid="137232" grpId="0"/>
      <p:bldP spid="137232" grpId="1"/>
      <p:bldP spid="137232" grpId="2"/>
      <p:bldP spid="137232" grpId="3"/>
      <p:bldP spid="137233" grpId="0"/>
      <p:bldP spid="137233" grpId="1"/>
      <p:bldP spid="137234" grpId="0"/>
      <p:bldP spid="137234" grpId="1"/>
      <p:bldP spid="137235" grpId="0"/>
      <p:bldP spid="137235" grpId="1"/>
      <p:bldP spid="137235" grpId="2"/>
      <p:bldP spid="137235" grpId="3"/>
      <p:bldP spid="137237" grpId="0"/>
      <p:bldP spid="137237" grpId="1"/>
      <p:bldP spid="137237" grpId="2"/>
      <p:bldP spid="137237" grpId="3"/>
      <p:bldP spid="137238" grpId="0"/>
      <p:bldP spid="137238" grpId="1"/>
      <p:bldP spid="137239" grpId="0"/>
      <p:bldP spid="137239" grpId="1"/>
      <p:bldP spid="1372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3716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41987"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41988"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41992" name="AutoShape 8"/>
          <p:cNvSpPr>
            <a:spLocks noChangeArrowheads="1"/>
          </p:cNvSpPr>
          <p:nvPr/>
        </p:nvSpPr>
        <p:spPr bwMode="auto">
          <a:xfrm>
            <a:off x="2819400" y="2286000"/>
            <a:ext cx="3048000" cy="1219200"/>
          </a:xfrm>
          <a:prstGeom prst="triangle">
            <a:avLst>
              <a:gd name="adj" fmla="val 50000"/>
            </a:avLst>
          </a:prstGeom>
          <a:noFill/>
          <a:ln w="254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1993" name="AutoShape 9"/>
          <p:cNvSpPr>
            <a:spLocks noChangeArrowheads="1"/>
          </p:cNvSpPr>
          <p:nvPr/>
        </p:nvSpPr>
        <p:spPr bwMode="auto">
          <a:xfrm flipV="1">
            <a:off x="2819400" y="3505200"/>
            <a:ext cx="3048000" cy="2514600"/>
          </a:xfrm>
          <a:prstGeom prst="triangle">
            <a:avLst>
              <a:gd name="adj" fmla="val 49995"/>
            </a:avLst>
          </a:prstGeom>
          <a:noFill/>
          <a:ln w="28575">
            <a:solidFill>
              <a:schemeClr val="bg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1994" name="Line 10"/>
          <p:cNvSpPr>
            <a:spLocks noChangeShapeType="1"/>
          </p:cNvSpPr>
          <p:nvPr/>
        </p:nvSpPr>
        <p:spPr bwMode="auto">
          <a:xfrm>
            <a:off x="4343400" y="2286000"/>
            <a:ext cx="1588" cy="37338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1995" name="Text Box 11"/>
          <p:cNvSpPr txBox="1">
            <a:spLocks noChangeArrowheads="1"/>
          </p:cNvSpPr>
          <p:nvPr/>
        </p:nvSpPr>
        <p:spPr bwMode="auto">
          <a:xfrm>
            <a:off x="4572000" y="56388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1.  Questioning</a:t>
            </a:r>
          </a:p>
        </p:txBody>
      </p:sp>
      <p:sp>
        <p:nvSpPr>
          <p:cNvPr id="41996" name="Text Box 12"/>
          <p:cNvSpPr txBox="1">
            <a:spLocks noChangeArrowheads="1"/>
          </p:cNvSpPr>
          <p:nvPr/>
        </p:nvSpPr>
        <p:spPr bwMode="auto">
          <a:xfrm>
            <a:off x="5943600" y="3124200"/>
            <a:ext cx="2438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2.  Refusal</a:t>
            </a:r>
          </a:p>
        </p:txBody>
      </p:sp>
      <p:sp>
        <p:nvSpPr>
          <p:cNvPr id="41997" name="Text Box 13"/>
          <p:cNvSpPr txBox="1">
            <a:spLocks noChangeArrowheads="1"/>
          </p:cNvSpPr>
          <p:nvPr/>
        </p:nvSpPr>
        <p:spPr bwMode="auto">
          <a:xfrm>
            <a:off x="4648200" y="1981200"/>
            <a:ext cx="2438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3.  Release</a:t>
            </a:r>
          </a:p>
        </p:txBody>
      </p:sp>
      <p:sp>
        <p:nvSpPr>
          <p:cNvPr id="41998" name="Text Box 14"/>
          <p:cNvSpPr txBox="1">
            <a:spLocks noChangeArrowheads="1"/>
          </p:cNvSpPr>
          <p:nvPr/>
        </p:nvSpPr>
        <p:spPr bwMode="auto">
          <a:xfrm>
            <a:off x="609600" y="3200400"/>
            <a:ext cx="2438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4.  Intimidation</a:t>
            </a:r>
          </a:p>
        </p:txBody>
      </p:sp>
      <p:sp>
        <p:nvSpPr>
          <p:cNvPr id="41999" name="Text Box 15"/>
          <p:cNvSpPr txBox="1">
            <a:spLocks noChangeArrowheads="1"/>
          </p:cNvSpPr>
          <p:nvPr/>
        </p:nvSpPr>
        <p:spPr bwMode="auto">
          <a:xfrm>
            <a:off x="609600" y="5562600"/>
            <a:ext cx="335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5.  Tension reduction</a:t>
            </a:r>
          </a:p>
        </p:txBody>
      </p:sp>
      <p:sp>
        <p:nvSpPr>
          <p:cNvPr id="42000" name="Text Box 16"/>
          <p:cNvSpPr txBox="1">
            <a:spLocks noChangeArrowheads="1"/>
          </p:cNvSpPr>
          <p:nvPr/>
        </p:nvSpPr>
        <p:spPr bwMode="auto">
          <a:xfrm>
            <a:off x="3072532" y="2912954"/>
            <a:ext cx="252372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600" dirty="0">
                <a:effectLst>
                  <a:innerShdw blurRad="63500" dist="50800" dir="13500000">
                    <a:prstClr val="black">
                      <a:alpha val="50000"/>
                    </a:prstClr>
                  </a:innerShdw>
                </a:effectLst>
              </a:rPr>
              <a:t>defensive</a:t>
            </a:r>
            <a:endParaRPr lang="en-AU" sz="3600" i="0" dirty="0">
              <a:solidFill>
                <a:schemeClr val="tx1"/>
              </a:solidFill>
              <a:effectLst>
                <a:innerShdw blurRad="63500" dist="50800" dir="13500000">
                  <a:prstClr val="black">
                    <a:alpha val="50000"/>
                  </a:prstClr>
                </a:innerShdw>
              </a:effectLst>
            </a:endParaRPr>
          </a:p>
        </p:txBody>
      </p:sp>
      <p:sp>
        <p:nvSpPr>
          <p:cNvPr id="42005" name="Line 21"/>
          <p:cNvSpPr>
            <a:spLocks noChangeShapeType="1"/>
          </p:cNvSpPr>
          <p:nvPr/>
        </p:nvSpPr>
        <p:spPr bwMode="auto">
          <a:xfrm flipV="1">
            <a:off x="4343400" y="51816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07" name="Line 23"/>
          <p:cNvSpPr>
            <a:spLocks noChangeShapeType="1"/>
          </p:cNvSpPr>
          <p:nvPr/>
        </p:nvSpPr>
        <p:spPr bwMode="auto">
          <a:xfrm flipV="1">
            <a:off x="4800600" y="44958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08" name="Line 24"/>
          <p:cNvSpPr>
            <a:spLocks noChangeShapeType="1"/>
          </p:cNvSpPr>
          <p:nvPr/>
        </p:nvSpPr>
        <p:spPr bwMode="auto">
          <a:xfrm flipV="1">
            <a:off x="5257800" y="37338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09" name="Line 25"/>
          <p:cNvSpPr>
            <a:spLocks noChangeShapeType="1"/>
          </p:cNvSpPr>
          <p:nvPr/>
        </p:nvSpPr>
        <p:spPr bwMode="auto">
          <a:xfrm rot="16564170" flipV="1">
            <a:off x="5257800" y="28194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0" name="Line 26"/>
          <p:cNvSpPr>
            <a:spLocks noChangeShapeType="1"/>
          </p:cNvSpPr>
          <p:nvPr/>
        </p:nvSpPr>
        <p:spPr bwMode="auto">
          <a:xfrm rot="16564170" flipV="1">
            <a:off x="4495800" y="22098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1" name="Line 27"/>
          <p:cNvSpPr>
            <a:spLocks noChangeShapeType="1"/>
          </p:cNvSpPr>
          <p:nvPr/>
        </p:nvSpPr>
        <p:spPr bwMode="auto">
          <a:xfrm rot="12000358" flipV="1">
            <a:off x="3733800" y="22098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2" name="Line 28"/>
          <p:cNvSpPr>
            <a:spLocks noChangeShapeType="1"/>
          </p:cNvSpPr>
          <p:nvPr/>
        </p:nvSpPr>
        <p:spPr bwMode="auto">
          <a:xfrm rot="12000358" flipV="1">
            <a:off x="3048000" y="27686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3" name="Line 29"/>
          <p:cNvSpPr>
            <a:spLocks noChangeShapeType="1"/>
          </p:cNvSpPr>
          <p:nvPr/>
        </p:nvSpPr>
        <p:spPr bwMode="auto">
          <a:xfrm rot="14470775" flipV="1">
            <a:off x="5181600" y="31242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4" name="Line 30"/>
          <p:cNvSpPr>
            <a:spLocks noChangeShapeType="1"/>
          </p:cNvSpPr>
          <p:nvPr/>
        </p:nvSpPr>
        <p:spPr bwMode="auto">
          <a:xfrm rot="14470775" flipV="1">
            <a:off x="4267200" y="31242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42015" name="Line 31"/>
          <p:cNvSpPr>
            <a:spLocks noChangeShapeType="1"/>
          </p:cNvSpPr>
          <p:nvPr/>
        </p:nvSpPr>
        <p:spPr bwMode="auto">
          <a:xfrm rot="14470775" flipV="1">
            <a:off x="3352800" y="3124200"/>
            <a:ext cx="457200" cy="762000"/>
          </a:xfrm>
          <a:prstGeom prst="line">
            <a:avLst/>
          </a:prstGeom>
          <a:noFill/>
          <a:ln w="47625">
            <a:solidFill>
              <a:srgbClr val="FF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53271" name="Rectangle 32"/>
          <p:cNvSpPr>
            <a:spLocks noGrp="1" noChangeArrowheads="1"/>
          </p:cNvSpPr>
          <p:nvPr>
            <p:ph type="title" idx="4294967295"/>
          </p:nvPr>
        </p:nvSpPr>
        <p:spPr/>
        <p:txBody>
          <a:bodyPr/>
          <a:lstStyle/>
          <a:p>
            <a:pPr eaLnBrk="1" hangingPunct="1"/>
            <a:r>
              <a:rPr lang="en-AU">
                <a:latin typeface="Arial" charset="0"/>
                <a:ea typeface="ＭＳ Ｐゴシック" charset="0"/>
                <a:cs typeface="ＭＳ Ｐゴシック" charset="0"/>
              </a:rPr>
              <a:t>Verbal Escalation kite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fade">
                                      <p:cBhvr>
                                        <p:cTn id="12" dur="1000"/>
                                        <p:tgtEl>
                                          <p:spTgt spid="419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993"/>
                                        </p:tgtEl>
                                        <p:attrNameLst>
                                          <p:attrName>style.visibility</p:attrName>
                                        </p:attrNameLst>
                                      </p:cBhvr>
                                      <p:to>
                                        <p:strVal val="visible"/>
                                      </p:to>
                                    </p:set>
                                    <p:animEffect transition="in" filter="fade">
                                      <p:cBhvr>
                                        <p:cTn id="15" dur="1500"/>
                                        <p:tgtEl>
                                          <p:spTgt spid="41993"/>
                                        </p:tgtEl>
                                      </p:cBhvr>
                                    </p:animEffect>
                                  </p:childTnLst>
                                </p:cTn>
                              </p:par>
                              <p:par>
                                <p:cTn id="16" presetID="10" presetClass="entr" presetSubtype="0" fill="hold" nodeType="withEffect">
                                  <p:stCondLst>
                                    <p:cond delay="0"/>
                                  </p:stCondLst>
                                  <p:childTnLst>
                                    <p:set>
                                      <p:cBhvr>
                                        <p:cTn id="17" dur="1" fill="hold">
                                          <p:stCondLst>
                                            <p:cond delay="0"/>
                                          </p:stCondLst>
                                        </p:cTn>
                                        <p:tgtEl>
                                          <p:spTgt spid="41994"/>
                                        </p:tgtEl>
                                        <p:attrNameLst>
                                          <p:attrName>style.visibility</p:attrName>
                                        </p:attrNameLst>
                                      </p:cBhvr>
                                      <p:to>
                                        <p:strVal val="visible"/>
                                      </p:to>
                                    </p:set>
                                    <p:animEffect transition="in" filter="fade">
                                      <p:cBhvr>
                                        <p:cTn id="18" dur="2000"/>
                                        <p:tgtEl>
                                          <p:spTgt spid="419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995"/>
                                        </p:tgtEl>
                                        <p:attrNameLst>
                                          <p:attrName>style.visibility</p:attrName>
                                        </p:attrNameLst>
                                      </p:cBhvr>
                                      <p:to>
                                        <p:strVal val="visible"/>
                                      </p:to>
                                    </p:set>
                                    <p:animEffect transition="in" filter="fade">
                                      <p:cBhvr>
                                        <p:cTn id="23" dur="1000"/>
                                        <p:tgtEl>
                                          <p:spTgt spid="419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996"/>
                                        </p:tgtEl>
                                        <p:attrNameLst>
                                          <p:attrName>style.visibility</p:attrName>
                                        </p:attrNameLst>
                                      </p:cBhvr>
                                      <p:to>
                                        <p:strVal val="visible"/>
                                      </p:to>
                                    </p:set>
                                    <p:animEffect transition="in" filter="fade">
                                      <p:cBhvr>
                                        <p:cTn id="28" dur="1000"/>
                                        <p:tgtEl>
                                          <p:spTgt spid="419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997"/>
                                        </p:tgtEl>
                                        <p:attrNameLst>
                                          <p:attrName>style.visibility</p:attrName>
                                        </p:attrNameLst>
                                      </p:cBhvr>
                                      <p:to>
                                        <p:strVal val="visible"/>
                                      </p:to>
                                    </p:set>
                                    <p:animEffect transition="in" filter="fade">
                                      <p:cBhvr>
                                        <p:cTn id="33" dur="1000"/>
                                        <p:tgtEl>
                                          <p:spTgt spid="419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998"/>
                                        </p:tgtEl>
                                        <p:attrNameLst>
                                          <p:attrName>style.visibility</p:attrName>
                                        </p:attrNameLst>
                                      </p:cBhvr>
                                      <p:to>
                                        <p:strVal val="visible"/>
                                      </p:to>
                                    </p:set>
                                    <p:animEffect transition="in" filter="fade">
                                      <p:cBhvr>
                                        <p:cTn id="38" dur="1000"/>
                                        <p:tgtEl>
                                          <p:spTgt spid="419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1999"/>
                                        </p:tgtEl>
                                        <p:attrNameLst>
                                          <p:attrName>style.visibility</p:attrName>
                                        </p:attrNameLst>
                                      </p:cBhvr>
                                      <p:to>
                                        <p:strVal val="visible"/>
                                      </p:to>
                                    </p:set>
                                    <p:animEffect transition="in" filter="fade">
                                      <p:cBhvr>
                                        <p:cTn id="43" dur="1000"/>
                                        <p:tgtEl>
                                          <p:spTgt spid="4199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42000"/>
                                        </p:tgtEl>
                                        <p:attrNameLst>
                                          <p:attrName>style.visibility</p:attrName>
                                        </p:attrNameLst>
                                      </p:cBhvr>
                                      <p:to>
                                        <p:strVal val="visible"/>
                                      </p:to>
                                    </p:set>
                                    <p:animEffect transition="in" filter="fade">
                                      <p:cBhvr>
                                        <p:cTn id="48" dur="1000"/>
                                        <p:tgtEl>
                                          <p:spTgt spid="420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42005"/>
                                        </p:tgtEl>
                                        <p:attrNameLst>
                                          <p:attrName>style.visibility</p:attrName>
                                        </p:attrNameLst>
                                      </p:cBhvr>
                                      <p:to>
                                        <p:strVal val="visible"/>
                                      </p:to>
                                    </p:set>
                                    <p:animEffect transition="in" filter="fade">
                                      <p:cBhvr>
                                        <p:cTn id="53" dur="500"/>
                                        <p:tgtEl>
                                          <p:spTgt spid="42005"/>
                                        </p:tgtEl>
                                      </p:cBhvr>
                                    </p:animEffect>
                                  </p:childTnLst>
                                </p:cTn>
                              </p:par>
                              <p:par>
                                <p:cTn id="54" presetID="10" presetClass="exit" presetSubtype="0" fill="hold" nodeType="withEffect">
                                  <p:stCondLst>
                                    <p:cond delay="1000"/>
                                  </p:stCondLst>
                                  <p:childTnLst>
                                    <p:animEffect transition="out" filter="fade">
                                      <p:cBhvr>
                                        <p:cTn id="55" dur="500"/>
                                        <p:tgtEl>
                                          <p:spTgt spid="42005"/>
                                        </p:tgtEl>
                                      </p:cBhvr>
                                    </p:animEffect>
                                    <p:set>
                                      <p:cBhvr>
                                        <p:cTn id="56" dur="1" fill="hold">
                                          <p:stCondLst>
                                            <p:cond delay="499"/>
                                          </p:stCondLst>
                                        </p:cTn>
                                        <p:tgtEl>
                                          <p:spTgt spid="42005"/>
                                        </p:tgtEl>
                                        <p:attrNameLst>
                                          <p:attrName>style.visibility</p:attrName>
                                        </p:attrNameLst>
                                      </p:cBhvr>
                                      <p:to>
                                        <p:strVal val="hidden"/>
                                      </p:to>
                                    </p:set>
                                  </p:childTnLst>
                                </p:cTn>
                              </p:par>
                              <p:par>
                                <p:cTn id="57" presetID="10" presetClass="entr" presetSubtype="0" fill="hold" nodeType="withEffect">
                                  <p:stCondLst>
                                    <p:cond delay="1000"/>
                                  </p:stCondLst>
                                  <p:childTnLst>
                                    <p:set>
                                      <p:cBhvr>
                                        <p:cTn id="58" dur="1" fill="hold">
                                          <p:stCondLst>
                                            <p:cond delay="0"/>
                                          </p:stCondLst>
                                        </p:cTn>
                                        <p:tgtEl>
                                          <p:spTgt spid="42007"/>
                                        </p:tgtEl>
                                        <p:attrNameLst>
                                          <p:attrName>style.visibility</p:attrName>
                                        </p:attrNameLst>
                                      </p:cBhvr>
                                      <p:to>
                                        <p:strVal val="visible"/>
                                      </p:to>
                                    </p:set>
                                    <p:animEffect transition="in" filter="fade">
                                      <p:cBhvr>
                                        <p:cTn id="59" dur="500"/>
                                        <p:tgtEl>
                                          <p:spTgt spid="42007"/>
                                        </p:tgtEl>
                                      </p:cBhvr>
                                    </p:animEffect>
                                  </p:childTnLst>
                                </p:cTn>
                              </p:par>
                              <p:par>
                                <p:cTn id="60" presetID="10" presetClass="exit" presetSubtype="0" fill="hold" nodeType="withEffect">
                                  <p:stCondLst>
                                    <p:cond delay="1500"/>
                                  </p:stCondLst>
                                  <p:childTnLst>
                                    <p:animEffect transition="out" filter="fade">
                                      <p:cBhvr>
                                        <p:cTn id="61" dur="500"/>
                                        <p:tgtEl>
                                          <p:spTgt spid="42007"/>
                                        </p:tgtEl>
                                      </p:cBhvr>
                                    </p:animEffect>
                                    <p:set>
                                      <p:cBhvr>
                                        <p:cTn id="62" dur="1" fill="hold">
                                          <p:stCondLst>
                                            <p:cond delay="499"/>
                                          </p:stCondLst>
                                        </p:cTn>
                                        <p:tgtEl>
                                          <p:spTgt spid="42007"/>
                                        </p:tgtEl>
                                        <p:attrNameLst>
                                          <p:attrName>style.visibility</p:attrName>
                                        </p:attrNameLst>
                                      </p:cBhvr>
                                      <p:to>
                                        <p:strVal val="hidden"/>
                                      </p:to>
                                    </p:set>
                                  </p:childTnLst>
                                </p:cTn>
                              </p:par>
                              <p:par>
                                <p:cTn id="63" presetID="10" presetClass="entr" presetSubtype="0" fill="hold" nodeType="withEffect">
                                  <p:stCondLst>
                                    <p:cond delay="1500"/>
                                  </p:stCondLst>
                                  <p:childTnLst>
                                    <p:set>
                                      <p:cBhvr>
                                        <p:cTn id="64" dur="1" fill="hold">
                                          <p:stCondLst>
                                            <p:cond delay="0"/>
                                          </p:stCondLst>
                                        </p:cTn>
                                        <p:tgtEl>
                                          <p:spTgt spid="42008"/>
                                        </p:tgtEl>
                                        <p:attrNameLst>
                                          <p:attrName>style.visibility</p:attrName>
                                        </p:attrNameLst>
                                      </p:cBhvr>
                                      <p:to>
                                        <p:strVal val="visible"/>
                                      </p:to>
                                    </p:set>
                                    <p:animEffect transition="in" filter="fade">
                                      <p:cBhvr>
                                        <p:cTn id="65" dur="500"/>
                                        <p:tgtEl>
                                          <p:spTgt spid="42008"/>
                                        </p:tgtEl>
                                      </p:cBhvr>
                                    </p:animEffect>
                                  </p:childTnLst>
                                </p:cTn>
                              </p:par>
                              <p:par>
                                <p:cTn id="66" presetID="10" presetClass="exit" presetSubtype="0" fill="hold" nodeType="withEffect">
                                  <p:stCondLst>
                                    <p:cond delay="2000"/>
                                  </p:stCondLst>
                                  <p:childTnLst>
                                    <p:animEffect transition="out" filter="fade">
                                      <p:cBhvr>
                                        <p:cTn id="67" dur="500"/>
                                        <p:tgtEl>
                                          <p:spTgt spid="42008"/>
                                        </p:tgtEl>
                                      </p:cBhvr>
                                    </p:animEffect>
                                    <p:set>
                                      <p:cBhvr>
                                        <p:cTn id="68" dur="1" fill="hold">
                                          <p:stCondLst>
                                            <p:cond delay="499"/>
                                          </p:stCondLst>
                                        </p:cTn>
                                        <p:tgtEl>
                                          <p:spTgt spid="42008"/>
                                        </p:tgtEl>
                                        <p:attrNameLst>
                                          <p:attrName>style.visibility</p:attrName>
                                        </p:attrNameLst>
                                      </p:cBhvr>
                                      <p:to>
                                        <p:strVal val="hidden"/>
                                      </p:to>
                                    </p:set>
                                  </p:childTnLst>
                                </p:cTn>
                              </p:par>
                              <p:par>
                                <p:cTn id="69" presetID="10" presetClass="entr" presetSubtype="0" fill="hold" nodeType="withEffect">
                                  <p:stCondLst>
                                    <p:cond delay="2000"/>
                                  </p:stCondLst>
                                  <p:childTnLst>
                                    <p:set>
                                      <p:cBhvr>
                                        <p:cTn id="70" dur="1" fill="hold">
                                          <p:stCondLst>
                                            <p:cond delay="0"/>
                                          </p:stCondLst>
                                        </p:cTn>
                                        <p:tgtEl>
                                          <p:spTgt spid="42009"/>
                                        </p:tgtEl>
                                        <p:attrNameLst>
                                          <p:attrName>style.visibility</p:attrName>
                                        </p:attrNameLst>
                                      </p:cBhvr>
                                      <p:to>
                                        <p:strVal val="visible"/>
                                      </p:to>
                                    </p:set>
                                    <p:animEffect transition="in" filter="fade">
                                      <p:cBhvr>
                                        <p:cTn id="71" dur="500"/>
                                        <p:tgtEl>
                                          <p:spTgt spid="42009"/>
                                        </p:tgtEl>
                                      </p:cBhvr>
                                    </p:animEffect>
                                  </p:childTnLst>
                                </p:cTn>
                              </p:par>
                              <p:par>
                                <p:cTn id="72" presetID="10" presetClass="exit" presetSubtype="0" fill="hold" nodeType="withEffect">
                                  <p:stCondLst>
                                    <p:cond delay="2500"/>
                                  </p:stCondLst>
                                  <p:childTnLst>
                                    <p:animEffect transition="out" filter="fade">
                                      <p:cBhvr>
                                        <p:cTn id="73" dur="500"/>
                                        <p:tgtEl>
                                          <p:spTgt spid="42009"/>
                                        </p:tgtEl>
                                      </p:cBhvr>
                                    </p:animEffect>
                                    <p:set>
                                      <p:cBhvr>
                                        <p:cTn id="74" dur="1" fill="hold">
                                          <p:stCondLst>
                                            <p:cond delay="499"/>
                                          </p:stCondLst>
                                        </p:cTn>
                                        <p:tgtEl>
                                          <p:spTgt spid="42009"/>
                                        </p:tgtEl>
                                        <p:attrNameLst>
                                          <p:attrName>style.visibility</p:attrName>
                                        </p:attrNameLst>
                                      </p:cBhvr>
                                      <p:to>
                                        <p:strVal val="hidden"/>
                                      </p:to>
                                    </p:set>
                                  </p:childTnLst>
                                </p:cTn>
                              </p:par>
                              <p:par>
                                <p:cTn id="75" presetID="10" presetClass="entr" presetSubtype="0" fill="hold" nodeType="withEffect">
                                  <p:stCondLst>
                                    <p:cond delay="2500"/>
                                  </p:stCondLst>
                                  <p:childTnLst>
                                    <p:set>
                                      <p:cBhvr>
                                        <p:cTn id="76" dur="1" fill="hold">
                                          <p:stCondLst>
                                            <p:cond delay="0"/>
                                          </p:stCondLst>
                                        </p:cTn>
                                        <p:tgtEl>
                                          <p:spTgt spid="42010"/>
                                        </p:tgtEl>
                                        <p:attrNameLst>
                                          <p:attrName>style.visibility</p:attrName>
                                        </p:attrNameLst>
                                      </p:cBhvr>
                                      <p:to>
                                        <p:strVal val="visible"/>
                                      </p:to>
                                    </p:set>
                                    <p:animEffect transition="in" filter="fade">
                                      <p:cBhvr>
                                        <p:cTn id="77" dur="500"/>
                                        <p:tgtEl>
                                          <p:spTgt spid="42010"/>
                                        </p:tgtEl>
                                      </p:cBhvr>
                                    </p:animEffect>
                                  </p:childTnLst>
                                </p:cTn>
                              </p:par>
                              <p:par>
                                <p:cTn id="78" presetID="10" presetClass="exit" presetSubtype="0" fill="hold" nodeType="withEffect">
                                  <p:stCondLst>
                                    <p:cond delay="3000"/>
                                  </p:stCondLst>
                                  <p:childTnLst>
                                    <p:animEffect transition="out" filter="fade">
                                      <p:cBhvr>
                                        <p:cTn id="79" dur="500"/>
                                        <p:tgtEl>
                                          <p:spTgt spid="42010"/>
                                        </p:tgtEl>
                                      </p:cBhvr>
                                    </p:animEffect>
                                    <p:set>
                                      <p:cBhvr>
                                        <p:cTn id="80" dur="1" fill="hold">
                                          <p:stCondLst>
                                            <p:cond delay="499"/>
                                          </p:stCondLst>
                                        </p:cTn>
                                        <p:tgtEl>
                                          <p:spTgt spid="42010"/>
                                        </p:tgtEl>
                                        <p:attrNameLst>
                                          <p:attrName>style.visibility</p:attrName>
                                        </p:attrNameLst>
                                      </p:cBhvr>
                                      <p:to>
                                        <p:strVal val="hidden"/>
                                      </p:to>
                                    </p:set>
                                  </p:childTnLst>
                                </p:cTn>
                              </p:par>
                              <p:par>
                                <p:cTn id="81" presetID="10" presetClass="entr" presetSubtype="0" fill="hold" nodeType="withEffect">
                                  <p:stCondLst>
                                    <p:cond delay="3000"/>
                                  </p:stCondLst>
                                  <p:childTnLst>
                                    <p:set>
                                      <p:cBhvr>
                                        <p:cTn id="82" dur="1" fill="hold">
                                          <p:stCondLst>
                                            <p:cond delay="0"/>
                                          </p:stCondLst>
                                        </p:cTn>
                                        <p:tgtEl>
                                          <p:spTgt spid="42011"/>
                                        </p:tgtEl>
                                        <p:attrNameLst>
                                          <p:attrName>style.visibility</p:attrName>
                                        </p:attrNameLst>
                                      </p:cBhvr>
                                      <p:to>
                                        <p:strVal val="visible"/>
                                      </p:to>
                                    </p:set>
                                    <p:animEffect transition="in" filter="fade">
                                      <p:cBhvr>
                                        <p:cTn id="83" dur="500"/>
                                        <p:tgtEl>
                                          <p:spTgt spid="42011"/>
                                        </p:tgtEl>
                                      </p:cBhvr>
                                    </p:animEffect>
                                  </p:childTnLst>
                                </p:cTn>
                              </p:par>
                              <p:par>
                                <p:cTn id="84" presetID="10" presetClass="exit" presetSubtype="0" fill="hold" nodeType="withEffect">
                                  <p:stCondLst>
                                    <p:cond delay="3500"/>
                                  </p:stCondLst>
                                  <p:childTnLst>
                                    <p:animEffect transition="out" filter="fade">
                                      <p:cBhvr>
                                        <p:cTn id="85" dur="500"/>
                                        <p:tgtEl>
                                          <p:spTgt spid="42011"/>
                                        </p:tgtEl>
                                      </p:cBhvr>
                                    </p:animEffect>
                                    <p:set>
                                      <p:cBhvr>
                                        <p:cTn id="86" dur="1" fill="hold">
                                          <p:stCondLst>
                                            <p:cond delay="499"/>
                                          </p:stCondLst>
                                        </p:cTn>
                                        <p:tgtEl>
                                          <p:spTgt spid="42011"/>
                                        </p:tgtEl>
                                        <p:attrNameLst>
                                          <p:attrName>style.visibility</p:attrName>
                                        </p:attrNameLst>
                                      </p:cBhvr>
                                      <p:to>
                                        <p:strVal val="hidden"/>
                                      </p:to>
                                    </p:set>
                                  </p:childTnLst>
                                </p:cTn>
                              </p:par>
                              <p:par>
                                <p:cTn id="87" presetID="10" presetClass="entr" presetSubtype="0" fill="hold" nodeType="withEffect">
                                  <p:stCondLst>
                                    <p:cond delay="3500"/>
                                  </p:stCondLst>
                                  <p:childTnLst>
                                    <p:set>
                                      <p:cBhvr>
                                        <p:cTn id="88" dur="1" fill="hold">
                                          <p:stCondLst>
                                            <p:cond delay="0"/>
                                          </p:stCondLst>
                                        </p:cTn>
                                        <p:tgtEl>
                                          <p:spTgt spid="42012"/>
                                        </p:tgtEl>
                                        <p:attrNameLst>
                                          <p:attrName>style.visibility</p:attrName>
                                        </p:attrNameLst>
                                      </p:cBhvr>
                                      <p:to>
                                        <p:strVal val="visible"/>
                                      </p:to>
                                    </p:set>
                                    <p:animEffect transition="in" filter="fade">
                                      <p:cBhvr>
                                        <p:cTn id="89" dur="500"/>
                                        <p:tgtEl>
                                          <p:spTgt spid="42012"/>
                                        </p:tgtEl>
                                      </p:cBhvr>
                                    </p:animEffect>
                                  </p:childTnLst>
                                </p:cTn>
                              </p:par>
                              <p:par>
                                <p:cTn id="90" presetID="10" presetClass="exit" presetSubtype="0" fill="hold" nodeType="withEffect">
                                  <p:stCondLst>
                                    <p:cond delay="4000"/>
                                  </p:stCondLst>
                                  <p:childTnLst>
                                    <p:animEffect transition="out" filter="fade">
                                      <p:cBhvr>
                                        <p:cTn id="91" dur="500"/>
                                        <p:tgtEl>
                                          <p:spTgt spid="42012"/>
                                        </p:tgtEl>
                                      </p:cBhvr>
                                    </p:animEffect>
                                    <p:set>
                                      <p:cBhvr>
                                        <p:cTn id="92" dur="1" fill="hold">
                                          <p:stCondLst>
                                            <p:cond delay="499"/>
                                          </p:stCondLst>
                                        </p:cTn>
                                        <p:tgtEl>
                                          <p:spTgt spid="42012"/>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42005"/>
                                        </p:tgtEl>
                                        <p:attrNameLst>
                                          <p:attrName>style.visibility</p:attrName>
                                        </p:attrNameLst>
                                      </p:cBhvr>
                                      <p:to>
                                        <p:strVal val="visible"/>
                                      </p:to>
                                    </p:set>
                                    <p:animEffect transition="in" filter="fade">
                                      <p:cBhvr>
                                        <p:cTn id="97" dur="500"/>
                                        <p:tgtEl>
                                          <p:spTgt spid="42005"/>
                                        </p:tgtEl>
                                      </p:cBhvr>
                                    </p:animEffect>
                                  </p:childTnLst>
                                </p:cTn>
                              </p:par>
                              <p:par>
                                <p:cTn id="98" presetID="10" presetClass="exit" presetSubtype="0" fill="hold" nodeType="withEffect">
                                  <p:stCondLst>
                                    <p:cond delay="500"/>
                                  </p:stCondLst>
                                  <p:childTnLst>
                                    <p:animEffect transition="out" filter="fade">
                                      <p:cBhvr>
                                        <p:cTn id="99" dur="500"/>
                                        <p:tgtEl>
                                          <p:spTgt spid="42005"/>
                                        </p:tgtEl>
                                      </p:cBhvr>
                                    </p:animEffect>
                                    <p:set>
                                      <p:cBhvr>
                                        <p:cTn id="100" dur="1" fill="hold">
                                          <p:stCondLst>
                                            <p:cond delay="499"/>
                                          </p:stCondLst>
                                        </p:cTn>
                                        <p:tgtEl>
                                          <p:spTgt spid="42005"/>
                                        </p:tgtEl>
                                        <p:attrNameLst>
                                          <p:attrName>style.visibility</p:attrName>
                                        </p:attrNameLst>
                                      </p:cBhvr>
                                      <p:to>
                                        <p:strVal val="hidden"/>
                                      </p:to>
                                    </p:set>
                                  </p:childTnLst>
                                </p:cTn>
                              </p:par>
                              <p:par>
                                <p:cTn id="101" presetID="10" presetClass="entr" presetSubtype="0" fill="hold" nodeType="withEffect">
                                  <p:stCondLst>
                                    <p:cond delay="500"/>
                                  </p:stCondLst>
                                  <p:childTnLst>
                                    <p:set>
                                      <p:cBhvr>
                                        <p:cTn id="102" dur="1" fill="hold">
                                          <p:stCondLst>
                                            <p:cond delay="0"/>
                                          </p:stCondLst>
                                        </p:cTn>
                                        <p:tgtEl>
                                          <p:spTgt spid="42007"/>
                                        </p:tgtEl>
                                        <p:attrNameLst>
                                          <p:attrName>style.visibility</p:attrName>
                                        </p:attrNameLst>
                                      </p:cBhvr>
                                      <p:to>
                                        <p:strVal val="visible"/>
                                      </p:to>
                                    </p:set>
                                    <p:animEffect transition="in" filter="fade">
                                      <p:cBhvr>
                                        <p:cTn id="103" dur="500"/>
                                        <p:tgtEl>
                                          <p:spTgt spid="42007"/>
                                        </p:tgtEl>
                                      </p:cBhvr>
                                    </p:animEffect>
                                  </p:childTnLst>
                                </p:cTn>
                              </p:par>
                              <p:par>
                                <p:cTn id="104" presetID="10" presetClass="exit" presetSubtype="0" fill="hold" nodeType="withEffect">
                                  <p:stCondLst>
                                    <p:cond delay="1000"/>
                                  </p:stCondLst>
                                  <p:childTnLst>
                                    <p:animEffect transition="out" filter="fade">
                                      <p:cBhvr>
                                        <p:cTn id="105" dur="500"/>
                                        <p:tgtEl>
                                          <p:spTgt spid="42007"/>
                                        </p:tgtEl>
                                      </p:cBhvr>
                                    </p:animEffect>
                                    <p:set>
                                      <p:cBhvr>
                                        <p:cTn id="106" dur="1" fill="hold">
                                          <p:stCondLst>
                                            <p:cond delay="499"/>
                                          </p:stCondLst>
                                        </p:cTn>
                                        <p:tgtEl>
                                          <p:spTgt spid="42007"/>
                                        </p:tgtEl>
                                        <p:attrNameLst>
                                          <p:attrName>style.visibility</p:attrName>
                                        </p:attrNameLst>
                                      </p:cBhvr>
                                      <p:to>
                                        <p:strVal val="hidden"/>
                                      </p:to>
                                    </p:set>
                                  </p:childTnLst>
                                </p:cTn>
                              </p:par>
                              <p:par>
                                <p:cTn id="107" presetID="10" presetClass="entr" presetSubtype="0" fill="hold" nodeType="withEffect">
                                  <p:stCondLst>
                                    <p:cond delay="1000"/>
                                  </p:stCondLst>
                                  <p:childTnLst>
                                    <p:set>
                                      <p:cBhvr>
                                        <p:cTn id="108" dur="1" fill="hold">
                                          <p:stCondLst>
                                            <p:cond delay="0"/>
                                          </p:stCondLst>
                                        </p:cTn>
                                        <p:tgtEl>
                                          <p:spTgt spid="42008"/>
                                        </p:tgtEl>
                                        <p:attrNameLst>
                                          <p:attrName>style.visibility</p:attrName>
                                        </p:attrNameLst>
                                      </p:cBhvr>
                                      <p:to>
                                        <p:strVal val="visible"/>
                                      </p:to>
                                    </p:set>
                                    <p:animEffect transition="in" filter="fade">
                                      <p:cBhvr>
                                        <p:cTn id="109" dur="500"/>
                                        <p:tgtEl>
                                          <p:spTgt spid="42008"/>
                                        </p:tgtEl>
                                      </p:cBhvr>
                                    </p:animEffect>
                                  </p:childTnLst>
                                </p:cTn>
                              </p:par>
                              <p:par>
                                <p:cTn id="110" presetID="10" presetClass="exit" presetSubtype="0" fill="hold" nodeType="withEffect">
                                  <p:stCondLst>
                                    <p:cond delay="1500"/>
                                  </p:stCondLst>
                                  <p:childTnLst>
                                    <p:animEffect transition="out" filter="fade">
                                      <p:cBhvr>
                                        <p:cTn id="111" dur="500"/>
                                        <p:tgtEl>
                                          <p:spTgt spid="42008"/>
                                        </p:tgtEl>
                                      </p:cBhvr>
                                    </p:animEffect>
                                    <p:set>
                                      <p:cBhvr>
                                        <p:cTn id="112" dur="1" fill="hold">
                                          <p:stCondLst>
                                            <p:cond delay="499"/>
                                          </p:stCondLst>
                                        </p:cTn>
                                        <p:tgtEl>
                                          <p:spTgt spid="42008"/>
                                        </p:tgtEl>
                                        <p:attrNameLst>
                                          <p:attrName>style.visibility</p:attrName>
                                        </p:attrNameLst>
                                      </p:cBhvr>
                                      <p:to>
                                        <p:strVal val="hidden"/>
                                      </p:to>
                                    </p:set>
                                  </p:childTnLst>
                                </p:cTn>
                              </p:par>
                              <p:par>
                                <p:cTn id="113" presetID="10" presetClass="entr" presetSubtype="0" fill="hold" nodeType="withEffect">
                                  <p:stCondLst>
                                    <p:cond delay="1500"/>
                                  </p:stCondLst>
                                  <p:childTnLst>
                                    <p:set>
                                      <p:cBhvr>
                                        <p:cTn id="114" dur="1" fill="hold">
                                          <p:stCondLst>
                                            <p:cond delay="0"/>
                                          </p:stCondLst>
                                        </p:cTn>
                                        <p:tgtEl>
                                          <p:spTgt spid="42013"/>
                                        </p:tgtEl>
                                        <p:attrNameLst>
                                          <p:attrName>style.visibility</p:attrName>
                                        </p:attrNameLst>
                                      </p:cBhvr>
                                      <p:to>
                                        <p:strVal val="visible"/>
                                      </p:to>
                                    </p:set>
                                    <p:animEffect transition="in" filter="fade">
                                      <p:cBhvr>
                                        <p:cTn id="115" dur="500"/>
                                        <p:tgtEl>
                                          <p:spTgt spid="42013"/>
                                        </p:tgtEl>
                                      </p:cBhvr>
                                    </p:animEffect>
                                  </p:childTnLst>
                                </p:cTn>
                              </p:par>
                              <p:par>
                                <p:cTn id="116" presetID="10" presetClass="exit" presetSubtype="0" fill="hold" nodeType="withEffect">
                                  <p:stCondLst>
                                    <p:cond delay="2000"/>
                                  </p:stCondLst>
                                  <p:childTnLst>
                                    <p:animEffect transition="out" filter="fade">
                                      <p:cBhvr>
                                        <p:cTn id="117" dur="500"/>
                                        <p:tgtEl>
                                          <p:spTgt spid="42013"/>
                                        </p:tgtEl>
                                      </p:cBhvr>
                                    </p:animEffect>
                                    <p:set>
                                      <p:cBhvr>
                                        <p:cTn id="118" dur="1" fill="hold">
                                          <p:stCondLst>
                                            <p:cond delay="499"/>
                                          </p:stCondLst>
                                        </p:cTn>
                                        <p:tgtEl>
                                          <p:spTgt spid="42013"/>
                                        </p:tgtEl>
                                        <p:attrNameLst>
                                          <p:attrName>style.visibility</p:attrName>
                                        </p:attrNameLst>
                                      </p:cBhvr>
                                      <p:to>
                                        <p:strVal val="hidden"/>
                                      </p:to>
                                    </p:set>
                                  </p:childTnLst>
                                </p:cTn>
                              </p:par>
                              <p:par>
                                <p:cTn id="119" presetID="10" presetClass="entr" presetSubtype="0" fill="hold" nodeType="withEffect">
                                  <p:stCondLst>
                                    <p:cond delay="2000"/>
                                  </p:stCondLst>
                                  <p:childTnLst>
                                    <p:set>
                                      <p:cBhvr>
                                        <p:cTn id="120" dur="1" fill="hold">
                                          <p:stCondLst>
                                            <p:cond delay="0"/>
                                          </p:stCondLst>
                                        </p:cTn>
                                        <p:tgtEl>
                                          <p:spTgt spid="42014"/>
                                        </p:tgtEl>
                                        <p:attrNameLst>
                                          <p:attrName>style.visibility</p:attrName>
                                        </p:attrNameLst>
                                      </p:cBhvr>
                                      <p:to>
                                        <p:strVal val="visible"/>
                                      </p:to>
                                    </p:set>
                                    <p:animEffect transition="in" filter="fade">
                                      <p:cBhvr>
                                        <p:cTn id="121" dur="500"/>
                                        <p:tgtEl>
                                          <p:spTgt spid="42014"/>
                                        </p:tgtEl>
                                      </p:cBhvr>
                                    </p:animEffect>
                                  </p:childTnLst>
                                </p:cTn>
                              </p:par>
                              <p:par>
                                <p:cTn id="122" presetID="10" presetClass="exit" presetSubtype="0" fill="hold" nodeType="withEffect">
                                  <p:stCondLst>
                                    <p:cond delay="2500"/>
                                  </p:stCondLst>
                                  <p:childTnLst>
                                    <p:animEffect transition="out" filter="fade">
                                      <p:cBhvr>
                                        <p:cTn id="123" dur="500"/>
                                        <p:tgtEl>
                                          <p:spTgt spid="42014"/>
                                        </p:tgtEl>
                                      </p:cBhvr>
                                    </p:animEffect>
                                    <p:set>
                                      <p:cBhvr>
                                        <p:cTn id="124" dur="1" fill="hold">
                                          <p:stCondLst>
                                            <p:cond delay="499"/>
                                          </p:stCondLst>
                                        </p:cTn>
                                        <p:tgtEl>
                                          <p:spTgt spid="42014"/>
                                        </p:tgtEl>
                                        <p:attrNameLst>
                                          <p:attrName>style.visibility</p:attrName>
                                        </p:attrNameLst>
                                      </p:cBhvr>
                                      <p:to>
                                        <p:strVal val="hidden"/>
                                      </p:to>
                                    </p:set>
                                  </p:childTnLst>
                                </p:cTn>
                              </p:par>
                              <p:par>
                                <p:cTn id="125" presetID="10" presetClass="entr" presetSubtype="0" fill="hold" nodeType="withEffect">
                                  <p:stCondLst>
                                    <p:cond delay="2500"/>
                                  </p:stCondLst>
                                  <p:childTnLst>
                                    <p:set>
                                      <p:cBhvr>
                                        <p:cTn id="126" dur="1" fill="hold">
                                          <p:stCondLst>
                                            <p:cond delay="0"/>
                                          </p:stCondLst>
                                        </p:cTn>
                                        <p:tgtEl>
                                          <p:spTgt spid="42015"/>
                                        </p:tgtEl>
                                        <p:attrNameLst>
                                          <p:attrName>style.visibility</p:attrName>
                                        </p:attrNameLst>
                                      </p:cBhvr>
                                      <p:to>
                                        <p:strVal val="visible"/>
                                      </p:to>
                                    </p:set>
                                    <p:animEffect transition="in" filter="fade">
                                      <p:cBhvr>
                                        <p:cTn id="127" dur="500"/>
                                        <p:tgtEl>
                                          <p:spTgt spid="42015"/>
                                        </p:tgtEl>
                                      </p:cBhvr>
                                    </p:animEffect>
                                  </p:childTnLst>
                                </p:cTn>
                              </p:par>
                              <p:par>
                                <p:cTn id="128" presetID="10" presetClass="exit" presetSubtype="0" fill="hold" nodeType="withEffect">
                                  <p:stCondLst>
                                    <p:cond delay="3000"/>
                                  </p:stCondLst>
                                  <p:childTnLst>
                                    <p:animEffect transition="out" filter="fade">
                                      <p:cBhvr>
                                        <p:cTn id="129" dur="500"/>
                                        <p:tgtEl>
                                          <p:spTgt spid="42015"/>
                                        </p:tgtEl>
                                      </p:cBhvr>
                                    </p:animEffect>
                                    <p:set>
                                      <p:cBhvr>
                                        <p:cTn id="130" dur="1" fill="hold">
                                          <p:stCondLst>
                                            <p:cond delay="499"/>
                                          </p:stCondLst>
                                        </p:cTn>
                                        <p:tgtEl>
                                          <p:spTgt spid="420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92" grpId="0" animBg="1"/>
      <p:bldP spid="41993" grpId="0" animBg="1"/>
      <p:bldP spid="41995" grpId="0"/>
      <p:bldP spid="41996" grpId="0"/>
      <p:bldP spid="41997" grpId="0"/>
      <p:bldP spid="41998" grpId="0"/>
      <p:bldP spid="419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44035"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44036"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44042" name="Text Box 10"/>
          <p:cNvSpPr txBox="1">
            <a:spLocks noChangeArrowheads="1"/>
          </p:cNvSpPr>
          <p:nvPr/>
        </p:nvSpPr>
        <p:spPr bwMode="auto">
          <a:xfrm>
            <a:off x="1066800" y="21336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1.  Questioning</a:t>
            </a:r>
          </a:p>
        </p:txBody>
      </p:sp>
      <p:sp>
        <p:nvSpPr>
          <p:cNvPr id="44048" name="Text Box 16"/>
          <p:cNvSpPr txBox="1">
            <a:spLocks noChangeArrowheads="1"/>
          </p:cNvSpPr>
          <p:nvPr/>
        </p:nvSpPr>
        <p:spPr bwMode="auto">
          <a:xfrm>
            <a:off x="1600200" y="2768600"/>
            <a:ext cx="3886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A.  Information seeking</a:t>
            </a:r>
          </a:p>
        </p:txBody>
      </p:sp>
      <p:sp>
        <p:nvSpPr>
          <p:cNvPr id="44049" name="Text Box 17"/>
          <p:cNvSpPr txBox="1">
            <a:spLocks noChangeArrowheads="1"/>
          </p:cNvSpPr>
          <p:nvPr/>
        </p:nvSpPr>
        <p:spPr bwMode="auto">
          <a:xfrm>
            <a:off x="1600200" y="3302000"/>
            <a:ext cx="3886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B.  Challenging</a:t>
            </a:r>
          </a:p>
        </p:txBody>
      </p:sp>
      <p:sp>
        <p:nvSpPr>
          <p:cNvPr id="44050" name="AutoShape 18"/>
          <p:cNvSpPr>
            <a:spLocks noChangeArrowheads="1"/>
          </p:cNvSpPr>
          <p:nvPr/>
        </p:nvSpPr>
        <p:spPr bwMode="auto">
          <a:xfrm>
            <a:off x="5791200" y="1905000"/>
            <a:ext cx="2667000" cy="1066800"/>
          </a:xfrm>
          <a:prstGeom prst="wedgeRectCallout">
            <a:avLst>
              <a:gd name="adj1" fmla="val -74227"/>
              <a:gd name="adj2" fmla="val 46727"/>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algn="l">
              <a:lnSpc>
                <a:spcPct val="100000"/>
              </a:lnSpc>
              <a:defRPr/>
            </a:pPr>
            <a:r>
              <a:rPr lang="en-AU" sz="2000" b="0" i="0" dirty="0">
                <a:solidFill>
                  <a:schemeClr val="tx1"/>
                </a:solidFill>
              </a:rPr>
              <a:t>Rational, valid questions seeking a rational response</a:t>
            </a:r>
          </a:p>
        </p:txBody>
      </p:sp>
      <p:sp>
        <p:nvSpPr>
          <p:cNvPr id="44052" name="AutoShape 20"/>
          <p:cNvSpPr>
            <a:spLocks noChangeArrowheads="1"/>
          </p:cNvSpPr>
          <p:nvPr/>
        </p:nvSpPr>
        <p:spPr bwMode="auto">
          <a:xfrm>
            <a:off x="5181600" y="3352800"/>
            <a:ext cx="3429000" cy="1066800"/>
          </a:xfrm>
          <a:prstGeom prst="wedgeRectCallout">
            <a:avLst>
              <a:gd name="adj1" fmla="val -76991"/>
              <a:gd name="adj2" fmla="val -37796"/>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algn="l">
              <a:lnSpc>
                <a:spcPct val="100000"/>
              </a:lnSpc>
              <a:defRPr/>
            </a:pPr>
            <a:r>
              <a:rPr lang="en-AU" sz="2000" b="0" i="0" dirty="0">
                <a:solidFill>
                  <a:schemeClr val="tx1"/>
                </a:solidFill>
              </a:rPr>
              <a:t>Questioning authority, evasive, drawing others into a power struggle</a:t>
            </a:r>
          </a:p>
        </p:txBody>
      </p:sp>
      <p:sp>
        <p:nvSpPr>
          <p:cNvPr id="44055" name="Text Box 23"/>
          <p:cNvSpPr txBox="1">
            <a:spLocks noChangeArrowheads="1"/>
          </p:cNvSpPr>
          <p:nvPr/>
        </p:nvSpPr>
        <p:spPr bwMode="auto">
          <a:xfrm>
            <a:off x="1600200" y="41910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Interventions:</a:t>
            </a:r>
          </a:p>
        </p:txBody>
      </p:sp>
      <p:sp>
        <p:nvSpPr>
          <p:cNvPr id="44056" name="Text Box 24"/>
          <p:cNvSpPr txBox="1">
            <a:spLocks noChangeArrowheads="1"/>
          </p:cNvSpPr>
          <p:nvPr/>
        </p:nvSpPr>
        <p:spPr bwMode="auto">
          <a:xfrm>
            <a:off x="1600200" y="4902200"/>
            <a:ext cx="7086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A.  Answer the question, give a rational response</a:t>
            </a:r>
          </a:p>
        </p:txBody>
      </p:sp>
      <p:sp>
        <p:nvSpPr>
          <p:cNvPr id="44057" name="Text Box 25"/>
          <p:cNvSpPr txBox="1">
            <a:spLocks noChangeArrowheads="1"/>
          </p:cNvSpPr>
          <p:nvPr/>
        </p:nvSpPr>
        <p:spPr bwMode="auto">
          <a:xfrm>
            <a:off x="1600200" y="5486400"/>
            <a:ext cx="70866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82600" indent="-482600" algn="l">
              <a:defRPr sz="2400">
                <a:solidFill>
                  <a:schemeClr val="tx1"/>
                </a:solidFill>
                <a:latin typeface="Arial" charset="0"/>
                <a:ea typeface="ＭＳ Ｐゴシック" charset="0"/>
                <a:cs typeface="ＭＳ Ｐゴシック" charset="0"/>
              </a:defRPr>
            </a:lvl1pPr>
            <a:lvl2pPr marL="6731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defRPr/>
            </a:pPr>
            <a:r>
              <a:rPr lang="en-AU" b="0" i="0" smtClean="0">
                <a:solidFill>
                  <a:schemeClr val="bg1"/>
                </a:solidFill>
              </a:rPr>
              <a:t>B.  Avoid, ignore the challenge, redirect back to the issue. Set limits if the individual persists</a:t>
            </a:r>
          </a:p>
        </p:txBody>
      </p:sp>
      <p:sp>
        <p:nvSpPr>
          <p:cNvPr id="44059" name="Text Box 27"/>
          <p:cNvSpPr txBox="1">
            <a:spLocks noChangeArrowheads="1"/>
          </p:cNvSpPr>
          <p:nvPr/>
        </p:nvSpPr>
        <p:spPr bwMode="auto">
          <a:xfrm>
            <a:off x="3352800" y="4038600"/>
            <a:ext cx="4876800" cy="1400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70000"/>
              </a:lnSpc>
              <a:spcBef>
                <a:spcPct val="50000"/>
              </a:spcBef>
              <a:defRPr/>
            </a:pPr>
            <a:r>
              <a:rPr lang="en-AU" sz="2000" b="0" i="0">
                <a:solidFill>
                  <a:schemeClr val="bg1"/>
                </a:solidFill>
              </a:rPr>
              <a:t>What are we doing today?</a:t>
            </a:r>
          </a:p>
          <a:p>
            <a:pPr algn="l">
              <a:lnSpc>
                <a:spcPct val="70000"/>
              </a:lnSpc>
              <a:spcBef>
                <a:spcPct val="50000"/>
              </a:spcBef>
              <a:defRPr/>
            </a:pPr>
            <a:r>
              <a:rPr lang="en-AU" sz="2000" b="0" i="0">
                <a:solidFill>
                  <a:schemeClr val="bg1"/>
                </a:solidFill>
              </a:rPr>
              <a:t>What page are we on?</a:t>
            </a:r>
          </a:p>
          <a:p>
            <a:pPr algn="l">
              <a:lnSpc>
                <a:spcPct val="70000"/>
              </a:lnSpc>
              <a:spcBef>
                <a:spcPct val="50000"/>
              </a:spcBef>
              <a:defRPr/>
            </a:pPr>
            <a:r>
              <a:rPr lang="en-AU" sz="2000" b="0" i="0">
                <a:solidFill>
                  <a:schemeClr val="bg1"/>
                </a:solidFill>
              </a:rPr>
              <a:t>Where do you want me to sit today?</a:t>
            </a:r>
          </a:p>
          <a:p>
            <a:pPr algn="l">
              <a:lnSpc>
                <a:spcPct val="70000"/>
              </a:lnSpc>
              <a:spcBef>
                <a:spcPct val="50000"/>
              </a:spcBef>
              <a:defRPr/>
            </a:pPr>
            <a:r>
              <a:rPr lang="en-AU" sz="2000" b="0" i="0">
                <a:solidFill>
                  <a:schemeClr val="bg1"/>
                </a:solidFill>
              </a:rPr>
              <a:t>Where do you want me to go?</a:t>
            </a:r>
            <a:endParaRPr lang="en-AU" sz="2000" b="0" i="0">
              <a:solidFill>
                <a:schemeClr val="tx1"/>
              </a:solidFill>
            </a:endParaRPr>
          </a:p>
        </p:txBody>
      </p:sp>
      <p:sp>
        <p:nvSpPr>
          <p:cNvPr id="44060" name="Text Box 28"/>
          <p:cNvSpPr txBox="1">
            <a:spLocks noChangeArrowheads="1"/>
          </p:cNvSpPr>
          <p:nvPr/>
        </p:nvSpPr>
        <p:spPr bwMode="auto">
          <a:xfrm>
            <a:off x="3352800" y="4632325"/>
            <a:ext cx="55626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i="0">
                <a:solidFill>
                  <a:schemeClr val="bg1"/>
                </a:solidFill>
              </a:rPr>
              <a:t>What the point of learning this crap?</a:t>
            </a:r>
          </a:p>
          <a:p>
            <a:pPr algn="l">
              <a:lnSpc>
                <a:spcPct val="100000"/>
              </a:lnSpc>
              <a:defRPr/>
            </a:pPr>
            <a:r>
              <a:rPr lang="en-AU" sz="2000" b="0" i="0">
                <a:solidFill>
                  <a:schemeClr val="bg1"/>
                </a:solidFill>
              </a:rPr>
              <a:t>Who are you to tell me what to do?</a:t>
            </a:r>
          </a:p>
          <a:p>
            <a:pPr algn="l">
              <a:lnSpc>
                <a:spcPct val="100000"/>
              </a:lnSpc>
              <a:defRPr/>
            </a:pPr>
            <a:r>
              <a:rPr lang="en-AU" sz="2000" b="0" i="0">
                <a:solidFill>
                  <a:schemeClr val="bg1"/>
                </a:solidFill>
              </a:rPr>
              <a:t>Since when do you know how to teach maths?</a:t>
            </a:r>
          </a:p>
          <a:p>
            <a:pPr algn="l">
              <a:lnSpc>
                <a:spcPct val="100000"/>
              </a:lnSpc>
              <a:defRPr/>
            </a:pPr>
            <a:r>
              <a:rPr lang="en-AU" sz="2000" b="0" i="0">
                <a:solidFill>
                  <a:schemeClr val="bg1"/>
                </a:solidFill>
              </a:rPr>
              <a:t>Why don</a:t>
            </a:r>
            <a:r>
              <a:rPr lang="ja-JP" altLang="en-AU" sz="2000" b="0" i="0">
                <a:solidFill>
                  <a:schemeClr val="bg1"/>
                </a:solidFill>
              </a:rPr>
              <a:t>’</a:t>
            </a:r>
            <a:r>
              <a:rPr lang="en-AU" sz="2000" b="0" i="0">
                <a:solidFill>
                  <a:schemeClr val="bg1"/>
                </a:solidFill>
              </a:rPr>
              <a:t>t you try and make me leave?</a:t>
            </a:r>
          </a:p>
        </p:txBody>
      </p:sp>
      <p:sp>
        <p:nvSpPr>
          <p:cNvPr id="55310" name="Rectangle 29"/>
          <p:cNvSpPr>
            <a:spLocks noGrp="1" noChangeArrowheads="1"/>
          </p:cNvSpPr>
          <p:nvPr>
            <p:ph type="title" idx="4294967295"/>
          </p:nvPr>
        </p:nvSpPr>
        <p:spPr/>
        <p:txBody>
          <a:bodyPr/>
          <a:lstStyle/>
          <a:p>
            <a:pPr eaLnBrk="1" hangingPunct="1"/>
            <a:r>
              <a:rPr lang="en-AU">
                <a:latin typeface="Arial" charset="0"/>
                <a:ea typeface="ＭＳ Ｐゴシック" charset="0"/>
                <a:cs typeface="ＭＳ Ｐゴシック" charset="0"/>
              </a:rPr>
              <a:t>Questioning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fade">
                                      <p:cBhvr>
                                        <p:cTn id="7" dur="1000"/>
                                        <p:tgtEl>
                                          <p:spTgt spid="44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48"/>
                                        </p:tgtEl>
                                        <p:attrNameLst>
                                          <p:attrName>style.visibility</p:attrName>
                                        </p:attrNameLst>
                                      </p:cBhvr>
                                      <p:to>
                                        <p:strVal val="visible"/>
                                      </p:to>
                                    </p:set>
                                    <p:animEffect transition="in" filter="fade">
                                      <p:cBhvr>
                                        <p:cTn id="12" dur="1000"/>
                                        <p:tgtEl>
                                          <p:spTgt spid="440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50"/>
                                        </p:tgtEl>
                                        <p:attrNameLst>
                                          <p:attrName>style.visibility</p:attrName>
                                        </p:attrNameLst>
                                      </p:cBhvr>
                                      <p:to>
                                        <p:strVal val="visible"/>
                                      </p:to>
                                    </p:set>
                                    <p:animEffect transition="in" filter="fade">
                                      <p:cBhvr>
                                        <p:cTn id="17" dur="1000"/>
                                        <p:tgtEl>
                                          <p:spTgt spid="44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59"/>
                                        </p:tgtEl>
                                        <p:attrNameLst>
                                          <p:attrName>style.visibility</p:attrName>
                                        </p:attrNameLst>
                                      </p:cBhvr>
                                      <p:to>
                                        <p:strVal val="visible"/>
                                      </p:to>
                                    </p:set>
                                    <p:animEffect transition="in" filter="fade">
                                      <p:cBhvr>
                                        <p:cTn id="22" dur="1000"/>
                                        <p:tgtEl>
                                          <p:spTgt spid="440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1000"/>
                                        <p:tgtEl>
                                          <p:spTgt spid="44059"/>
                                        </p:tgtEl>
                                      </p:cBhvr>
                                    </p:animEffect>
                                    <p:set>
                                      <p:cBhvr>
                                        <p:cTn id="27" dur="1" fill="hold">
                                          <p:stCondLst>
                                            <p:cond delay="999"/>
                                          </p:stCondLst>
                                        </p:cTn>
                                        <p:tgtEl>
                                          <p:spTgt spid="4405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44049"/>
                                        </p:tgtEl>
                                        <p:attrNameLst>
                                          <p:attrName>style.visibility</p:attrName>
                                        </p:attrNameLst>
                                      </p:cBhvr>
                                      <p:to>
                                        <p:strVal val="visible"/>
                                      </p:to>
                                    </p:set>
                                    <p:animEffect transition="in" filter="fade">
                                      <p:cBhvr>
                                        <p:cTn id="30" dur="1000"/>
                                        <p:tgtEl>
                                          <p:spTgt spid="440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052"/>
                                        </p:tgtEl>
                                        <p:attrNameLst>
                                          <p:attrName>style.visibility</p:attrName>
                                        </p:attrNameLst>
                                      </p:cBhvr>
                                      <p:to>
                                        <p:strVal val="visible"/>
                                      </p:to>
                                    </p:set>
                                    <p:animEffect transition="in" filter="fade">
                                      <p:cBhvr>
                                        <p:cTn id="35" dur="1000"/>
                                        <p:tgtEl>
                                          <p:spTgt spid="440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060"/>
                                        </p:tgtEl>
                                        <p:attrNameLst>
                                          <p:attrName>style.visibility</p:attrName>
                                        </p:attrNameLst>
                                      </p:cBhvr>
                                      <p:to>
                                        <p:strVal val="visible"/>
                                      </p:to>
                                    </p:set>
                                    <p:animEffect transition="in" filter="fade">
                                      <p:cBhvr>
                                        <p:cTn id="40" dur="1000"/>
                                        <p:tgtEl>
                                          <p:spTgt spid="4406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1000"/>
                                        <p:tgtEl>
                                          <p:spTgt spid="44060"/>
                                        </p:tgtEl>
                                      </p:cBhvr>
                                    </p:animEffect>
                                    <p:set>
                                      <p:cBhvr>
                                        <p:cTn id="45" dur="1" fill="hold">
                                          <p:stCondLst>
                                            <p:cond delay="999"/>
                                          </p:stCondLst>
                                        </p:cTn>
                                        <p:tgtEl>
                                          <p:spTgt spid="44060"/>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055"/>
                                        </p:tgtEl>
                                        <p:attrNameLst>
                                          <p:attrName>style.visibility</p:attrName>
                                        </p:attrNameLst>
                                      </p:cBhvr>
                                      <p:to>
                                        <p:strVal val="visible"/>
                                      </p:to>
                                    </p:set>
                                    <p:animEffect transition="in" filter="fade">
                                      <p:cBhvr>
                                        <p:cTn id="50" dur="1000"/>
                                        <p:tgtEl>
                                          <p:spTgt spid="440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056"/>
                                        </p:tgtEl>
                                        <p:attrNameLst>
                                          <p:attrName>style.visibility</p:attrName>
                                        </p:attrNameLst>
                                      </p:cBhvr>
                                      <p:to>
                                        <p:strVal val="visible"/>
                                      </p:to>
                                    </p:set>
                                    <p:animEffect transition="in" filter="fade">
                                      <p:cBhvr>
                                        <p:cTn id="55" dur="1000"/>
                                        <p:tgtEl>
                                          <p:spTgt spid="4405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4057"/>
                                        </p:tgtEl>
                                        <p:attrNameLst>
                                          <p:attrName>style.visibility</p:attrName>
                                        </p:attrNameLst>
                                      </p:cBhvr>
                                      <p:to>
                                        <p:strVal val="visible"/>
                                      </p:to>
                                    </p:set>
                                    <p:animEffect transition="in" filter="fade">
                                      <p:cBhvr>
                                        <p:cTn id="60" dur="1000"/>
                                        <p:tgtEl>
                                          <p:spTgt spid="44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8" grpId="0"/>
      <p:bldP spid="44049" grpId="0"/>
      <p:bldP spid="44050" grpId="0" animBg="1"/>
      <p:bldP spid="44052" grpId="0" animBg="1"/>
      <p:bldP spid="44055" grpId="0"/>
      <p:bldP spid="44056" grpId="0"/>
      <p:bldP spid="44057" grpId="0"/>
      <p:bldP spid="44059" grpId="0"/>
      <p:bldP spid="44059" grpId="1"/>
      <p:bldP spid="44060" grpId="0"/>
      <p:bldP spid="4406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46083"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46084"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46085" name="Text Box 5"/>
          <p:cNvSpPr txBox="1">
            <a:spLocks noChangeArrowheads="1"/>
          </p:cNvSpPr>
          <p:nvPr/>
        </p:nvSpPr>
        <p:spPr bwMode="auto">
          <a:xfrm>
            <a:off x="1066800" y="21336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2.  Refusal</a:t>
            </a:r>
          </a:p>
        </p:txBody>
      </p:sp>
      <p:sp>
        <p:nvSpPr>
          <p:cNvPr id="46089" name="AutoShape 9">
            <a:hlinkClick r:id="rId3" action="ppaction://hlinksldjump"/>
          </p:cNvPr>
          <p:cNvSpPr>
            <a:spLocks noChangeArrowheads="1"/>
          </p:cNvSpPr>
          <p:nvPr/>
        </p:nvSpPr>
        <p:spPr bwMode="auto">
          <a:xfrm>
            <a:off x="4724400" y="3505200"/>
            <a:ext cx="3733800" cy="1066800"/>
          </a:xfrm>
          <a:prstGeom prst="wedgeRectCallout">
            <a:avLst>
              <a:gd name="adj1" fmla="val -75806"/>
              <a:gd name="adj2" fmla="val 64583"/>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algn="l">
              <a:lnSpc>
                <a:spcPct val="100000"/>
              </a:lnSpc>
              <a:defRPr/>
            </a:pPr>
            <a:r>
              <a:rPr lang="en-AU" sz="2000" b="0" i="0" dirty="0">
                <a:solidFill>
                  <a:schemeClr val="tx1"/>
                </a:solidFill>
              </a:rPr>
              <a:t>Limits are better received when a positive choice and consequence are stated first.</a:t>
            </a:r>
          </a:p>
        </p:txBody>
      </p:sp>
      <p:sp>
        <p:nvSpPr>
          <p:cNvPr id="46090" name="Text Box 10"/>
          <p:cNvSpPr txBox="1">
            <a:spLocks noChangeArrowheads="1"/>
          </p:cNvSpPr>
          <p:nvPr/>
        </p:nvSpPr>
        <p:spPr bwMode="auto">
          <a:xfrm>
            <a:off x="1600200" y="38862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Interventions:</a:t>
            </a:r>
          </a:p>
        </p:txBody>
      </p:sp>
      <p:sp>
        <p:nvSpPr>
          <p:cNvPr id="46095" name="Text Box 15"/>
          <p:cNvSpPr txBox="1">
            <a:spLocks noChangeArrowheads="1"/>
          </p:cNvSpPr>
          <p:nvPr/>
        </p:nvSpPr>
        <p:spPr bwMode="auto">
          <a:xfrm>
            <a:off x="1600200" y="2819400"/>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Non-compliance, slight loss of rationality</a:t>
            </a:r>
          </a:p>
        </p:txBody>
      </p:sp>
      <p:sp>
        <p:nvSpPr>
          <p:cNvPr id="46096" name="Text Box 16">
            <a:hlinkClick r:id="rId4" action="ppaction://hlinksldjump"/>
          </p:cNvPr>
          <p:cNvSpPr txBox="1">
            <a:spLocks noChangeArrowheads="1"/>
          </p:cNvSpPr>
          <p:nvPr/>
        </p:nvSpPr>
        <p:spPr bwMode="auto">
          <a:xfrm>
            <a:off x="2590800" y="4648200"/>
            <a:ext cx="586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Set limits</a:t>
            </a:r>
          </a:p>
        </p:txBody>
      </p:sp>
      <p:sp>
        <p:nvSpPr>
          <p:cNvPr id="46098" name="AutoShape 18"/>
          <p:cNvSpPr>
            <a:spLocks noChangeArrowheads="1"/>
          </p:cNvSpPr>
          <p:nvPr/>
        </p:nvSpPr>
        <p:spPr bwMode="auto">
          <a:xfrm>
            <a:off x="4876800" y="5181600"/>
            <a:ext cx="3733800" cy="1371600"/>
          </a:xfrm>
          <a:prstGeom prst="wedgeRectCallout">
            <a:avLst>
              <a:gd name="adj1" fmla="val -76829"/>
              <a:gd name="adj2" fmla="val -63657"/>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marL="381000" indent="-381000" algn="l">
              <a:lnSpc>
                <a:spcPct val="100000"/>
              </a:lnSpc>
              <a:defRPr/>
            </a:pPr>
            <a:r>
              <a:rPr lang="en-AU" sz="2000" b="0" i="0">
                <a:solidFill>
                  <a:schemeClr val="tx1"/>
                </a:solidFill>
              </a:rPr>
              <a:t>Effective limits are:</a:t>
            </a:r>
          </a:p>
          <a:p>
            <a:pPr marL="381000" indent="-381000" algn="l">
              <a:lnSpc>
                <a:spcPct val="100000"/>
              </a:lnSpc>
              <a:buFont typeface="Wingdings" charset="0"/>
              <a:buChar char="ü"/>
              <a:defRPr/>
            </a:pPr>
            <a:r>
              <a:rPr lang="en-AU" sz="2000" b="0" i="0">
                <a:solidFill>
                  <a:schemeClr val="tx1"/>
                </a:solidFill>
              </a:rPr>
              <a:t>simple and clear</a:t>
            </a:r>
          </a:p>
          <a:p>
            <a:pPr marL="381000" indent="-381000" algn="l">
              <a:lnSpc>
                <a:spcPct val="100000"/>
              </a:lnSpc>
              <a:buFont typeface="Wingdings" charset="0"/>
              <a:buChar char="ü"/>
              <a:defRPr/>
            </a:pPr>
            <a:r>
              <a:rPr lang="en-AU" sz="2000" b="0" i="0">
                <a:solidFill>
                  <a:schemeClr val="tx1"/>
                </a:solidFill>
              </a:rPr>
              <a:t>reasonable</a:t>
            </a:r>
          </a:p>
          <a:p>
            <a:pPr marL="381000" indent="-381000" algn="l">
              <a:lnSpc>
                <a:spcPct val="100000"/>
              </a:lnSpc>
              <a:buFont typeface="Wingdings" charset="0"/>
              <a:buChar char="ü"/>
              <a:defRPr/>
            </a:pPr>
            <a:r>
              <a:rPr lang="en-AU" sz="2000" b="0" i="0">
                <a:solidFill>
                  <a:schemeClr val="tx1"/>
                </a:solidFill>
              </a:rPr>
              <a:t>enforceable</a:t>
            </a:r>
          </a:p>
        </p:txBody>
      </p:sp>
      <p:sp>
        <p:nvSpPr>
          <p:cNvPr id="46099" name="AutoShape 19"/>
          <p:cNvSpPr>
            <a:spLocks noChangeArrowheads="1"/>
          </p:cNvSpPr>
          <p:nvPr/>
        </p:nvSpPr>
        <p:spPr bwMode="auto">
          <a:xfrm>
            <a:off x="457200" y="5562600"/>
            <a:ext cx="3124200" cy="914400"/>
          </a:xfrm>
          <a:prstGeom prst="wedgeRectCallout">
            <a:avLst>
              <a:gd name="adj1" fmla="val 50458"/>
              <a:gd name="adj2" fmla="val -99653"/>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marL="381000" indent="-381000" algn="l">
              <a:lnSpc>
                <a:spcPct val="100000"/>
              </a:lnSpc>
              <a:defRPr/>
            </a:pPr>
            <a:r>
              <a:rPr lang="en-AU" sz="2000" b="0" i="0">
                <a:solidFill>
                  <a:schemeClr val="tx1"/>
                </a:solidFill>
              </a:rPr>
              <a:t>Allow some take up time</a:t>
            </a:r>
          </a:p>
          <a:p>
            <a:pPr marL="381000" indent="-381000" algn="l">
              <a:lnSpc>
                <a:spcPct val="100000"/>
              </a:lnSpc>
              <a:defRPr/>
            </a:pPr>
            <a:r>
              <a:rPr lang="en-AU" sz="2000" b="0" i="0">
                <a:solidFill>
                  <a:schemeClr val="tx1"/>
                </a:solidFill>
              </a:rPr>
              <a:t>for the student to decide</a:t>
            </a:r>
          </a:p>
        </p:txBody>
      </p:sp>
      <p:sp>
        <p:nvSpPr>
          <p:cNvPr id="46100" name="Text Box 20">
            <a:hlinkClick r:id="rId5" action="ppaction://hlinksldjump"/>
          </p:cNvPr>
          <p:cNvSpPr txBox="1">
            <a:spLocks noChangeArrowheads="1"/>
          </p:cNvSpPr>
          <p:nvPr/>
        </p:nvSpPr>
        <p:spPr bwMode="auto">
          <a:xfrm>
            <a:off x="3733800" y="4724400"/>
            <a:ext cx="712788" cy="312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dirty="0">
                <a:solidFill>
                  <a:srgbClr val="FF0033"/>
                </a:solidFill>
              </a:rPr>
              <a:t>more</a:t>
            </a:r>
            <a:endParaRPr lang="en-AU" dirty="0"/>
          </a:p>
        </p:txBody>
      </p:sp>
      <p:sp>
        <p:nvSpPr>
          <p:cNvPr id="57356" name="Rectangle 23"/>
          <p:cNvSpPr>
            <a:spLocks noGrp="1" noChangeArrowheads="1"/>
          </p:cNvSpPr>
          <p:nvPr>
            <p:ph type="title" idx="4294967295"/>
          </p:nvPr>
        </p:nvSpPr>
        <p:spPr/>
        <p:txBody>
          <a:bodyPr/>
          <a:lstStyle/>
          <a:p>
            <a:pPr eaLnBrk="1" hangingPunct="1"/>
            <a:r>
              <a:rPr lang="en-AU">
                <a:latin typeface="Arial" charset="0"/>
                <a:ea typeface="ＭＳ Ｐゴシック" charset="0"/>
                <a:cs typeface="ＭＳ Ｐゴシック" charset="0"/>
              </a:rPr>
              <a:t>Refusal - limits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10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95"/>
                                        </p:tgtEl>
                                        <p:attrNameLst>
                                          <p:attrName>style.visibility</p:attrName>
                                        </p:attrNameLst>
                                      </p:cBhvr>
                                      <p:to>
                                        <p:strVal val="visible"/>
                                      </p:to>
                                    </p:set>
                                    <p:animEffect transition="in" filter="fade">
                                      <p:cBhvr>
                                        <p:cTn id="12" dur="1000"/>
                                        <p:tgtEl>
                                          <p:spTgt spid="460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fade">
                                      <p:cBhvr>
                                        <p:cTn id="17" dur="1000"/>
                                        <p:tgtEl>
                                          <p:spTgt spid="460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96"/>
                                        </p:tgtEl>
                                        <p:attrNameLst>
                                          <p:attrName>style.visibility</p:attrName>
                                        </p:attrNameLst>
                                      </p:cBhvr>
                                      <p:to>
                                        <p:strVal val="visible"/>
                                      </p:to>
                                    </p:set>
                                    <p:animEffect transition="in" filter="fade">
                                      <p:cBhvr>
                                        <p:cTn id="22" dur="1000"/>
                                        <p:tgtEl>
                                          <p:spTgt spid="460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9"/>
                                        </p:tgtEl>
                                        <p:attrNameLst>
                                          <p:attrName>style.visibility</p:attrName>
                                        </p:attrNameLst>
                                      </p:cBhvr>
                                      <p:to>
                                        <p:strVal val="visible"/>
                                      </p:to>
                                    </p:set>
                                    <p:animEffect transition="in" filter="fade">
                                      <p:cBhvr>
                                        <p:cTn id="27" dur="1000"/>
                                        <p:tgtEl>
                                          <p:spTgt spid="460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98"/>
                                        </p:tgtEl>
                                        <p:attrNameLst>
                                          <p:attrName>style.visibility</p:attrName>
                                        </p:attrNameLst>
                                      </p:cBhvr>
                                      <p:to>
                                        <p:strVal val="visible"/>
                                      </p:to>
                                    </p:set>
                                    <p:animEffect transition="in" filter="fade">
                                      <p:cBhvr>
                                        <p:cTn id="32" dur="1000"/>
                                        <p:tgtEl>
                                          <p:spTgt spid="460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99"/>
                                        </p:tgtEl>
                                        <p:attrNameLst>
                                          <p:attrName>style.visibility</p:attrName>
                                        </p:attrNameLst>
                                      </p:cBhvr>
                                      <p:to>
                                        <p:strVal val="visible"/>
                                      </p:to>
                                    </p:set>
                                    <p:animEffect transition="in" filter="fade">
                                      <p:cBhvr>
                                        <p:cTn id="37" dur="1000"/>
                                        <p:tgtEl>
                                          <p:spTgt spid="460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100"/>
                                        </p:tgtEl>
                                        <p:attrNameLst>
                                          <p:attrName>style.visibility</p:attrName>
                                        </p:attrNameLst>
                                      </p:cBhvr>
                                      <p:to>
                                        <p:strVal val="visible"/>
                                      </p:to>
                                    </p:set>
                                    <p:animEffect transition="in" filter="fade">
                                      <p:cBhvr>
                                        <p:cTn id="42" dur="1000"/>
                                        <p:tgtEl>
                                          <p:spTgt spid="4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9" grpId="0" animBg="1"/>
      <p:bldP spid="46090" grpId="0"/>
      <p:bldP spid="46095" grpId="0"/>
      <p:bldP spid="46096" grpId="0"/>
      <p:bldP spid="46098" grpId="0" animBg="1"/>
      <p:bldP spid="46099" grpId="0" animBg="1"/>
      <p:bldP spid="46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838200" y="609600"/>
            <a:ext cx="57150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defRPr/>
            </a:pPr>
            <a:r>
              <a:rPr lang="en-AU" sz="3600" i="0" dirty="0" smtClean="0">
                <a:solidFill>
                  <a:schemeClr val="bg1"/>
                </a:solidFill>
                <a:effectLst>
                  <a:innerShdw blurRad="63500" dist="50800" dir="13500000">
                    <a:prstClr val="black">
                      <a:alpha val="50000"/>
                    </a:prstClr>
                  </a:innerShdw>
                </a:effectLst>
              </a:rPr>
              <a:t>NONVIOLENT CRISIS INTERVENTION</a:t>
            </a:r>
            <a:endParaRPr lang="en-AU" sz="3600" b="0" i="0" dirty="0" smtClean="0">
              <a:solidFill>
                <a:schemeClr val="bg1"/>
              </a:solidFill>
              <a:effectLst>
                <a:innerShdw blurRad="63500" dist="50800" dir="13500000">
                  <a:prstClr val="black">
                    <a:alpha val="50000"/>
                  </a:prstClr>
                </a:innerShdw>
              </a:effectLst>
            </a:endParaRPr>
          </a:p>
        </p:txBody>
      </p:sp>
      <p:sp>
        <p:nvSpPr>
          <p:cNvPr id="6147" name="Text Box 3"/>
          <p:cNvSpPr txBox="1">
            <a:spLocks noChangeArrowheads="1"/>
          </p:cNvSpPr>
          <p:nvPr/>
        </p:nvSpPr>
        <p:spPr bwMode="auto">
          <a:xfrm>
            <a:off x="685800" y="2133600"/>
            <a:ext cx="64389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200" dirty="0" smtClean="0">
                <a:solidFill>
                  <a:schemeClr val="bg1"/>
                </a:solidFill>
                <a:effectLst>
                  <a:innerShdw blurRad="63500" dist="50800" dir="13500000">
                    <a:prstClr val="black">
                      <a:alpha val="50000"/>
                    </a:prstClr>
                  </a:innerShdw>
                </a:effectLst>
              </a:rPr>
              <a:t>Preventive Intervention</a:t>
            </a:r>
          </a:p>
        </p:txBody>
      </p:sp>
      <p:sp>
        <p:nvSpPr>
          <p:cNvPr id="6149" name="Text Box 5"/>
          <p:cNvSpPr txBox="1">
            <a:spLocks noChangeArrowheads="1"/>
          </p:cNvSpPr>
          <p:nvPr/>
        </p:nvSpPr>
        <p:spPr bwMode="auto">
          <a:xfrm>
            <a:off x="1295400" y="2852936"/>
            <a:ext cx="78486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200" dirty="0" smtClean="0">
                <a:solidFill>
                  <a:schemeClr val="bg1"/>
                </a:solidFill>
                <a:effectLst>
                  <a:innerShdw blurRad="63500" dist="50800" dir="13500000">
                    <a:prstClr val="black">
                      <a:alpha val="50000"/>
                    </a:prstClr>
                  </a:innerShdw>
                </a:effectLst>
              </a:rPr>
              <a:t>Nonviolent Physical Crisis Intervention</a:t>
            </a:r>
          </a:p>
        </p:txBody>
      </p:sp>
      <p:sp>
        <p:nvSpPr>
          <p:cNvPr id="6152" name="Text Box 8"/>
          <p:cNvSpPr txBox="1">
            <a:spLocks noChangeArrowheads="1"/>
          </p:cNvSpPr>
          <p:nvPr/>
        </p:nvSpPr>
        <p:spPr bwMode="auto">
          <a:xfrm>
            <a:off x="2133600" y="3505200"/>
            <a:ext cx="3519488"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200" dirty="0" smtClean="0">
                <a:solidFill>
                  <a:schemeClr val="bg1"/>
                </a:solidFill>
                <a:effectLst>
                  <a:innerShdw blurRad="63500" dist="50800" dir="13500000">
                    <a:prstClr val="black">
                      <a:alpha val="50000"/>
                    </a:prstClr>
                  </a:innerShdw>
                </a:effectLst>
              </a:rPr>
              <a:t>Postvention</a:t>
            </a:r>
          </a:p>
        </p:txBody>
      </p:sp>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42236"/>
            <a:ext cx="6287616" cy="21554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7" name="Line 13"/>
          <p:cNvSpPr>
            <a:spLocks noChangeShapeType="1"/>
          </p:cNvSpPr>
          <p:nvPr/>
        </p:nvSpPr>
        <p:spPr bwMode="auto">
          <a:xfrm>
            <a:off x="1443038" y="3213100"/>
            <a:ext cx="7450137" cy="0"/>
          </a:xfrm>
          <a:prstGeom prst="line">
            <a:avLst/>
          </a:prstGeom>
          <a:noFill/>
          <a:ln w="76200">
            <a:solidFill>
              <a:srgbClr val="C3211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108000" rIns="108000" anchor="ctr"/>
          <a:lstStyle/>
          <a:p>
            <a:pPr>
              <a:defRPr/>
            </a:pPr>
            <a:endParaRPr lang="en-US"/>
          </a:p>
        </p:txBody>
      </p:sp>
      <p:pic>
        <p:nvPicPr>
          <p:cNvPr id="2" name="Picture 1" descr="cpi_logo_n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188640"/>
            <a:ext cx="1800200" cy="936104"/>
          </a:xfrm>
          <a:prstGeom prst="rect">
            <a:avLst/>
          </a:prstGeom>
          <a:effectLst>
            <a:innerShdw blurRad="69850" dist="88900" dir="13500000">
              <a:prstClr val="black">
                <a:alpha val="48000"/>
              </a:prstClr>
            </a:inn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1000"/>
                                        <p:tgtEl>
                                          <p:spTgt spid="6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1000"/>
                                        <p:tgtEl>
                                          <p:spTgt spid="6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157"/>
                                        </p:tgtEl>
                                        <p:attrNameLst>
                                          <p:attrName>style.visibility</p:attrName>
                                        </p:attrNameLst>
                                      </p:cBhvr>
                                      <p:to>
                                        <p:strVal val="visible"/>
                                      </p:to>
                                    </p:set>
                                    <p:anim calcmode="lin" valueType="num">
                                      <p:cBhvr additive="base">
                                        <p:cTn id="22" dur="1000" fill="hold"/>
                                        <p:tgtEl>
                                          <p:spTgt spid="6157"/>
                                        </p:tgtEl>
                                        <p:attrNameLst>
                                          <p:attrName>ppt_x</p:attrName>
                                        </p:attrNameLst>
                                      </p:cBhvr>
                                      <p:tavLst>
                                        <p:tav tm="0">
                                          <p:val>
                                            <p:strVal val="0-#ppt_w/2"/>
                                          </p:val>
                                        </p:tav>
                                        <p:tav tm="100000">
                                          <p:val>
                                            <p:strVal val="#ppt_x"/>
                                          </p:val>
                                        </p:tav>
                                      </p:tavLst>
                                    </p:anim>
                                    <p:anim calcmode="lin" valueType="num">
                                      <p:cBhvr additive="base">
                                        <p:cTn id="23" dur="1000" fill="hold"/>
                                        <p:tgtEl>
                                          <p:spTgt spid="6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184323"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184324"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184325" name="Text Box 5"/>
          <p:cNvSpPr txBox="1">
            <a:spLocks noChangeArrowheads="1"/>
          </p:cNvSpPr>
          <p:nvPr/>
        </p:nvSpPr>
        <p:spPr bwMode="auto">
          <a:xfrm>
            <a:off x="1066800" y="21336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2.  Refusal</a:t>
            </a:r>
          </a:p>
        </p:txBody>
      </p:sp>
      <p:sp>
        <p:nvSpPr>
          <p:cNvPr id="184328" name="Text Box 8"/>
          <p:cNvSpPr txBox="1">
            <a:spLocks noChangeArrowheads="1"/>
          </p:cNvSpPr>
          <p:nvPr/>
        </p:nvSpPr>
        <p:spPr bwMode="auto">
          <a:xfrm>
            <a:off x="1600200" y="2819400"/>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Non-compliance, slight loss of rationality</a:t>
            </a:r>
          </a:p>
        </p:txBody>
      </p:sp>
      <p:pic>
        <p:nvPicPr>
          <p:cNvPr id="184332" name="Ginott_permissive.mov" descr="/Users/CSC/Desktop/CPI Presentation/IMAGES/Videos/Ginott_permissive.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457200" y="3352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3" name="Ginott_Imessages.mov" descr="/Users/CSC/Desktop/CPI Presentation/IMAGES/Videos/Ginott_Imessages.mov">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4800600" y="3352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5" name="Picture 15" descr="ginott_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320040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6" name="Text Box 16"/>
          <p:cNvSpPr txBox="1">
            <a:spLocks noChangeArrowheads="1"/>
          </p:cNvSpPr>
          <p:nvPr/>
        </p:nvSpPr>
        <p:spPr bwMode="auto">
          <a:xfrm>
            <a:off x="533400" y="3810000"/>
            <a:ext cx="4267200" cy="2265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US" sz="2000" dirty="0">
                <a:solidFill>
                  <a:schemeClr val="bg1"/>
                </a:solidFill>
              </a:rPr>
              <a:t>Some interesting ideas from </a:t>
            </a:r>
            <a:r>
              <a:rPr lang="en-US" sz="2000" dirty="0" err="1">
                <a:solidFill>
                  <a:schemeClr val="bg1"/>
                </a:solidFill>
              </a:rPr>
              <a:t>Haim</a:t>
            </a:r>
            <a:r>
              <a:rPr lang="en-US" sz="2000" dirty="0">
                <a:solidFill>
                  <a:schemeClr val="bg1"/>
                </a:solidFill>
              </a:rPr>
              <a:t> </a:t>
            </a:r>
            <a:r>
              <a:rPr lang="en-US" sz="2000" dirty="0" err="1">
                <a:solidFill>
                  <a:schemeClr val="bg1"/>
                </a:solidFill>
              </a:rPr>
              <a:t>Ginott</a:t>
            </a:r>
            <a:endParaRPr lang="en-US" sz="2000" dirty="0">
              <a:solidFill>
                <a:schemeClr val="bg1"/>
              </a:solidFill>
            </a:endParaRPr>
          </a:p>
          <a:p>
            <a:pPr algn="just">
              <a:spcBef>
                <a:spcPct val="50000"/>
              </a:spcBef>
              <a:defRPr/>
            </a:pPr>
            <a:r>
              <a:rPr lang="en-US" sz="1800" b="0" i="0" dirty="0" err="1">
                <a:solidFill>
                  <a:schemeClr val="bg1"/>
                </a:solidFill>
              </a:rPr>
              <a:t>Haim</a:t>
            </a:r>
            <a:r>
              <a:rPr lang="en-US" sz="1800" b="0" i="0" dirty="0">
                <a:solidFill>
                  <a:schemeClr val="bg1"/>
                </a:solidFill>
              </a:rPr>
              <a:t> </a:t>
            </a:r>
            <a:r>
              <a:rPr lang="en-US" sz="1800" b="0" i="0" dirty="0" err="1" smtClean="0">
                <a:solidFill>
                  <a:schemeClr val="bg1"/>
                </a:solidFill>
              </a:rPr>
              <a:t>Ginott</a:t>
            </a:r>
            <a:r>
              <a:rPr lang="en-US" sz="1800" b="0" i="0" dirty="0" smtClean="0">
                <a:solidFill>
                  <a:schemeClr val="bg1"/>
                </a:solidFill>
              </a:rPr>
              <a:t> </a:t>
            </a:r>
            <a:r>
              <a:rPr lang="en-US" sz="1800" b="0" i="0" dirty="0">
                <a:solidFill>
                  <a:schemeClr val="bg1"/>
                </a:solidFill>
              </a:rPr>
              <a:t>argued that you can quite easily give a child compassionate emotional support and firm boundaries at the same time. He believed that you could set firm limits on their </a:t>
            </a:r>
            <a:r>
              <a:rPr lang="en-US" sz="1800" b="0" i="0" dirty="0" err="1" smtClean="0">
                <a:solidFill>
                  <a:schemeClr val="bg1"/>
                </a:solidFill>
              </a:rPr>
              <a:t>behaviour</a:t>
            </a:r>
            <a:r>
              <a:rPr lang="en-US" sz="1800" b="0" i="0" dirty="0">
                <a:solidFill>
                  <a:schemeClr val="bg1"/>
                </a:solidFill>
              </a:rPr>
              <a:t>, but still respect a child's feelings.</a:t>
            </a:r>
            <a:endParaRPr lang="en-US" sz="2400" b="0" i="0" dirty="0">
              <a:solidFill>
                <a:schemeClr val="bg1"/>
              </a:solidFill>
            </a:endParaRPr>
          </a:p>
        </p:txBody>
      </p:sp>
      <p:sp>
        <p:nvSpPr>
          <p:cNvPr id="59402" name="Rectangle 18"/>
          <p:cNvSpPr>
            <a:spLocks noGrp="1" noChangeArrowheads="1"/>
          </p:cNvSpPr>
          <p:nvPr>
            <p:ph type="title" idx="4294967295"/>
          </p:nvPr>
        </p:nvSpPr>
        <p:spPr/>
        <p:txBody>
          <a:bodyPr/>
          <a:lstStyle/>
          <a:p>
            <a:pPr eaLnBrk="1" hangingPunct="1"/>
            <a:r>
              <a:rPr lang="en-AU">
                <a:latin typeface="Arial" charset="0"/>
                <a:ea typeface="ＭＳ Ｐゴシック" charset="0"/>
                <a:cs typeface="ＭＳ Ｐゴシック" charset="0"/>
              </a:rPr>
              <a:t>Refusal - Ginott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84336"/>
                                        </p:tgtEl>
                                      </p:cBhvr>
                                    </p:animEffect>
                                    <p:set>
                                      <p:cBhvr>
                                        <p:cTn id="7" dur="1" fill="hold">
                                          <p:stCondLst>
                                            <p:cond delay="999"/>
                                          </p:stCondLst>
                                        </p:cTn>
                                        <p:tgtEl>
                                          <p:spTgt spid="18433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84335"/>
                                        </p:tgtEl>
                                      </p:cBhvr>
                                    </p:animEffect>
                                    <p:set>
                                      <p:cBhvr>
                                        <p:cTn id="10" dur="1" fill="hold">
                                          <p:stCondLst>
                                            <p:cond delay="999"/>
                                          </p:stCondLst>
                                        </p:cTn>
                                        <p:tgtEl>
                                          <p:spTgt spid="18433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84332"/>
                                        </p:tgtEl>
                                        <p:attrNameLst>
                                          <p:attrName>style.visibility</p:attrName>
                                        </p:attrNameLst>
                                      </p:cBhvr>
                                      <p:to>
                                        <p:strVal val="visible"/>
                                      </p:to>
                                    </p:set>
                                    <p:animEffect transition="in" filter="fade">
                                      <p:cBhvr>
                                        <p:cTn id="13" dur="1000"/>
                                        <p:tgtEl>
                                          <p:spTgt spid="1843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55573" fill="hold"/>
                                        <p:tgtEl>
                                          <p:spTgt spid="184332"/>
                                        </p:tgtEl>
                                      </p:cBhvr>
                                    </p:cmd>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333"/>
                                        </p:tgtEl>
                                        <p:attrNameLst>
                                          <p:attrName>style.visibility</p:attrName>
                                        </p:attrNameLst>
                                      </p:cBhvr>
                                      <p:to>
                                        <p:strVal val="visible"/>
                                      </p:to>
                                    </p:set>
                                    <p:animEffect transition="in" filter="fade">
                                      <p:cBhvr>
                                        <p:cTn id="22" dur="1000"/>
                                        <p:tgtEl>
                                          <p:spTgt spid="1843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106811" fill="hold"/>
                                        <p:tgtEl>
                                          <p:spTgt spid="1843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433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84332"/>
                                        </p:tgtEl>
                                      </p:cBhvr>
                                    </p:cmd>
                                  </p:childTnLst>
                                </p:cTn>
                              </p:par>
                            </p:childTnLst>
                          </p:cTn>
                        </p:par>
                      </p:childTnLst>
                    </p:cTn>
                  </p:par>
                </p:childTnLst>
              </p:cTn>
              <p:nextCondLst>
                <p:cond evt="onClick" delay="0">
                  <p:tgtEl>
                    <p:spTgt spid="184332"/>
                  </p:tgtEl>
                </p:cond>
              </p:nextCondLst>
            </p:seq>
            <p:video>
              <p:cMediaNode>
                <p:cTn id="32" fill="hold" display="0">
                  <p:stCondLst>
                    <p:cond delay="indefinite"/>
                  </p:stCondLst>
                  <p:endCondLst>
                    <p:cond evt="onNext" delay="0">
                      <p:tgtEl>
                        <p:sldTgt/>
                      </p:tgtEl>
                    </p:cond>
                    <p:cond evt="onPrev" delay="0">
                      <p:tgtEl>
                        <p:sldTgt/>
                      </p:tgtEl>
                    </p:cond>
                  </p:endCondLst>
                </p:cTn>
                <p:tgtEl>
                  <p:spTgt spid="184332"/>
                </p:tgtEl>
              </p:cMediaNode>
            </p:video>
            <p:seq concurrent="1" nextAc="seek">
              <p:cTn id="33" restart="whenNotActive" fill="hold" evtFilter="cancelBubble" nodeType="interactiveSeq">
                <p:stCondLst>
                  <p:cond evt="onClick" delay="0">
                    <p:tgtEl>
                      <p:spTgt spid="18433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mediacall" presetSubtype="0" fill="hold" nodeType="clickEffect">
                                  <p:stCondLst>
                                    <p:cond delay="0"/>
                                  </p:stCondLst>
                                  <p:childTnLst>
                                    <p:cmd type="call" cmd="togglePause">
                                      <p:cBhvr>
                                        <p:cTn id="37" dur="1" fill="hold"/>
                                        <p:tgtEl>
                                          <p:spTgt spid="184333"/>
                                        </p:tgtEl>
                                      </p:cBhvr>
                                    </p:cmd>
                                  </p:childTnLst>
                                </p:cTn>
                              </p:par>
                            </p:childTnLst>
                          </p:cTn>
                        </p:par>
                      </p:childTnLst>
                    </p:cTn>
                  </p:par>
                </p:childTnLst>
              </p:cTn>
              <p:nextCondLst>
                <p:cond evt="onClick" delay="0">
                  <p:tgtEl>
                    <p:spTgt spid="184333"/>
                  </p:tgtEl>
                </p:cond>
              </p:nextCondLst>
            </p:seq>
            <p:video>
              <p:cMediaNode>
                <p:cTn id="38" fill="hold" display="0">
                  <p:stCondLst>
                    <p:cond delay="indefinite"/>
                  </p:stCondLst>
                  <p:endCondLst>
                    <p:cond evt="onNext" delay="0">
                      <p:tgtEl>
                        <p:sldTgt/>
                      </p:tgtEl>
                    </p:cond>
                    <p:cond evt="onPrev" delay="0">
                      <p:tgtEl>
                        <p:sldTgt/>
                      </p:tgtEl>
                    </p:cond>
                  </p:endCondLst>
                </p:cTn>
                <p:tgtEl>
                  <p:spTgt spid="184333"/>
                </p:tgtEl>
              </p:cMediaNode>
            </p:video>
          </p:childTnLst>
        </p:cTn>
      </p:par>
    </p:tnLst>
    <p:bldLst>
      <p:bldP spid="1843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choong_grey.pn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32626"/>
            <a:ext cx="3657600" cy="5715000"/>
          </a:xfrm>
          <a:prstGeom prst="rect">
            <a:avLst/>
          </a:prstGeom>
          <a:effectLst>
            <a:innerShdw blurRad="63500" dist="50800" dir="13500000">
              <a:prstClr val="black">
                <a:alpha val="50000"/>
              </a:prstClr>
            </a:innerShdw>
          </a:effectLst>
        </p:spPr>
      </p:pic>
      <p:sp>
        <p:nvSpPr>
          <p:cNvPr id="65539" name="Text Box 3"/>
          <p:cNvSpPr txBox="1">
            <a:spLocks noChangeArrowheads="1"/>
          </p:cNvSpPr>
          <p:nvPr/>
        </p:nvSpPr>
        <p:spPr bwMode="auto">
          <a:xfrm>
            <a:off x="152400" y="152400"/>
            <a:ext cx="4491608" cy="60016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defRPr/>
            </a:pPr>
            <a:r>
              <a:rPr lang="en-AU" sz="3600" b="1" i="1" dirty="0">
                <a:solidFill>
                  <a:srgbClr val="FFFFFF"/>
                </a:solidFill>
                <a:effectLst>
                  <a:innerShdw blurRad="63500" dist="50800" dir="13500000">
                    <a:prstClr val="black">
                      <a:alpha val="50000"/>
                    </a:prstClr>
                  </a:innerShdw>
                </a:effectLst>
              </a:rPr>
              <a:t>The Tension Model</a:t>
            </a:r>
          </a:p>
        </p:txBody>
      </p:sp>
      <p:sp>
        <p:nvSpPr>
          <p:cNvPr id="65540" name="Text Box 4"/>
          <p:cNvSpPr txBox="1">
            <a:spLocks noChangeArrowheads="1"/>
          </p:cNvSpPr>
          <p:nvPr/>
        </p:nvSpPr>
        <p:spPr bwMode="auto">
          <a:xfrm>
            <a:off x="3276600" y="5105400"/>
            <a:ext cx="2286000" cy="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lnSpc>
                <a:spcPct val="80000"/>
              </a:lnSpc>
            </a:pPr>
            <a:r>
              <a:rPr lang="en-AU" dirty="0">
                <a:solidFill>
                  <a:schemeClr val="bg1"/>
                </a:solidFill>
              </a:rPr>
              <a:t>disequilibrium</a:t>
            </a:r>
          </a:p>
          <a:p>
            <a:pPr algn="ctr">
              <a:lnSpc>
                <a:spcPct val="80000"/>
              </a:lnSpc>
            </a:pPr>
            <a:r>
              <a:rPr lang="en-AU" dirty="0">
                <a:solidFill>
                  <a:schemeClr val="bg1"/>
                </a:solidFill>
              </a:rPr>
              <a:t>dissonance</a:t>
            </a:r>
          </a:p>
        </p:txBody>
      </p:sp>
      <p:sp>
        <p:nvSpPr>
          <p:cNvPr id="65541" name="Text Box 5"/>
          <p:cNvSpPr txBox="1">
            <a:spLocks noChangeArrowheads="1"/>
          </p:cNvSpPr>
          <p:nvPr/>
        </p:nvSpPr>
        <p:spPr bwMode="auto">
          <a:xfrm>
            <a:off x="395536" y="3717032"/>
            <a:ext cx="2879463"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l">
              <a:lnSpc>
                <a:spcPct val="100000"/>
              </a:lnSpc>
            </a:pPr>
            <a:r>
              <a:rPr lang="en-AU" sz="2000" i="1" dirty="0" smtClean="0">
                <a:solidFill>
                  <a:schemeClr val="bg1"/>
                </a:solidFill>
              </a:rPr>
              <a:t>Uses:</a:t>
            </a:r>
          </a:p>
          <a:p>
            <a:pPr marL="342900" indent="-342900" algn="l">
              <a:lnSpc>
                <a:spcPct val="100000"/>
              </a:lnSpc>
              <a:buFont typeface="Arial"/>
              <a:buChar char="•"/>
            </a:pPr>
            <a:r>
              <a:rPr lang="en-AU" sz="2000" i="1" dirty="0" smtClean="0">
                <a:solidFill>
                  <a:schemeClr val="bg1"/>
                </a:solidFill>
              </a:rPr>
              <a:t>modelling</a:t>
            </a:r>
            <a:endParaRPr lang="en-AU" sz="2000" i="1" dirty="0">
              <a:solidFill>
                <a:schemeClr val="bg1"/>
              </a:solidFill>
            </a:endParaRPr>
          </a:p>
          <a:p>
            <a:pPr marL="342900" indent="-342900" algn="l">
              <a:lnSpc>
                <a:spcPct val="100000"/>
              </a:lnSpc>
              <a:buFont typeface="Arial"/>
              <a:buChar char="•"/>
            </a:pPr>
            <a:r>
              <a:rPr lang="en-AU" sz="2000" i="1" dirty="0" smtClean="0">
                <a:solidFill>
                  <a:schemeClr val="bg1"/>
                </a:solidFill>
              </a:rPr>
              <a:t>Mirroring/reframing</a:t>
            </a:r>
            <a:endParaRPr lang="en-AU" sz="2000" i="1" dirty="0">
              <a:solidFill>
                <a:schemeClr val="bg1"/>
              </a:solidFill>
            </a:endParaRPr>
          </a:p>
          <a:p>
            <a:pPr marL="342900" indent="-342900" algn="l">
              <a:lnSpc>
                <a:spcPct val="100000"/>
              </a:lnSpc>
              <a:buFont typeface="Arial"/>
              <a:buChar char="•"/>
            </a:pPr>
            <a:r>
              <a:rPr lang="en-AU" sz="2000" i="1" dirty="0">
                <a:solidFill>
                  <a:schemeClr val="bg1"/>
                </a:solidFill>
              </a:rPr>
              <a:t>narrative</a:t>
            </a:r>
          </a:p>
          <a:p>
            <a:pPr marL="342900" indent="-342900" algn="l">
              <a:lnSpc>
                <a:spcPct val="100000"/>
              </a:lnSpc>
              <a:buFont typeface="Arial"/>
              <a:buChar char="•"/>
            </a:pPr>
            <a:r>
              <a:rPr lang="en-AU" sz="2000" i="1" dirty="0">
                <a:solidFill>
                  <a:schemeClr val="bg1"/>
                </a:solidFill>
              </a:rPr>
              <a:t>reflection</a:t>
            </a:r>
          </a:p>
          <a:p>
            <a:pPr marL="342900" indent="-342900" algn="l">
              <a:lnSpc>
                <a:spcPct val="100000"/>
              </a:lnSpc>
              <a:buFont typeface="Arial"/>
              <a:buChar char="•"/>
            </a:pPr>
            <a:r>
              <a:rPr lang="en-AU" sz="2000" i="1" dirty="0">
                <a:solidFill>
                  <a:schemeClr val="bg1"/>
                </a:solidFill>
              </a:rPr>
              <a:t>notices difference</a:t>
            </a:r>
          </a:p>
          <a:p>
            <a:pPr marL="342900" indent="-342900" algn="l">
              <a:lnSpc>
                <a:spcPct val="100000"/>
              </a:lnSpc>
              <a:buFont typeface="Arial"/>
              <a:buChar char="•"/>
            </a:pPr>
            <a:r>
              <a:rPr lang="en-AU" sz="2000" i="1" dirty="0" smtClean="0">
                <a:solidFill>
                  <a:schemeClr val="bg1"/>
                </a:solidFill>
              </a:rPr>
              <a:t>evocative solutions</a:t>
            </a:r>
            <a:endParaRPr lang="en-AU" i="1" dirty="0">
              <a:solidFill>
                <a:schemeClr val="bg1"/>
              </a:solidFill>
            </a:endParaRPr>
          </a:p>
        </p:txBody>
      </p:sp>
      <p:sp>
        <p:nvSpPr>
          <p:cNvPr id="65542" name="Text Box 6"/>
          <p:cNvSpPr txBox="1">
            <a:spLocks noChangeArrowheads="1"/>
          </p:cNvSpPr>
          <p:nvPr/>
        </p:nvSpPr>
        <p:spPr bwMode="auto">
          <a:xfrm>
            <a:off x="533400" y="2967625"/>
            <a:ext cx="2438400"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r>
              <a:rPr lang="en-AU" sz="2800" dirty="0">
                <a:solidFill>
                  <a:schemeClr val="bg1"/>
                </a:solidFill>
                <a:effectLst>
                  <a:outerShdw blurRad="50800" dist="38100" dir="8100000" algn="tr" rotWithShape="0">
                    <a:prstClr val="black">
                      <a:alpha val="40000"/>
                    </a:prstClr>
                  </a:outerShdw>
                </a:effectLst>
              </a:rPr>
              <a:t>FEEDBACK</a:t>
            </a:r>
          </a:p>
        </p:txBody>
      </p:sp>
      <p:sp>
        <p:nvSpPr>
          <p:cNvPr id="65543" name="Text Box 7"/>
          <p:cNvSpPr txBox="1">
            <a:spLocks noChangeArrowheads="1"/>
          </p:cNvSpPr>
          <p:nvPr/>
        </p:nvSpPr>
        <p:spPr bwMode="auto">
          <a:xfrm>
            <a:off x="381000" y="1897516"/>
            <a:ext cx="213360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lnSpc>
                <a:spcPct val="80000"/>
              </a:lnSpc>
            </a:pPr>
            <a:r>
              <a:rPr lang="en-AU" sz="2000" i="1" dirty="0" smtClean="0">
                <a:solidFill>
                  <a:schemeClr val="bg1"/>
                </a:solidFill>
              </a:rPr>
              <a:t>Individual</a:t>
            </a:r>
          </a:p>
          <a:p>
            <a:pPr algn="ctr">
              <a:lnSpc>
                <a:spcPct val="80000"/>
              </a:lnSpc>
            </a:pPr>
            <a:r>
              <a:rPr lang="en-AU" sz="2000" i="1" dirty="0" smtClean="0">
                <a:solidFill>
                  <a:schemeClr val="bg1"/>
                </a:solidFill>
              </a:rPr>
              <a:t>Reflective</a:t>
            </a:r>
          </a:p>
          <a:p>
            <a:pPr algn="ctr">
              <a:lnSpc>
                <a:spcPct val="80000"/>
              </a:lnSpc>
            </a:pPr>
            <a:r>
              <a:rPr lang="en-AU" sz="2000" i="1" dirty="0" smtClean="0">
                <a:solidFill>
                  <a:schemeClr val="bg1"/>
                </a:solidFill>
              </a:rPr>
              <a:t>Non-direct</a:t>
            </a:r>
          </a:p>
          <a:p>
            <a:pPr algn="ctr">
              <a:lnSpc>
                <a:spcPct val="70000"/>
              </a:lnSpc>
            </a:pPr>
            <a:endParaRPr lang="en-AU" i="1" dirty="0">
              <a:solidFill>
                <a:schemeClr val="bg1"/>
              </a:solidFill>
            </a:endParaRPr>
          </a:p>
        </p:txBody>
      </p:sp>
      <p:sp>
        <p:nvSpPr>
          <p:cNvPr id="65544" name="Text Box 8"/>
          <p:cNvSpPr txBox="1">
            <a:spLocks noChangeArrowheads="1"/>
          </p:cNvSpPr>
          <p:nvPr/>
        </p:nvSpPr>
        <p:spPr bwMode="auto">
          <a:xfrm>
            <a:off x="5436096" y="2996952"/>
            <a:ext cx="3581400"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r>
              <a:rPr lang="en-AU" sz="2800" dirty="0">
                <a:solidFill>
                  <a:schemeClr val="bg1"/>
                </a:solidFill>
                <a:effectLst>
                  <a:outerShdw blurRad="50800" dist="38100" dir="8100000" algn="tr" rotWithShape="0">
                    <a:prstClr val="black">
                      <a:alpha val="40000"/>
                    </a:prstClr>
                  </a:outerShdw>
                </a:effectLst>
              </a:rPr>
              <a:t>DECISION MAKING</a:t>
            </a:r>
          </a:p>
        </p:txBody>
      </p:sp>
      <p:sp>
        <p:nvSpPr>
          <p:cNvPr id="65545" name="Text Box 9"/>
          <p:cNvSpPr txBox="1">
            <a:spLocks noChangeArrowheads="1"/>
          </p:cNvSpPr>
          <p:nvPr/>
        </p:nvSpPr>
        <p:spPr bwMode="auto">
          <a:xfrm>
            <a:off x="6553200" y="1890663"/>
            <a:ext cx="2133600" cy="92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lnSpc>
                <a:spcPct val="90000"/>
              </a:lnSpc>
            </a:pPr>
            <a:r>
              <a:rPr lang="en-AU" sz="2000" i="1" dirty="0" smtClean="0">
                <a:solidFill>
                  <a:schemeClr val="bg1"/>
                </a:solidFill>
              </a:rPr>
              <a:t>Instructive</a:t>
            </a:r>
            <a:endParaRPr lang="en-AU" sz="2000" i="1" dirty="0">
              <a:solidFill>
                <a:schemeClr val="bg1"/>
              </a:solidFill>
            </a:endParaRPr>
          </a:p>
          <a:p>
            <a:pPr algn="ctr">
              <a:lnSpc>
                <a:spcPct val="90000"/>
              </a:lnSpc>
            </a:pPr>
            <a:r>
              <a:rPr lang="en-AU" sz="2000" i="1" dirty="0" smtClean="0">
                <a:solidFill>
                  <a:schemeClr val="bg1"/>
                </a:solidFill>
              </a:rPr>
              <a:t>Subjective</a:t>
            </a:r>
            <a:endParaRPr lang="en-AU" sz="2000" i="1" dirty="0">
              <a:solidFill>
                <a:schemeClr val="bg1"/>
              </a:solidFill>
            </a:endParaRPr>
          </a:p>
          <a:p>
            <a:pPr algn="ctr">
              <a:lnSpc>
                <a:spcPct val="90000"/>
              </a:lnSpc>
            </a:pPr>
            <a:r>
              <a:rPr lang="en-AU" sz="2000" i="1" dirty="0" smtClean="0">
                <a:solidFill>
                  <a:schemeClr val="bg1"/>
                </a:solidFill>
              </a:rPr>
              <a:t>Skills-based</a:t>
            </a:r>
            <a:endParaRPr lang="en-AU" sz="2000" i="1" dirty="0">
              <a:solidFill>
                <a:schemeClr val="bg1"/>
              </a:solidFill>
            </a:endParaRPr>
          </a:p>
        </p:txBody>
      </p:sp>
      <p:sp>
        <p:nvSpPr>
          <p:cNvPr id="65546" name="Text Box 10"/>
          <p:cNvSpPr txBox="1">
            <a:spLocks noChangeArrowheads="1"/>
          </p:cNvSpPr>
          <p:nvPr/>
        </p:nvSpPr>
        <p:spPr bwMode="auto">
          <a:xfrm>
            <a:off x="5917561" y="3717032"/>
            <a:ext cx="3232720"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l">
              <a:lnSpc>
                <a:spcPct val="100000"/>
              </a:lnSpc>
            </a:pPr>
            <a:r>
              <a:rPr lang="en-AU" sz="2000" i="1" dirty="0" smtClean="0">
                <a:solidFill>
                  <a:schemeClr val="bg1"/>
                </a:solidFill>
              </a:rPr>
              <a:t>Uses:</a:t>
            </a:r>
          </a:p>
          <a:p>
            <a:pPr marL="342900" indent="-342900" algn="l">
              <a:lnSpc>
                <a:spcPct val="100000"/>
              </a:lnSpc>
              <a:buFont typeface="Arial"/>
              <a:buChar char="•"/>
            </a:pPr>
            <a:r>
              <a:rPr lang="en-AU" sz="2000" i="1" dirty="0" smtClean="0">
                <a:solidFill>
                  <a:schemeClr val="bg1"/>
                </a:solidFill>
              </a:rPr>
              <a:t>advice </a:t>
            </a:r>
            <a:r>
              <a:rPr lang="en-AU" sz="2000" i="1" dirty="0">
                <a:solidFill>
                  <a:schemeClr val="bg1"/>
                </a:solidFill>
              </a:rPr>
              <a:t>giving</a:t>
            </a:r>
          </a:p>
          <a:p>
            <a:pPr marL="342900" indent="-342900" algn="l">
              <a:lnSpc>
                <a:spcPct val="100000"/>
              </a:lnSpc>
              <a:buFont typeface="Arial"/>
              <a:buChar char="•"/>
            </a:pPr>
            <a:r>
              <a:rPr lang="en-AU" sz="2000" i="1" dirty="0">
                <a:solidFill>
                  <a:schemeClr val="bg1"/>
                </a:solidFill>
              </a:rPr>
              <a:t>lecturing</a:t>
            </a:r>
          </a:p>
          <a:p>
            <a:pPr marL="342900" indent="-342900" algn="l">
              <a:lnSpc>
                <a:spcPct val="100000"/>
              </a:lnSpc>
              <a:buFont typeface="Arial"/>
              <a:buChar char="•"/>
            </a:pPr>
            <a:r>
              <a:rPr lang="en-AU" sz="2000" i="1" dirty="0">
                <a:solidFill>
                  <a:schemeClr val="bg1"/>
                </a:solidFill>
              </a:rPr>
              <a:t>interrogation</a:t>
            </a:r>
          </a:p>
          <a:p>
            <a:pPr marL="342900" indent="-342900" algn="l">
              <a:lnSpc>
                <a:spcPct val="100000"/>
              </a:lnSpc>
              <a:buFont typeface="Arial"/>
              <a:buChar char="•"/>
            </a:pPr>
            <a:r>
              <a:rPr lang="en-AU" sz="2000" i="1" dirty="0">
                <a:solidFill>
                  <a:schemeClr val="bg1"/>
                </a:solidFill>
              </a:rPr>
              <a:t>transparent options</a:t>
            </a:r>
          </a:p>
          <a:p>
            <a:pPr marL="342900" indent="-342900" algn="l">
              <a:lnSpc>
                <a:spcPct val="100000"/>
              </a:lnSpc>
              <a:buFont typeface="Arial"/>
              <a:buChar char="•"/>
            </a:pPr>
            <a:r>
              <a:rPr lang="en-AU" sz="2000" i="1" dirty="0" smtClean="0">
                <a:solidFill>
                  <a:schemeClr val="bg1"/>
                </a:solidFill>
              </a:rPr>
              <a:t>making judgements</a:t>
            </a:r>
            <a:endParaRPr lang="en-AU" sz="2000" i="1" dirty="0">
              <a:solidFill>
                <a:schemeClr val="bg1"/>
              </a:solidFill>
            </a:endParaRPr>
          </a:p>
          <a:p>
            <a:pPr marL="342900" indent="-342900" algn="l">
              <a:lnSpc>
                <a:spcPct val="100000"/>
              </a:lnSpc>
              <a:buFont typeface="Arial"/>
              <a:buChar char="•"/>
            </a:pPr>
            <a:r>
              <a:rPr lang="en-AU" sz="2000" i="1" dirty="0" smtClean="0">
                <a:solidFill>
                  <a:schemeClr val="bg1"/>
                </a:solidFill>
              </a:rPr>
              <a:t>prescriptive solutions</a:t>
            </a:r>
            <a:endParaRPr lang="en-AU" sz="2000" i="1" dirty="0">
              <a:solidFill>
                <a:schemeClr val="bg1"/>
              </a:solidFill>
            </a:endParaRPr>
          </a:p>
        </p:txBody>
      </p:sp>
      <p:sp>
        <p:nvSpPr>
          <p:cNvPr id="65547" name="Text Box 11"/>
          <p:cNvSpPr txBox="1">
            <a:spLocks noChangeArrowheads="1"/>
          </p:cNvSpPr>
          <p:nvPr/>
        </p:nvSpPr>
        <p:spPr bwMode="auto">
          <a:xfrm>
            <a:off x="2627784" y="838200"/>
            <a:ext cx="3406318"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r>
              <a:rPr lang="en-AU" sz="2800" dirty="0">
                <a:solidFill>
                  <a:srgbClr val="FFFFFF"/>
                </a:solidFill>
                <a:effectLst>
                  <a:outerShdw blurRad="50800" dist="38100" dir="8100000" algn="tr" rotWithShape="0">
                    <a:prstClr val="black">
                      <a:alpha val="40000"/>
                    </a:prstClr>
                  </a:outerShdw>
                </a:effectLst>
              </a:rPr>
              <a:t>CONSEQUENCES</a:t>
            </a:r>
          </a:p>
        </p:txBody>
      </p:sp>
      <p:sp>
        <p:nvSpPr>
          <p:cNvPr id="65548" name="Text Box 12"/>
          <p:cNvSpPr txBox="1">
            <a:spLocks noChangeArrowheads="1"/>
          </p:cNvSpPr>
          <p:nvPr/>
        </p:nvSpPr>
        <p:spPr bwMode="auto">
          <a:xfrm>
            <a:off x="2856384" y="1211207"/>
            <a:ext cx="3048000" cy="3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r>
              <a:rPr lang="en-AU" sz="1800" i="1" dirty="0">
                <a:solidFill>
                  <a:schemeClr val="bg1"/>
                </a:solidFill>
              </a:rPr>
              <a:t>an outcome of decisions</a:t>
            </a:r>
          </a:p>
        </p:txBody>
      </p:sp>
      <p:sp>
        <p:nvSpPr>
          <p:cNvPr id="65549" name="Text Box 13"/>
          <p:cNvSpPr txBox="1">
            <a:spLocks noChangeArrowheads="1"/>
          </p:cNvSpPr>
          <p:nvPr/>
        </p:nvSpPr>
        <p:spPr bwMode="auto">
          <a:xfrm>
            <a:off x="3352800" y="4648200"/>
            <a:ext cx="2057400" cy="48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r>
              <a:rPr lang="en-AU" sz="2800" dirty="0">
                <a:solidFill>
                  <a:schemeClr val="bg1"/>
                </a:solidFill>
                <a:effectLst>
                  <a:outerShdw blurRad="50800" dist="38100" dir="8100000" algn="tr" rotWithShape="0">
                    <a:prstClr val="black">
                      <a:alpha val="40000"/>
                    </a:prstClr>
                  </a:outerShdw>
                </a:effectLst>
              </a:rPr>
              <a:t>TENSION</a:t>
            </a:r>
          </a:p>
        </p:txBody>
      </p:sp>
      <p:sp>
        <p:nvSpPr>
          <p:cNvPr id="65550" name="AutoShape 14"/>
          <p:cNvSpPr>
            <a:spLocks noChangeArrowheads="1"/>
          </p:cNvSpPr>
          <p:nvPr/>
        </p:nvSpPr>
        <p:spPr bwMode="auto">
          <a:xfrm rot="-3092951">
            <a:off x="5029200" y="3974594"/>
            <a:ext cx="1066800" cy="457200"/>
          </a:xfrm>
          <a:prstGeom prst="rightArrow">
            <a:avLst>
              <a:gd name="adj1" fmla="val 50000"/>
              <a:gd name="adj2" fmla="val 58333"/>
            </a:avLst>
          </a:prstGeom>
          <a:solidFill>
            <a:srgbClr val="FF3300"/>
          </a:solidFill>
          <a:ln w="9525">
            <a:solidFill>
              <a:srgbClr val="FF3300"/>
            </a:solidFill>
            <a:miter lim="800000"/>
            <a:headEnd/>
            <a:tailEnd/>
          </a:ln>
          <a:effectLst>
            <a:innerShdw blurRad="63500" dist="50800" dir="13500000">
              <a:prstClr val="black">
                <a:alpha val="50000"/>
              </a:prstClr>
            </a:innerShdw>
          </a:effectLst>
        </p:spPr>
        <p:txBody>
          <a:bodyPr wrap="none" anchor="ctr"/>
          <a:lstStyle/>
          <a:p>
            <a:endParaRPr lang="en-US" sz="1800">
              <a:solidFill>
                <a:schemeClr val="bg1"/>
              </a:solidFill>
            </a:endParaRPr>
          </a:p>
        </p:txBody>
      </p:sp>
      <p:sp>
        <p:nvSpPr>
          <p:cNvPr id="65551" name="AutoShape 15"/>
          <p:cNvSpPr>
            <a:spLocks noChangeArrowheads="1"/>
          </p:cNvSpPr>
          <p:nvPr/>
        </p:nvSpPr>
        <p:spPr bwMode="auto">
          <a:xfrm rot="13499059">
            <a:off x="5227917" y="2010965"/>
            <a:ext cx="1066800" cy="457200"/>
          </a:xfrm>
          <a:prstGeom prst="rightArrow">
            <a:avLst>
              <a:gd name="adj1" fmla="val 50000"/>
              <a:gd name="adj2" fmla="val 58333"/>
            </a:avLst>
          </a:prstGeom>
          <a:solidFill>
            <a:srgbClr val="FF3300"/>
          </a:solidFill>
          <a:ln w="9525">
            <a:solidFill>
              <a:srgbClr val="FF3300"/>
            </a:solidFill>
            <a:miter lim="800000"/>
            <a:headEnd/>
            <a:tailEnd/>
          </a:ln>
          <a:effectLst>
            <a:innerShdw blurRad="63500" dist="50800" dir="13500000">
              <a:prstClr val="black">
                <a:alpha val="50000"/>
              </a:prstClr>
            </a:innerShdw>
          </a:effectLst>
        </p:spPr>
        <p:txBody>
          <a:bodyPr wrap="none" anchor="ctr"/>
          <a:lstStyle/>
          <a:p>
            <a:endParaRPr lang="en-US" sz="1800">
              <a:solidFill>
                <a:schemeClr val="bg1"/>
              </a:solidFill>
            </a:endParaRPr>
          </a:p>
        </p:txBody>
      </p:sp>
      <p:sp>
        <p:nvSpPr>
          <p:cNvPr id="65552" name="AutoShape 16"/>
          <p:cNvSpPr>
            <a:spLocks noChangeArrowheads="1"/>
          </p:cNvSpPr>
          <p:nvPr/>
        </p:nvSpPr>
        <p:spPr bwMode="auto">
          <a:xfrm rot="8082166">
            <a:off x="2430693" y="1993100"/>
            <a:ext cx="1066800" cy="457200"/>
          </a:xfrm>
          <a:prstGeom prst="rightArrow">
            <a:avLst>
              <a:gd name="adj1" fmla="val 50000"/>
              <a:gd name="adj2" fmla="val 58333"/>
            </a:avLst>
          </a:prstGeom>
          <a:solidFill>
            <a:srgbClr val="FF3300"/>
          </a:solidFill>
          <a:ln w="9525">
            <a:solidFill>
              <a:srgbClr val="FF3300"/>
            </a:solidFill>
            <a:miter lim="800000"/>
            <a:headEnd/>
            <a:tailEnd/>
          </a:ln>
          <a:effectLst>
            <a:innerShdw blurRad="63500" dist="50800" dir="13500000">
              <a:prstClr val="black">
                <a:alpha val="50000"/>
              </a:prstClr>
            </a:innerShdw>
          </a:effectLst>
        </p:spPr>
        <p:txBody>
          <a:bodyPr wrap="none" anchor="ctr"/>
          <a:lstStyle/>
          <a:p>
            <a:endParaRPr lang="en-US" sz="1800">
              <a:solidFill>
                <a:schemeClr val="bg1"/>
              </a:solidFill>
            </a:endParaRPr>
          </a:p>
        </p:txBody>
      </p:sp>
      <p:sp>
        <p:nvSpPr>
          <p:cNvPr id="65553" name="AutoShape 17"/>
          <p:cNvSpPr>
            <a:spLocks noChangeArrowheads="1"/>
          </p:cNvSpPr>
          <p:nvPr/>
        </p:nvSpPr>
        <p:spPr bwMode="auto">
          <a:xfrm rot="2967403">
            <a:off x="2726073" y="3981738"/>
            <a:ext cx="1066800" cy="457200"/>
          </a:xfrm>
          <a:prstGeom prst="rightArrow">
            <a:avLst>
              <a:gd name="adj1" fmla="val 50000"/>
              <a:gd name="adj2" fmla="val 58333"/>
            </a:avLst>
          </a:prstGeom>
          <a:solidFill>
            <a:srgbClr val="FF3300"/>
          </a:solidFill>
          <a:ln w="9525">
            <a:solidFill>
              <a:srgbClr val="FF3300"/>
            </a:solidFill>
            <a:miter lim="800000"/>
            <a:headEnd/>
            <a:tailEnd/>
          </a:ln>
          <a:effectLst>
            <a:innerShdw blurRad="63500" dist="50800" dir="13500000">
              <a:prstClr val="black">
                <a:alpha val="50000"/>
              </a:prstClr>
            </a:innerShdw>
          </a:effectLst>
        </p:spPr>
        <p:txBody>
          <a:bodyPr wrap="none" anchor="ctr"/>
          <a:lstStyle/>
          <a:p>
            <a:endParaRPr lang="en-US" sz="1800">
              <a:solidFill>
                <a:schemeClr val="bg1"/>
              </a:solidFill>
            </a:endParaRPr>
          </a:p>
        </p:txBody>
      </p:sp>
      <p:sp>
        <p:nvSpPr>
          <p:cNvPr id="65554" name="Text Box 18"/>
          <p:cNvSpPr txBox="1">
            <a:spLocks noChangeArrowheads="1"/>
          </p:cNvSpPr>
          <p:nvPr/>
        </p:nvSpPr>
        <p:spPr bwMode="auto">
          <a:xfrm>
            <a:off x="2667000" y="6003925"/>
            <a:ext cx="411480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r>
              <a:rPr lang="en-AU" i="1" dirty="0">
                <a:solidFill>
                  <a:schemeClr val="bg1"/>
                </a:solidFill>
              </a:rPr>
              <a:t>Tension</a:t>
            </a:r>
            <a:r>
              <a:rPr lang="en-AU" dirty="0">
                <a:solidFill>
                  <a:schemeClr val="bg1"/>
                </a:solidFill>
              </a:rPr>
              <a:t> </a:t>
            </a:r>
            <a:r>
              <a:rPr lang="en-AU" dirty="0">
                <a:solidFill>
                  <a:schemeClr val="bg1"/>
                </a:solidFill>
                <a:sym typeface="Wingdings" charset="0"/>
              </a:rPr>
              <a:t> </a:t>
            </a:r>
            <a:r>
              <a:rPr lang="en-AU" i="1" dirty="0">
                <a:solidFill>
                  <a:schemeClr val="bg1"/>
                </a:solidFill>
                <a:sym typeface="Wingdings" charset="0"/>
              </a:rPr>
              <a:t>issue resolved</a:t>
            </a:r>
            <a:endParaRPr lang="en-AU" dirty="0">
              <a:solidFill>
                <a:schemeClr val="bg1"/>
              </a:solidFill>
            </a:endParaRPr>
          </a:p>
        </p:txBody>
      </p:sp>
      <p:sp>
        <p:nvSpPr>
          <p:cNvPr id="65555" name="Text Box 19"/>
          <p:cNvSpPr txBox="1">
            <a:spLocks noChangeArrowheads="1"/>
          </p:cNvSpPr>
          <p:nvPr/>
        </p:nvSpPr>
        <p:spPr bwMode="auto">
          <a:xfrm>
            <a:off x="2660307" y="6001263"/>
            <a:ext cx="411480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r>
              <a:rPr lang="en-AU" i="1" dirty="0">
                <a:solidFill>
                  <a:schemeClr val="bg1"/>
                </a:solidFill>
              </a:rPr>
              <a:t>Tension</a:t>
            </a:r>
            <a:r>
              <a:rPr lang="en-AU" dirty="0">
                <a:solidFill>
                  <a:schemeClr val="bg1"/>
                </a:solidFill>
              </a:rPr>
              <a:t> </a:t>
            </a:r>
            <a:r>
              <a:rPr lang="en-AU" dirty="0">
                <a:solidFill>
                  <a:schemeClr val="bg1"/>
                </a:solidFill>
                <a:sym typeface="Wingdings" charset="0"/>
              </a:rPr>
              <a:t> </a:t>
            </a:r>
            <a:r>
              <a:rPr lang="en-AU" i="1" dirty="0">
                <a:solidFill>
                  <a:schemeClr val="bg1"/>
                </a:solidFill>
                <a:sym typeface="Wingdings" charset="0"/>
              </a:rPr>
              <a:t>issue continues</a:t>
            </a:r>
            <a:endParaRPr lang="en-AU" dirty="0">
              <a:solidFill>
                <a:schemeClr val="bg1"/>
              </a:solidFill>
            </a:endParaRPr>
          </a:p>
        </p:txBody>
      </p:sp>
      <p:sp>
        <p:nvSpPr>
          <p:cNvPr id="4" name="TextBox 3"/>
          <p:cNvSpPr txBox="1"/>
          <p:nvPr/>
        </p:nvSpPr>
        <p:spPr>
          <a:xfrm>
            <a:off x="6748921" y="3364813"/>
            <a:ext cx="1863784" cy="318036"/>
          </a:xfrm>
          <a:prstGeom prst="rect">
            <a:avLst/>
          </a:prstGeom>
          <a:noFill/>
        </p:spPr>
        <p:txBody>
          <a:bodyPr wrap="none" rtlCol="0">
            <a:spAutoFit/>
          </a:bodyPr>
          <a:lstStyle/>
          <a:p>
            <a:r>
              <a:rPr lang="en-US" i="1" dirty="0" smtClean="0">
                <a:solidFill>
                  <a:schemeClr val="bg1"/>
                </a:solidFill>
              </a:rPr>
              <a:t>taking a position</a:t>
            </a:r>
            <a:endParaRPr lang="en-US" i="1" dirty="0">
              <a:solidFill>
                <a:schemeClr val="bg1"/>
              </a:solidFill>
            </a:endParaRPr>
          </a:p>
        </p:txBody>
      </p:sp>
      <p:sp>
        <p:nvSpPr>
          <p:cNvPr id="24" name="Text Box 9"/>
          <p:cNvSpPr txBox="1">
            <a:spLocks noChangeArrowheads="1"/>
          </p:cNvSpPr>
          <p:nvPr/>
        </p:nvSpPr>
        <p:spPr bwMode="auto">
          <a:xfrm>
            <a:off x="3442303" y="1586535"/>
            <a:ext cx="1609579"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lnSpc>
                <a:spcPct val="100000"/>
              </a:lnSpc>
            </a:pPr>
            <a:r>
              <a:rPr lang="en-AU" sz="2000" i="1" dirty="0" smtClean="0">
                <a:solidFill>
                  <a:schemeClr val="bg1"/>
                </a:solidFill>
              </a:rPr>
              <a:t>Logical</a:t>
            </a:r>
            <a:endParaRPr lang="en-AU" sz="2000" i="1" dirty="0">
              <a:solidFill>
                <a:schemeClr val="bg1"/>
              </a:solidFill>
            </a:endParaRPr>
          </a:p>
          <a:p>
            <a:pPr algn="ctr">
              <a:lnSpc>
                <a:spcPct val="100000"/>
              </a:lnSpc>
            </a:pPr>
            <a:r>
              <a:rPr lang="en-AU" sz="2000" i="1" dirty="0" smtClean="0">
                <a:solidFill>
                  <a:schemeClr val="bg1"/>
                </a:solidFill>
              </a:rPr>
              <a:t>Natural</a:t>
            </a:r>
            <a:endParaRPr lang="en-AU" sz="2000" i="1" dirty="0">
              <a:solidFill>
                <a:schemeClr val="bg1"/>
              </a:solidFill>
            </a:endParaRPr>
          </a:p>
          <a:p>
            <a:pPr algn="ctr">
              <a:lnSpc>
                <a:spcPct val="100000"/>
              </a:lnSpc>
            </a:pPr>
            <a:r>
              <a:rPr lang="en-AU" sz="2000" i="1" dirty="0" smtClean="0">
                <a:solidFill>
                  <a:schemeClr val="bg1"/>
                </a:solidFill>
              </a:rPr>
              <a:t>Imposed</a:t>
            </a:r>
            <a:endParaRPr lang="en-AU" sz="2000" i="1" dirty="0">
              <a:solidFill>
                <a:schemeClr val="bg1"/>
              </a:solidFill>
            </a:endParaRPr>
          </a:p>
        </p:txBody>
      </p:sp>
      <p:sp>
        <p:nvSpPr>
          <p:cNvPr id="25" name="Text Box 12"/>
          <p:cNvSpPr txBox="1">
            <a:spLocks noChangeArrowheads="1"/>
          </p:cNvSpPr>
          <p:nvPr/>
        </p:nvSpPr>
        <p:spPr bwMode="auto">
          <a:xfrm>
            <a:off x="180369" y="3354404"/>
            <a:ext cx="3048000" cy="34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a:r>
              <a:rPr lang="en-AU" sz="1800" i="1" dirty="0" smtClean="0">
                <a:solidFill>
                  <a:schemeClr val="bg1"/>
                </a:solidFill>
              </a:rPr>
              <a:t>Reflection/cybernetics</a:t>
            </a:r>
            <a:endParaRPr lang="en-AU" sz="1800" i="1" dirty="0">
              <a:solidFill>
                <a:schemeClr val="bg1"/>
              </a:solidFill>
            </a:endParaRPr>
          </a:p>
        </p:txBody>
      </p:sp>
    </p:spTree>
    <p:extLst>
      <p:ext uri="{BB962C8B-B14F-4D97-AF65-F5344CB8AC3E}">
        <p14:creationId xmlns:p14="http://schemas.microsoft.com/office/powerpoint/2010/main" val="259057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9"/>
                                        </p:tgtEl>
                                        <p:attrNameLst>
                                          <p:attrName>style.visibility</p:attrName>
                                        </p:attrNameLst>
                                      </p:cBhvr>
                                      <p:to>
                                        <p:strVal val="visible"/>
                                      </p:to>
                                    </p:set>
                                    <p:animEffect transition="in" filter="fade">
                                      <p:cBhvr>
                                        <p:cTn id="7" dur="1000"/>
                                        <p:tgtEl>
                                          <p:spTgt spid="655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fade">
                                      <p:cBhvr>
                                        <p:cTn id="10" dur="1000"/>
                                        <p:tgtEl>
                                          <p:spTgt spid="65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550"/>
                                        </p:tgtEl>
                                        <p:attrNameLst>
                                          <p:attrName>style.visibility</p:attrName>
                                        </p:attrNameLst>
                                      </p:cBhvr>
                                      <p:to>
                                        <p:strVal val="visible"/>
                                      </p:to>
                                    </p:set>
                                    <p:animEffect transition="in" filter="fade">
                                      <p:cBhvr>
                                        <p:cTn id="15" dur="1000"/>
                                        <p:tgtEl>
                                          <p:spTgt spid="655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544"/>
                                        </p:tgtEl>
                                        <p:attrNameLst>
                                          <p:attrName>style.visibility</p:attrName>
                                        </p:attrNameLst>
                                      </p:cBhvr>
                                      <p:to>
                                        <p:strVal val="visible"/>
                                      </p:to>
                                    </p:set>
                                    <p:animEffect transition="in" filter="fade">
                                      <p:cBhvr>
                                        <p:cTn id="18" dur="1000"/>
                                        <p:tgtEl>
                                          <p:spTgt spid="655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551"/>
                                        </p:tgtEl>
                                        <p:attrNameLst>
                                          <p:attrName>style.visibility</p:attrName>
                                        </p:attrNameLst>
                                      </p:cBhvr>
                                      <p:to>
                                        <p:strVal val="visible"/>
                                      </p:to>
                                    </p:set>
                                    <p:animEffect transition="in" filter="fade">
                                      <p:cBhvr>
                                        <p:cTn id="23" dur="1000"/>
                                        <p:tgtEl>
                                          <p:spTgt spid="655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547"/>
                                        </p:tgtEl>
                                        <p:attrNameLst>
                                          <p:attrName>style.visibility</p:attrName>
                                        </p:attrNameLst>
                                      </p:cBhvr>
                                      <p:to>
                                        <p:strVal val="visible"/>
                                      </p:to>
                                    </p:set>
                                    <p:animEffect transition="in" filter="fade">
                                      <p:cBhvr>
                                        <p:cTn id="26" dur="1000"/>
                                        <p:tgtEl>
                                          <p:spTgt spid="655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5552"/>
                                        </p:tgtEl>
                                        <p:attrNameLst>
                                          <p:attrName>style.visibility</p:attrName>
                                        </p:attrNameLst>
                                      </p:cBhvr>
                                      <p:to>
                                        <p:strVal val="visible"/>
                                      </p:to>
                                    </p:set>
                                    <p:animEffect transition="in" filter="fade">
                                      <p:cBhvr>
                                        <p:cTn id="31" dur="1000"/>
                                        <p:tgtEl>
                                          <p:spTgt spid="655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542"/>
                                        </p:tgtEl>
                                        <p:attrNameLst>
                                          <p:attrName>style.visibility</p:attrName>
                                        </p:attrNameLst>
                                      </p:cBhvr>
                                      <p:to>
                                        <p:strVal val="visible"/>
                                      </p:to>
                                    </p:set>
                                    <p:animEffect transition="in" filter="fade">
                                      <p:cBhvr>
                                        <p:cTn id="34" dur="1000"/>
                                        <p:tgtEl>
                                          <p:spTgt spid="65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5553"/>
                                        </p:tgtEl>
                                        <p:attrNameLst>
                                          <p:attrName>style.visibility</p:attrName>
                                        </p:attrNameLst>
                                      </p:cBhvr>
                                      <p:to>
                                        <p:strVal val="visible"/>
                                      </p:to>
                                    </p:set>
                                    <p:animEffect transition="in" filter="fade">
                                      <p:cBhvr>
                                        <p:cTn id="39" dur="1000"/>
                                        <p:tgtEl>
                                          <p:spTgt spid="6555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1000"/>
                                        <p:tgtEl>
                                          <p:spTgt spid="65551"/>
                                        </p:tgtEl>
                                      </p:cBhvr>
                                    </p:animEffect>
                                    <p:set>
                                      <p:cBhvr>
                                        <p:cTn id="44" dur="1" fill="hold">
                                          <p:stCondLst>
                                            <p:cond delay="999"/>
                                          </p:stCondLst>
                                        </p:cTn>
                                        <p:tgtEl>
                                          <p:spTgt spid="6555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00"/>
                                        <p:tgtEl>
                                          <p:spTgt spid="65552"/>
                                        </p:tgtEl>
                                      </p:cBhvr>
                                    </p:animEffect>
                                    <p:set>
                                      <p:cBhvr>
                                        <p:cTn id="47" dur="1" fill="hold">
                                          <p:stCondLst>
                                            <p:cond delay="999"/>
                                          </p:stCondLst>
                                        </p:cTn>
                                        <p:tgtEl>
                                          <p:spTgt spid="6555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65553"/>
                                        </p:tgtEl>
                                      </p:cBhvr>
                                    </p:animEffect>
                                    <p:set>
                                      <p:cBhvr>
                                        <p:cTn id="50" dur="1" fill="hold">
                                          <p:stCondLst>
                                            <p:cond delay="999"/>
                                          </p:stCondLst>
                                        </p:cTn>
                                        <p:tgtEl>
                                          <p:spTgt spid="6555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65546"/>
                                        </p:tgtEl>
                                        <p:attrNameLst>
                                          <p:attrName>style.visibility</p:attrName>
                                        </p:attrNameLst>
                                      </p:cBhvr>
                                      <p:to>
                                        <p:strVal val="visible"/>
                                      </p:to>
                                    </p:set>
                                    <p:animEffect transition="in" filter="fade">
                                      <p:cBhvr>
                                        <p:cTn id="53" dur="1000"/>
                                        <p:tgtEl>
                                          <p:spTgt spid="655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545"/>
                                        </p:tgtEl>
                                        <p:attrNameLst>
                                          <p:attrName>style.visibility</p:attrName>
                                        </p:attrNameLst>
                                      </p:cBhvr>
                                      <p:to>
                                        <p:strVal val="visible"/>
                                      </p:to>
                                    </p:set>
                                    <p:animEffect transition="in" filter="fade">
                                      <p:cBhvr>
                                        <p:cTn id="59" dur="1000"/>
                                        <p:tgtEl>
                                          <p:spTgt spid="655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65551"/>
                                        </p:tgtEl>
                                        <p:attrNameLst>
                                          <p:attrName>style.visibility</p:attrName>
                                        </p:attrNameLst>
                                      </p:cBhvr>
                                      <p:to>
                                        <p:strVal val="visible"/>
                                      </p:to>
                                    </p:set>
                                    <p:animEffect transition="in" filter="fade">
                                      <p:cBhvr>
                                        <p:cTn id="64" dur="1000"/>
                                        <p:tgtEl>
                                          <p:spTgt spid="655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5548"/>
                                        </p:tgtEl>
                                        <p:attrNameLst>
                                          <p:attrName>style.visibility</p:attrName>
                                        </p:attrNameLst>
                                      </p:cBhvr>
                                      <p:to>
                                        <p:strVal val="visible"/>
                                      </p:to>
                                    </p:set>
                                    <p:animEffect transition="in" filter="fade">
                                      <p:cBhvr>
                                        <p:cTn id="67" dur="1000"/>
                                        <p:tgtEl>
                                          <p:spTgt spid="655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2" nodeType="clickEffect">
                                  <p:stCondLst>
                                    <p:cond delay="0"/>
                                  </p:stCondLst>
                                  <p:childTnLst>
                                    <p:set>
                                      <p:cBhvr>
                                        <p:cTn id="74" dur="1" fill="hold">
                                          <p:stCondLst>
                                            <p:cond delay="0"/>
                                          </p:stCondLst>
                                        </p:cTn>
                                        <p:tgtEl>
                                          <p:spTgt spid="65552"/>
                                        </p:tgtEl>
                                        <p:attrNameLst>
                                          <p:attrName>style.visibility</p:attrName>
                                        </p:attrNameLst>
                                      </p:cBhvr>
                                      <p:to>
                                        <p:strVal val="visible"/>
                                      </p:to>
                                    </p:set>
                                    <p:animEffect transition="in" filter="fade">
                                      <p:cBhvr>
                                        <p:cTn id="75" dur="1000"/>
                                        <p:tgtEl>
                                          <p:spTgt spid="6555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5541"/>
                                        </p:tgtEl>
                                        <p:attrNameLst>
                                          <p:attrName>style.visibility</p:attrName>
                                        </p:attrNameLst>
                                      </p:cBhvr>
                                      <p:to>
                                        <p:strVal val="visible"/>
                                      </p:to>
                                    </p:set>
                                    <p:animEffect transition="in" filter="fade">
                                      <p:cBhvr>
                                        <p:cTn id="80" dur="1000"/>
                                        <p:tgtEl>
                                          <p:spTgt spid="6554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5543"/>
                                        </p:tgtEl>
                                        <p:attrNameLst>
                                          <p:attrName>style.visibility</p:attrName>
                                        </p:attrNameLst>
                                      </p:cBhvr>
                                      <p:to>
                                        <p:strVal val="visible"/>
                                      </p:to>
                                    </p:set>
                                    <p:animEffect transition="in" filter="fade">
                                      <p:cBhvr>
                                        <p:cTn id="86" dur="1000"/>
                                        <p:tgtEl>
                                          <p:spTgt spid="655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2" nodeType="clickEffect">
                                  <p:stCondLst>
                                    <p:cond delay="0"/>
                                  </p:stCondLst>
                                  <p:childTnLst>
                                    <p:set>
                                      <p:cBhvr>
                                        <p:cTn id="90" dur="1" fill="hold">
                                          <p:stCondLst>
                                            <p:cond delay="0"/>
                                          </p:stCondLst>
                                        </p:cTn>
                                        <p:tgtEl>
                                          <p:spTgt spid="65553"/>
                                        </p:tgtEl>
                                        <p:attrNameLst>
                                          <p:attrName>style.visibility</p:attrName>
                                        </p:attrNameLst>
                                      </p:cBhvr>
                                      <p:to>
                                        <p:strVal val="visible"/>
                                      </p:to>
                                    </p:set>
                                    <p:animEffect transition="in" filter="fade">
                                      <p:cBhvr>
                                        <p:cTn id="91" dur="1000"/>
                                        <p:tgtEl>
                                          <p:spTgt spid="6555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5554"/>
                                        </p:tgtEl>
                                        <p:attrNameLst>
                                          <p:attrName>style.visibility</p:attrName>
                                        </p:attrNameLst>
                                      </p:cBhvr>
                                      <p:to>
                                        <p:strVal val="visible"/>
                                      </p:to>
                                    </p:set>
                                    <p:animEffect transition="in" filter="fade">
                                      <p:cBhvr>
                                        <p:cTn id="96" dur="1000"/>
                                        <p:tgtEl>
                                          <p:spTgt spid="6555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1000"/>
                                        <p:tgtEl>
                                          <p:spTgt spid="65554"/>
                                        </p:tgtEl>
                                      </p:cBhvr>
                                    </p:animEffect>
                                    <p:set>
                                      <p:cBhvr>
                                        <p:cTn id="101" dur="1" fill="hold">
                                          <p:stCondLst>
                                            <p:cond delay="999"/>
                                          </p:stCondLst>
                                        </p:cTn>
                                        <p:tgtEl>
                                          <p:spTgt spid="65554"/>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5555"/>
                                        </p:tgtEl>
                                        <p:attrNameLst>
                                          <p:attrName>style.visibility</p:attrName>
                                        </p:attrNameLst>
                                      </p:cBhvr>
                                      <p:to>
                                        <p:strVal val="visible"/>
                                      </p:to>
                                    </p:set>
                                    <p:animEffect transition="in" filter="fade">
                                      <p:cBhvr>
                                        <p:cTn id="104" dur="1000"/>
                                        <p:tgtEl>
                                          <p:spTgt spid="65555"/>
                                        </p:tgtEl>
                                      </p:cBhvr>
                                    </p:animEffect>
                                  </p:childTnLst>
                                </p:cTn>
                              </p:par>
                              <p:par>
                                <p:cTn id="105" presetID="10" presetClass="exit" presetSubtype="0" fill="hold" grpId="1" nodeType="withEffect">
                                  <p:stCondLst>
                                    <p:cond delay="2000"/>
                                  </p:stCondLst>
                                  <p:childTnLst>
                                    <p:animEffect transition="out" filter="fade">
                                      <p:cBhvr>
                                        <p:cTn id="106" dur="1000"/>
                                        <p:tgtEl>
                                          <p:spTgt spid="65550"/>
                                        </p:tgtEl>
                                      </p:cBhvr>
                                    </p:animEffect>
                                    <p:set>
                                      <p:cBhvr>
                                        <p:cTn id="107" dur="1" fill="hold">
                                          <p:stCondLst>
                                            <p:cond delay="999"/>
                                          </p:stCondLst>
                                        </p:cTn>
                                        <p:tgtEl>
                                          <p:spTgt spid="65550"/>
                                        </p:tgtEl>
                                        <p:attrNameLst>
                                          <p:attrName>style.visibility</p:attrName>
                                        </p:attrNameLst>
                                      </p:cBhvr>
                                      <p:to>
                                        <p:strVal val="hidden"/>
                                      </p:to>
                                    </p:set>
                                  </p:childTnLst>
                                </p:cTn>
                              </p:par>
                              <p:par>
                                <p:cTn id="108" presetID="10" presetClass="entr" presetSubtype="0" fill="hold" grpId="2" nodeType="withEffect">
                                  <p:stCondLst>
                                    <p:cond delay="3000"/>
                                  </p:stCondLst>
                                  <p:childTnLst>
                                    <p:set>
                                      <p:cBhvr>
                                        <p:cTn id="109" dur="1" fill="hold">
                                          <p:stCondLst>
                                            <p:cond delay="0"/>
                                          </p:stCondLst>
                                        </p:cTn>
                                        <p:tgtEl>
                                          <p:spTgt spid="65550"/>
                                        </p:tgtEl>
                                        <p:attrNameLst>
                                          <p:attrName>style.visibility</p:attrName>
                                        </p:attrNameLst>
                                      </p:cBhvr>
                                      <p:to>
                                        <p:strVal val="visible"/>
                                      </p:to>
                                    </p:set>
                                    <p:animEffect transition="in" filter="fade">
                                      <p:cBhvr>
                                        <p:cTn id="110" dur="10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2" grpId="0"/>
      <p:bldP spid="65543" grpId="0"/>
      <p:bldP spid="65544" grpId="0"/>
      <p:bldP spid="65545" grpId="0"/>
      <p:bldP spid="65546" grpId="0"/>
      <p:bldP spid="65547" grpId="0"/>
      <p:bldP spid="65548" grpId="0"/>
      <p:bldP spid="65549" grpId="0"/>
      <p:bldP spid="65550" grpId="0" animBg="1"/>
      <p:bldP spid="65550" grpId="1" animBg="1"/>
      <p:bldP spid="65550" grpId="2" animBg="1"/>
      <p:bldP spid="65551" grpId="0" animBg="1"/>
      <p:bldP spid="65551" grpId="1" animBg="1"/>
      <p:bldP spid="65551" grpId="2" animBg="1"/>
      <p:bldP spid="65552" grpId="0" animBg="1"/>
      <p:bldP spid="65552" grpId="1" animBg="1"/>
      <p:bldP spid="65552" grpId="2" animBg="1"/>
      <p:bldP spid="65553" grpId="0" animBg="1"/>
      <p:bldP spid="65553" grpId="1" animBg="1"/>
      <p:bldP spid="65553" grpId="2" animBg="1"/>
      <p:bldP spid="65554" grpId="0"/>
      <p:bldP spid="65554" grpId="1"/>
      <p:bldP spid="65555" grpId="0"/>
      <p:bldP spid="4"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609600" y="3733800"/>
            <a:ext cx="6915150" cy="3124200"/>
            <a:chOff x="609600" y="3733800"/>
            <a:chExt cx="6914728" cy="3124200"/>
          </a:xfrm>
        </p:grpSpPr>
        <p:sp>
          <p:nvSpPr>
            <p:cNvPr id="67596" name="Text Box 8"/>
            <p:cNvSpPr txBox="1">
              <a:spLocks noChangeArrowheads="1"/>
            </p:cNvSpPr>
            <p:nvPr/>
          </p:nvSpPr>
          <p:spPr bwMode="auto">
            <a:xfrm>
              <a:off x="3276600" y="3810000"/>
              <a:ext cx="4191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r>
                <a:rPr lang="en-AU" sz="2400">
                  <a:solidFill>
                    <a:srgbClr val="FF0000"/>
                  </a:solidFill>
                </a:rPr>
                <a:t>If you don</a:t>
              </a:r>
              <a:r>
                <a:rPr lang="ja-JP" altLang="en-AU" sz="2400">
                  <a:solidFill>
                    <a:srgbClr val="FF0000"/>
                  </a:solidFill>
                </a:rPr>
                <a:t>’</a:t>
              </a:r>
              <a:r>
                <a:rPr lang="en-AU" altLang="ja-JP" sz="2400">
                  <a:solidFill>
                    <a:srgbClr val="FF0000"/>
                  </a:solidFill>
                </a:rPr>
                <a:t>t finish the work you will stay back at lunch.</a:t>
              </a:r>
              <a:endParaRPr lang="en-AU" sz="2400">
                <a:solidFill>
                  <a:schemeClr val="tx1"/>
                </a:solidFill>
              </a:endParaRPr>
            </a:p>
          </p:txBody>
        </p:sp>
        <p:sp>
          <p:nvSpPr>
            <p:cNvPr id="67597" name="AutoShape 9"/>
            <p:cNvSpPr>
              <a:spLocks noChangeArrowheads="1"/>
            </p:cNvSpPr>
            <p:nvPr/>
          </p:nvSpPr>
          <p:spPr bwMode="auto">
            <a:xfrm>
              <a:off x="3124200" y="3733800"/>
              <a:ext cx="4400128" cy="990600"/>
            </a:xfrm>
            <a:prstGeom prst="wedgeRoundRectCallout">
              <a:avLst>
                <a:gd name="adj1" fmla="val -77713"/>
                <a:gd name="adj2" fmla="val 45194"/>
                <a:gd name="adj3" fmla="val 16667"/>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67598" name="Picture 10" descr="teacher_po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65550"/>
              <a:ext cx="3352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903" name="Text Box 15"/>
          <p:cNvSpPr txBox="1">
            <a:spLocks noChangeArrowheads="1"/>
          </p:cNvSpPr>
          <p:nvPr/>
        </p:nvSpPr>
        <p:spPr bwMode="auto">
          <a:xfrm rot="20241851">
            <a:off x="4103184" y="3660343"/>
            <a:ext cx="3201592"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scene3d>
              <a:camera prst="orthographicFront"/>
              <a:lightRig rig="soft" dir="t">
                <a:rot lat="0" lon="0" rev="10800000"/>
              </a:lightRig>
            </a:scene3d>
            <a:sp3d>
              <a:bevelT w="27940" h="12700"/>
              <a:contourClr>
                <a:srgbClr val="DDDDDD"/>
              </a:contourClr>
            </a:sp3d>
          </a:bodyPr>
          <a:lstStyle/>
          <a:p>
            <a:pPr>
              <a:defRPr/>
            </a:pPr>
            <a:r>
              <a:rPr lang="en-AU" sz="4000" spc="150" dirty="0">
                <a:ln w="11430"/>
                <a:solidFill>
                  <a:srgbClr val="F8F8F8"/>
                </a:solidFill>
                <a:effectLst>
                  <a:innerShdw blurRad="63500" dist="50800" dir="13500000">
                    <a:prstClr val="black">
                      <a:alpha val="50000"/>
                    </a:prstClr>
                  </a:innerShdw>
                </a:effectLst>
                <a:latin typeface="Arial"/>
                <a:cs typeface="Arial"/>
              </a:rPr>
              <a:t>ultimatum</a:t>
            </a:r>
          </a:p>
        </p:txBody>
      </p:sp>
      <p:grpSp>
        <p:nvGrpSpPr>
          <p:cNvPr id="3" name="Group 2"/>
          <p:cNvGrpSpPr>
            <a:grpSpLocks/>
          </p:cNvGrpSpPr>
          <p:nvPr/>
        </p:nvGrpSpPr>
        <p:grpSpPr bwMode="auto">
          <a:xfrm>
            <a:off x="381000" y="3603625"/>
            <a:ext cx="8743950" cy="3281363"/>
            <a:chOff x="381000" y="3581400"/>
            <a:chExt cx="8744201" cy="3281040"/>
          </a:xfrm>
        </p:grpSpPr>
        <p:sp>
          <p:nvSpPr>
            <p:cNvPr id="67593" name="Text Box 12"/>
            <p:cNvSpPr txBox="1">
              <a:spLocks noChangeArrowheads="1"/>
            </p:cNvSpPr>
            <p:nvPr/>
          </p:nvSpPr>
          <p:spPr bwMode="auto">
            <a:xfrm>
              <a:off x="457200" y="3733800"/>
              <a:ext cx="54864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r>
                <a:rPr lang="en-AU" sz="2400"/>
                <a:t>You can finish the work now and go out to lunch with the others or if it is unfinished you will stay back at lunch and I can help you with it. You decide.</a:t>
              </a:r>
            </a:p>
          </p:txBody>
        </p:sp>
        <p:sp>
          <p:nvSpPr>
            <p:cNvPr id="67594" name="AutoShape 13"/>
            <p:cNvSpPr>
              <a:spLocks noChangeArrowheads="1"/>
            </p:cNvSpPr>
            <p:nvPr/>
          </p:nvSpPr>
          <p:spPr bwMode="auto">
            <a:xfrm>
              <a:off x="381000" y="3581400"/>
              <a:ext cx="5867400" cy="1905000"/>
            </a:xfrm>
            <a:prstGeom prst="wedgeRoundRectCallout">
              <a:avLst>
                <a:gd name="adj1" fmla="val 69509"/>
                <a:gd name="adj2" fmla="val -10333"/>
                <a:gd name="adj3" fmla="val 16667"/>
              </a:avLst>
            </a:prstGeom>
            <a:noFill/>
            <a:ln w="38100">
              <a:solidFill>
                <a:schemeClr val="folHlink"/>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67595" name="teacher.png" descr="/Users/CSC/Desktop/March 7 objects/teacher.png"/>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372200" y="3861048"/>
              <a:ext cx="2753001" cy="300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9" name="Rectangle 4"/>
          <p:cNvSpPr>
            <a:spLocks noChangeArrowheads="1"/>
          </p:cNvSpPr>
          <p:nvPr/>
        </p:nvSpPr>
        <p:spPr bwMode="auto">
          <a:xfrm>
            <a:off x="1447800" y="2682875"/>
            <a:ext cx="5257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dirty="0">
                <a:solidFill>
                  <a:schemeClr val="bg1"/>
                </a:solidFill>
              </a:rPr>
              <a:t>Setting a limit is not the same as issuing an ultimatum.</a:t>
            </a:r>
            <a:endParaRPr lang="en-AU" sz="1100" b="0" i="0" dirty="0">
              <a:solidFill>
                <a:srgbClr val="25F512"/>
              </a:solidFill>
              <a:latin typeface="Helvetica" charset="0"/>
            </a:endParaRPr>
          </a:p>
        </p:txBody>
      </p:sp>
      <p:sp>
        <p:nvSpPr>
          <p:cNvPr id="18" name="AutoShape 7"/>
          <p:cNvSpPr>
            <a:spLocks noChangeArrowheads="1"/>
          </p:cNvSpPr>
          <p:nvPr/>
        </p:nvSpPr>
        <p:spPr bwMode="auto">
          <a:xfrm>
            <a:off x="990600" y="2759075"/>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19" name="Text Box 8"/>
          <p:cNvSpPr txBox="1">
            <a:spLocks noChangeArrowheads="1"/>
          </p:cNvSpPr>
          <p:nvPr/>
        </p:nvSpPr>
        <p:spPr bwMode="auto">
          <a:xfrm>
            <a:off x="0" y="1401763"/>
            <a:ext cx="8839200"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b="0" dirty="0">
                <a:solidFill>
                  <a:schemeClr val="bg1"/>
                </a:solidFill>
              </a:rPr>
              <a:t>Redirecting the thoughts of students back to their behaviour and </a:t>
            </a:r>
          </a:p>
          <a:p>
            <a:pPr>
              <a:lnSpc>
                <a:spcPct val="70000"/>
              </a:lnSpc>
              <a:spcBef>
                <a:spcPct val="50000"/>
              </a:spcBef>
              <a:defRPr/>
            </a:pPr>
            <a:r>
              <a:rPr lang="en-AU" sz="2000" b="0" dirty="0">
                <a:solidFill>
                  <a:schemeClr val="bg1"/>
                </a:solidFill>
              </a:rPr>
              <a:t>creating a dilemma for them in which a decision or action is needed</a:t>
            </a:r>
          </a:p>
        </p:txBody>
      </p:sp>
      <p:sp>
        <p:nvSpPr>
          <p:cNvPr id="16" name="Text Box 3"/>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500"/>
                                        <p:tgtEl>
                                          <p:spTgt spid="675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903"/>
                                        </p:tgtEl>
                                        <p:attrNameLst>
                                          <p:attrName>style.visibility</p:attrName>
                                        </p:attrNameLst>
                                      </p:cBhvr>
                                      <p:to>
                                        <p:strVal val="visible"/>
                                      </p:to>
                                    </p:set>
                                    <p:animEffect transition="in" filter="fade">
                                      <p:cBhvr>
                                        <p:cTn id="20" dur="1000"/>
                                        <p:tgtEl>
                                          <p:spTgt spid="1659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165903"/>
                                        </p:tgtEl>
                                      </p:cBhvr>
                                    </p:animEffect>
                                    <p:set>
                                      <p:cBhvr>
                                        <p:cTn id="28" dur="1" fill="hold">
                                          <p:stCondLst>
                                            <p:cond delay="999"/>
                                          </p:stCondLst>
                                        </p:cTn>
                                        <p:tgtEl>
                                          <p:spTgt spid="16590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3"/>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69635" name="Rectangle 4"/>
          <p:cNvSpPr>
            <a:spLocks noChangeArrowheads="1"/>
          </p:cNvSpPr>
          <p:nvPr/>
        </p:nvSpPr>
        <p:spPr bwMode="auto">
          <a:xfrm>
            <a:off x="1447800" y="2682875"/>
            <a:ext cx="5257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Setting a limit is not the same as issuing an ultimatum.</a:t>
            </a:r>
            <a:endParaRPr lang="en-AU" sz="1100" b="0" i="0">
              <a:solidFill>
                <a:srgbClr val="25F512"/>
              </a:solidFill>
              <a:latin typeface="Helvetica" charset="0"/>
            </a:endParaRPr>
          </a:p>
        </p:txBody>
      </p:sp>
      <p:sp>
        <p:nvSpPr>
          <p:cNvPr id="226309" name="Rectangle 5"/>
          <p:cNvSpPr>
            <a:spLocks noChangeArrowheads="1"/>
          </p:cNvSpPr>
          <p:nvPr/>
        </p:nvSpPr>
        <p:spPr bwMode="auto">
          <a:xfrm>
            <a:off x="3505200" y="4054475"/>
            <a:ext cx="4876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The purpose of limits is to teach, not to punish.</a:t>
            </a:r>
            <a:endParaRPr lang="en-AU" sz="2400" i="0">
              <a:solidFill>
                <a:srgbClr val="221E1F"/>
              </a:solidFill>
              <a:latin typeface="Helvetica" charset="0"/>
            </a:endParaRPr>
          </a:p>
        </p:txBody>
      </p:sp>
      <p:sp>
        <p:nvSpPr>
          <p:cNvPr id="226310" name="AutoShape 6"/>
          <p:cNvSpPr>
            <a:spLocks noChangeArrowheads="1"/>
          </p:cNvSpPr>
          <p:nvPr/>
        </p:nvSpPr>
        <p:spPr bwMode="auto">
          <a:xfrm>
            <a:off x="2971800" y="4130675"/>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226311" name="AutoShape 7"/>
          <p:cNvSpPr>
            <a:spLocks noChangeArrowheads="1"/>
          </p:cNvSpPr>
          <p:nvPr/>
        </p:nvSpPr>
        <p:spPr bwMode="auto">
          <a:xfrm>
            <a:off x="990600" y="2759075"/>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226312" name="Text Box 8"/>
          <p:cNvSpPr txBox="1">
            <a:spLocks noChangeArrowheads="1"/>
          </p:cNvSpPr>
          <p:nvPr/>
        </p:nvSpPr>
        <p:spPr bwMode="auto">
          <a:xfrm>
            <a:off x="0" y="1401763"/>
            <a:ext cx="8839200"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b="0" dirty="0">
                <a:solidFill>
                  <a:schemeClr val="bg1"/>
                </a:solidFill>
              </a:rPr>
              <a:t>Redirecting the thoughts of students back to their behaviour and </a:t>
            </a:r>
          </a:p>
          <a:p>
            <a:pPr>
              <a:lnSpc>
                <a:spcPct val="70000"/>
              </a:lnSpc>
              <a:spcBef>
                <a:spcPct val="50000"/>
              </a:spcBef>
              <a:defRPr/>
            </a:pPr>
            <a:r>
              <a:rPr lang="en-AU" sz="2000" b="0" dirty="0">
                <a:solidFill>
                  <a:schemeClr val="bg1"/>
                </a:solidFill>
              </a:rPr>
              <a:t>creating a dilemma for them in which a decision or action is needed</a:t>
            </a:r>
          </a:p>
        </p:txBody>
      </p:sp>
      <p:sp>
        <p:nvSpPr>
          <p:cNvPr id="226313" name="Text Box 9"/>
          <p:cNvSpPr txBox="1">
            <a:spLocks noChangeArrowheads="1"/>
          </p:cNvSpPr>
          <p:nvPr/>
        </p:nvSpPr>
        <p:spPr bwMode="auto">
          <a:xfrm>
            <a:off x="1143000" y="5105400"/>
            <a:ext cx="7010400" cy="1349375"/>
          </a:xfrm>
          <a:prstGeom prst="rect">
            <a:avLst/>
          </a:prstGeom>
          <a:noFill/>
          <a:ln w="38100">
            <a:solidFill>
              <a:schemeClr val="folHlink"/>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AU" sz="2000" b="0">
                <a:latin typeface="Helvetica" charset="0"/>
              </a:rPr>
              <a:t>Through limits, people begin to understand that their actions, positive or negative, result in predictable consequences. By giving such choices and consequences, a structure for good decision making is provided.</a:t>
            </a:r>
            <a:endParaRPr lang="en-AU" sz="2400" b="0" i="0">
              <a:solidFill>
                <a:srgbClr val="221E1F"/>
              </a:solidFill>
              <a:latin typeface="Helvetica" charset="0"/>
            </a:endParaRPr>
          </a:p>
        </p:txBody>
      </p:sp>
      <p:sp>
        <p:nvSpPr>
          <p:cNvPr id="69641" name="Rectangle 10"/>
          <p:cNvSpPr>
            <a:spLocks noChangeArrowheads="1"/>
          </p:cNvSpPr>
          <p:nvPr/>
        </p:nvSpPr>
        <p:spPr bwMode="auto">
          <a:xfrm>
            <a:off x="7543800" y="152400"/>
            <a:ext cx="14478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lnSpc>
                <a:spcPct val="100000"/>
              </a:lnSpc>
            </a:pPr>
            <a:r>
              <a:rPr lang="en-AU" sz="800" b="0" i="0">
                <a:solidFill>
                  <a:schemeClr val="tx2"/>
                </a:solidFill>
              </a:rPr>
              <a:t>Limitsetting 1</a:t>
            </a:r>
            <a:endParaRPr lang="en-AU" sz="4400" b="0" i="0">
              <a:solidFill>
                <a:schemeClr val="tx2"/>
              </a:solidFill>
            </a:endParaRPr>
          </a:p>
        </p:txBody>
      </p:sp>
      <p:sp>
        <p:nvSpPr>
          <p:cNvPr id="69642" name="Rectangle 12"/>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2</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310"/>
                                        </p:tgtEl>
                                        <p:attrNameLst>
                                          <p:attrName>style.visibility</p:attrName>
                                        </p:attrNameLst>
                                      </p:cBhvr>
                                      <p:to>
                                        <p:strVal val="visible"/>
                                      </p:to>
                                    </p:set>
                                    <p:animEffect transition="in" filter="fade">
                                      <p:cBhvr>
                                        <p:cTn id="7" dur="1000"/>
                                        <p:tgtEl>
                                          <p:spTgt spid="2263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6309"/>
                                        </p:tgtEl>
                                        <p:attrNameLst>
                                          <p:attrName>style.visibility</p:attrName>
                                        </p:attrNameLst>
                                      </p:cBhvr>
                                      <p:to>
                                        <p:strVal val="visible"/>
                                      </p:to>
                                    </p:set>
                                    <p:animEffect transition="in" filter="fade">
                                      <p:cBhvr>
                                        <p:cTn id="10" dur="1000"/>
                                        <p:tgtEl>
                                          <p:spTgt spid="2263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6313"/>
                                        </p:tgtEl>
                                        <p:attrNameLst>
                                          <p:attrName>style.visibility</p:attrName>
                                        </p:attrNameLst>
                                      </p:cBhvr>
                                      <p:to>
                                        <p:strVal val="visible"/>
                                      </p:to>
                                    </p:set>
                                    <p:animEffect transition="in" filter="fade">
                                      <p:cBhvr>
                                        <p:cTn id="15" dur="1000"/>
                                        <p:tgtEl>
                                          <p:spTgt spid="226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P spid="226310" grpId="0" animBg="1"/>
      <p:bldP spid="2263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3"/>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71683" name="Rectangle 4"/>
          <p:cNvSpPr>
            <a:spLocks noChangeArrowheads="1"/>
          </p:cNvSpPr>
          <p:nvPr/>
        </p:nvSpPr>
        <p:spPr bwMode="auto">
          <a:xfrm>
            <a:off x="1447800" y="2682875"/>
            <a:ext cx="5257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Setting a limit is not the same as issuing an ultimatum.</a:t>
            </a:r>
            <a:endParaRPr lang="en-AU" sz="1100" b="0" i="0">
              <a:solidFill>
                <a:srgbClr val="25F512"/>
              </a:solidFill>
              <a:latin typeface="Helvetica" charset="0"/>
            </a:endParaRPr>
          </a:p>
        </p:txBody>
      </p:sp>
      <p:sp>
        <p:nvSpPr>
          <p:cNvPr id="71684" name="Rectangle 5"/>
          <p:cNvSpPr>
            <a:spLocks noChangeArrowheads="1"/>
          </p:cNvSpPr>
          <p:nvPr/>
        </p:nvSpPr>
        <p:spPr bwMode="auto">
          <a:xfrm>
            <a:off x="3505200" y="4054475"/>
            <a:ext cx="4876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The purpose of limits is to teach, not to punish.</a:t>
            </a:r>
            <a:endParaRPr lang="en-AU" sz="2400" i="0">
              <a:solidFill>
                <a:srgbClr val="221E1F"/>
              </a:solidFill>
              <a:latin typeface="Helvetica" charset="0"/>
            </a:endParaRPr>
          </a:p>
        </p:txBody>
      </p:sp>
      <p:sp>
        <p:nvSpPr>
          <p:cNvPr id="228358" name="Rectangle 6"/>
          <p:cNvSpPr>
            <a:spLocks noChangeArrowheads="1"/>
          </p:cNvSpPr>
          <p:nvPr/>
        </p:nvSpPr>
        <p:spPr bwMode="auto">
          <a:xfrm>
            <a:off x="1447800" y="5181600"/>
            <a:ext cx="5181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Setting limits is more about listening than talking.</a:t>
            </a:r>
          </a:p>
        </p:txBody>
      </p:sp>
      <p:sp>
        <p:nvSpPr>
          <p:cNvPr id="228359" name="AutoShape 7"/>
          <p:cNvSpPr>
            <a:spLocks noChangeArrowheads="1"/>
          </p:cNvSpPr>
          <p:nvPr/>
        </p:nvSpPr>
        <p:spPr bwMode="auto">
          <a:xfrm>
            <a:off x="2971800" y="4130675"/>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228360" name="AutoShape 8"/>
          <p:cNvSpPr>
            <a:spLocks noChangeArrowheads="1"/>
          </p:cNvSpPr>
          <p:nvPr/>
        </p:nvSpPr>
        <p:spPr bwMode="auto">
          <a:xfrm>
            <a:off x="990600" y="2759075"/>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228361" name="AutoShape 9"/>
          <p:cNvSpPr>
            <a:spLocks noChangeArrowheads="1"/>
          </p:cNvSpPr>
          <p:nvPr/>
        </p:nvSpPr>
        <p:spPr bwMode="auto">
          <a:xfrm>
            <a:off x="990600" y="5257800"/>
            <a:ext cx="304800" cy="304800"/>
          </a:xfrm>
          <a:prstGeom prst="irregularSeal1">
            <a:avLst/>
          </a:prstGeom>
          <a:solidFill>
            <a:srgbClr val="FF0000"/>
          </a:solidFill>
          <a:ln w="9525">
            <a:solidFill>
              <a:schemeClr val="tx1"/>
            </a:solidFill>
            <a:miter lim="800000"/>
            <a:headEnd/>
            <a:tailEnd/>
          </a:ln>
          <a:effectLst>
            <a:outerShdw blurRad="63500" dist="38094" dir="19499998" algn="ctr" rotWithShape="0">
              <a:srgbClr val="000000">
                <a:alpha val="74998"/>
              </a:srgbClr>
            </a:outerShdw>
          </a:effectLst>
        </p:spPr>
        <p:txBody>
          <a:bodyPr wrap="none" anchor="ctr"/>
          <a:lstStyle/>
          <a:p>
            <a:pPr>
              <a:defRPr/>
            </a:pPr>
            <a:endParaRPr lang="en-US"/>
          </a:p>
        </p:txBody>
      </p:sp>
      <p:sp>
        <p:nvSpPr>
          <p:cNvPr id="228362" name="Text Box 10"/>
          <p:cNvSpPr txBox="1">
            <a:spLocks noChangeArrowheads="1"/>
          </p:cNvSpPr>
          <p:nvPr/>
        </p:nvSpPr>
        <p:spPr bwMode="auto">
          <a:xfrm>
            <a:off x="0" y="1401763"/>
            <a:ext cx="8839200"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b="0">
                <a:solidFill>
                  <a:schemeClr val="bg1"/>
                </a:solidFill>
              </a:rPr>
              <a:t>Redirecting the thoughts of students back to their behaviour and </a:t>
            </a:r>
          </a:p>
          <a:p>
            <a:pPr>
              <a:lnSpc>
                <a:spcPct val="70000"/>
              </a:lnSpc>
              <a:spcBef>
                <a:spcPct val="50000"/>
              </a:spcBef>
              <a:defRPr/>
            </a:pPr>
            <a:r>
              <a:rPr lang="en-AU" sz="2000" b="0">
                <a:solidFill>
                  <a:schemeClr val="bg1"/>
                </a:solidFill>
              </a:rPr>
              <a:t>creating a dilemma for them in which a decision or action is needed</a:t>
            </a:r>
          </a:p>
        </p:txBody>
      </p:sp>
      <p:sp>
        <p:nvSpPr>
          <p:cNvPr id="228363" name="Text Box 11"/>
          <p:cNvSpPr txBox="1">
            <a:spLocks noChangeArrowheads="1"/>
          </p:cNvSpPr>
          <p:nvPr/>
        </p:nvSpPr>
        <p:spPr bwMode="auto">
          <a:xfrm>
            <a:off x="3429000" y="5715000"/>
            <a:ext cx="5562600" cy="1044575"/>
          </a:xfrm>
          <a:prstGeom prst="rect">
            <a:avLst/>
          </a:prstGeom>
          <a:noFill/>
          <a:ln w="38100">
            <a:solidFill>
              <a:schemeClr val="folHlink"/>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a:latin typeface="Helvetica" charset="0"/>
              </a:rPr>
              <a:t>By listening, you will learn more about what</a:t>
            </a:r>
            <a:r>
              <a:rPr lang="ja-JP" altLang="en-AU" sz="2000" b="0"/>
              <a:t>’</a:t>
            </a:r>
            <a:r>
              <a:rPr lang="en-AU" altLang="ja-JP" sz="2000" b="0">
                <a:latin typeface="Helvetica" charset="0"/>
              </a:rPr>
              <a:t>s important to students, and that will help you set more meaningful limits.</a:t>
            </a:r>
            <a:endParaRPr lang="en-AU" sz="2400" b="0" i="0">
              <a:solidFill>
                <a:srgbClr val="221E1F"/>
              </a:solidFill>
              <a:latin typeface="Helvetica" charset="0"/>
            </a:endParaRPr>
          </a:p>
        </p:txBody>
      </p:sp>
      <p:sp>
        <p:nvSpPr>
          <p:cNvPr id="71691" name="Rectangle 13"/>
          <p:cNvSpPr>
            <a:spLocks noGrp="1" noChangeArrowheads="1"/>
          </p:cNvSpPr>
          <p:nvPr>
            <p:ph type="title" idx="4294967295"/>
          </p:nvPr>
        </p:nvSpPr>
        <p:spPr>
          <a:xfrm>
            <a:off x="8153400" y="152400"/>
            <a:ext cx="838200" cy="228600"/>
          </a:xfrm>
        </p:spPr>
        <p:txBody>
          <a:bodyPr/>
          <a:lstStyle/>
          <a:p>
            <a:pPr eaLnBrk="1" hangingPunct="1"/>
            <a:r>
              <a:rPr lang="en-AU" sz="800">
                <a:latin typeface="Arial" charset="0"/>
                <a:ea typeface="ＭＳ Ｐゴシック" charset="0"/>
                <a:cs typeface="ＭＳ Ｐゴシック" charset="0"/>
              </a:rPr>
              <a:t>Limitsetting 3</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8361"/>
                                        </p:tgtEl>
                                        <p:attrNameLst>
                                          <p:attrName>style.visibility</p:attrName>
                                        </p:attrNameLst>
                                      </p:cBhvr>
                                      <p:to>
                                        <p:strVal val="visible"/>
                                      </p:to>
                                    </p:set>
                                    <p:animEffect transition="in" filter="fade">
                                      <p:cBhvr>
                                        <p:cTn id="7" dur="1000"/>
                                        <p:tgtEl>
                                          <p:spTgt spid="2283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8358"/>
                                        </p:tgtEl>
                                        <p:attrNameLst>
                                          <p:attrName>style.visibility</p:attrName>
                                        </p:attrNameLst>
                                      </p:cBhvr>
                                      <p:to>
                                        <p:strVal val="visible"/>
                                      </p:to>
                                    </p:set>
                                    <p:animEffect transition="in" filter="fade">
                                      <p:cBhvr>
                                        <p:cTn id="10" dur="1000"/>
                                        <p:tgtEl>
                                          <p:spTgt spid="2283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8363"/>
                                        </p:tgtEl>
                                        <p:attrNameLst>
                                          <p:attrName>style.visibility</p:attrName>
                                        </p:attrNameLst>
                                      </p:cBhvr>
                                      <p:to>
                                        <p:strVal val="visible"/>
                                      </p:to>
                                    </p:set>
                                    <p:animEffect transition="in" filter="fade">
                                      <p:cBhvr>
                                        <p:cTn id="15" dur="1000"/>
                                        <p:tgtEl>
                                          <p:spTgt spid="228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P spid="228361" grpId="0" animBg="1"/>
      <p:bldP spid="2283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solidFill>
                <a:schemeClr val="bg1"/>
              </a:solidFill>
            </a:endParaRPr>
          </a:p>
        </p:txBody>
      </p:sp>
      <p:pic>
        <p:nvPicPr>
          <p:cNvPr id="73732"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230405"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Explain which behaviour</a:t>
            </a:r>
          </a:p>
          <a:p>
            <a:pPr algn="l">
              <a:lnSpc>
                <a:spcPct val="100000"/>
              </a:lnSpc>
            </a:pPr>
            <a:r>
              <a:rPr lang="en-AU" sz="2400" b="0" i="0">
                <a:solidFill>
                  <a:schemeClr val="bg1"/>
                </a:solidFill>
              </a:rPr>
              <a:t> is inappropriate</a:t>
            </a:r>
            <a:endParaRPr lang="en-AU" sz="2400" i="0">
              <a:solidFill>
                <a:srgbClr val="221E1F"/>
              </a:solidFill>
              <a:latin typeface="Helvetica" charset="0"/>
            </a:endParaRPr>
          </a:p>
        </p:txBody>
      </p:sp>
      <p:sp>
        <p:nvSpPr>
          <p:cNvPr id="230406" name="Rectangle 6"/>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dirty="0">
                <a:solidFill>
                  <a:srgbClr val="FF0000"/>
                </a:solidFill>
              </a:rPr>
              <a:t>Steps</a:t>
            </a:r>
            <a:endParaRPr lang="en-AU" b="0" i="0" dirty="0">
              <a:solidFill>
                <a:srgbClr val="25F512"/>
              </a:solidFill>
              <a:latin typeface="Helvetica" charset="0"/>
            </a:endParaRPr>
          </a:p>
        </p:txBody>
      </p:sp>
      <p:sp>
        <p:nvSpPr>
          <p:cNvPr id="230407" name="Text Box 7"/>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dirty="0">
                <a:solidFill>
                  <a:srgbClr val="FF0000"/>
                </a:solidFill>
              </a:rPr>
              <a:t>5</a:t>
            </a:r>
            <a:endParaRPr lang="en-AU" sz="9600" dirty="0">
              <a:solidFill>
                <a:schemeClr val="tx1"/>
              </a:solidFill>
            </a:endParaRPr>
          </a:p>
        </p:txBody>
      </p:sp>
      <p:sp>
        <p:nvSpPr>
          <p:cNvPr id="230408" name="Text Box 8"/>
          <p:cNvSpPr txBox="1">
            <a:spLocks noChangeArrowheads="1"/>
          </p:cNvSpPr>
          <p:nvPr/>
        </p:nvSpPr>
        <p:spPr bwMode="auto">
          <a:xfrm>
            <a:off x="5334000" y="2819400"/>
            <a:ext cx="3810000"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Saying </a:t>
            </a:r>
            <a:r>
              <a:rPr lang="ja-JP" altLang="en-AU" sz="2000" b="0" i="0"/>
              <a:t>‘</a:t>
            </a:r>
            <a:r>
              <a:rPr lang="en-AU" altLang="ja-JP" sz="2000" b="0">
                <a:latin typeface="Helvetica" charset="0"/>
              </a:rPr>
              <a:t>Stop that!</a:t>
            </a:r>
            <a:r>
              <a:rPr lang="ja-JP" altLang="en-AU" sz="2000" b="0" i="0"/>
              <a:t>”</a:t>
            </a:r>
            <a:r>
              <a:rPr lang="en-AU" altLang="ja-JP" sz="2000" b="0" i="0">
                <a:latin typeface="Helvetica" charset="0"/>
              </a:rPr>
              <a:t> may not be enough. The person may not know if you are objecting to how loudly he is talking or objecting to the language that he is using. Be specific.</a:t>
            </a:r>
            <a:endParaRPr lang="en-AU" sz="2400" b="0" i="0">
              <a:solidFill>
                <a:srgbClr val="221E1F"/>
              </a:solidFill>
              <a:latin typeface="Helvetica" charset="0"/>
            </a:endParaRPr>
          </a:p>
        </p:txBody>
      </p:sp>
      <p:sp>
        <p:nvSpPr>
          <p:cNvPr id="73738" name="Rectangle 9"/>
          <p:cNvSpPr>
            <a:spLocks noGrp="1" noChangeArrowheads="1"/>
          </p:cNvSpPr>
          <p:nvPr>
            <p:ph type="title" idx="4294967295"/>
          </p:nvPr>
        </p:nvSpPr>
        <p:spPr>
          <a:xfrm>
            <a:off x="7848600" y="0"/>
            <a:ext cx="1295400" cy="228600"/>
          </a:xfrm>
        </p:spPr>
        <p:txBody>
          <a:bodyPr/>
          <a:lstStyle/>
          <a:p>
            <a:pPr eaLnBrk="1" hangingPunct="1"/>
            <a:r>
              <a:rPr lang="en-AU" sz="800">
                <a:latin typeface="Arial" charset="0"/>
                <a:ea typeface="ＭＳ Ｐゴシック" charset="0"/>
                <a:cs typeface="ＭＳ Ｐゴシック" charset="0"/>
              </a:rPr>
              <a:t>Limitsetting 5steps 1</a:t>
            </a:r>
            <a:endParaRPr lang="en-AU">
              <a:latin typeface="Arial" charset="0"/>
              <a:ea typeface="ＭＳ Ｐゴシック" charset="0"/>
              <a:cs typeface="ＭＳ Ｐゴシック" charset="0"/>
            </a:endParaRPr>
          </a:p>
        </p:txBody>
      </p:sp>
      <p:sp>
        <p:nvSpPr>
          <p:cNvPr id="2" name="TextBox 1">
            <a:hlinkClick r:id="" action="ppaction://noaction"/>
          </p:cNvPr>
          <p:cNvSpPr txBox="1"/>
          <p:nvPr/>
        </p:nvSpPr>
        <p:spPr>
          <a:xfrm>
            <a:off x="6732240" y="4509120"/>
            <a:ext cx="1008112" cy="318036"/>
          </a:xfrm>
          <a:prstGeom prst="rect">
            <a:avLst/>
          </a:prstGeom>
          <a:noFill/>
        </p:spPr>
        <p:txBody>
          <a:bodyPr wrap="square" rtlCol="0">
            <a:spAutoFit/>
          </a:bodyPr>
          <a:lstStyle/>
          <a:p>
            <a:r>
              <a:rPr lang="en-US" dirty="0" smtClean="0">
                <a:solidFill>
                  <a:srgbClr val="FFFFFF"/>
                </a:solidFill>
                <a:effectLst>
                  <a:innerShdw blurRad="63500" dist="50800" dir="13500000">
                    <a:prstClr val="black">
                      <a:alpha val="50000"/>
                    </a:prstClr>
                  </a:innerShdw>
                </a:effectLst>
              </a:rPr>
              <a:t>More</a:t>
            </a:r>
            <a:endParaRPr lang="en-US" dirty="0">
              <a:solidFill>
                <a:srgbClr val="FFFFFF"/>
              </a:solidFill>
              <a:effectLst>
                <a:innerShdw blurRad="63500" dist="50800" dir="13500000">
                  <a:prstClr val="black">
                    <a:alpha val="50000"/>
                  </a:prstClr>
                </a:inn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fade">
                                      <p:cBhvr>
                                        <p:cTn id="7" dur="1000"/>
                                        <p:tgtEl>
                                          <p:spTgt spid="230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8"/>
                                        </p:tgtEl>
                                        <p:attrNameLst>
                                          <p:attrName>style.visibility</p:attrName>
                                        </p:attrNameLst>
                                      </p:cBhvr>
                                      <p:to>
                                        <p:strVal val="visible"/>
                                      </p:to>
                                    </p:set>
                                    <p:animEffect transition="in" filter="fade">
                                      <p:cBhvr>
                                        <p:cTn id="12" dur="1000"/>
                                        <p:tgtEl>
                                          <p:spTgt spid="2304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p:bldP spid="23040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pic>
        <p:nvPicPr>
          <p:cNvPr id="75780"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75782"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which behaviour</a:t>
            </a:r>
          </a:p>
          <a:p>
            <a:pPr algn="l">
              <a:lnSpc>
                <a:spcPct val="100000"/>
              </a:lnSpc>
            </a:pPr>
            <a:r>
              <a:rPr lang="en-AU" sz="2400" b="0" i="0">
                <a:solidFill>
                  <a:schemeClr val="bg2"/>
                </a:solidFill>
              </a:rPr>
              <a:t> is inappropriate</a:t>
            </a:r>
            <a:endParaRPr lang="en-AU" sz="2400" i="0">
              <a:solidFill>
                <a:srgbClr val="221E1F"/>
              </a:solidFill>
              <a:latin typeface="Helvetica" charset="0"/>
            </a:endParaRPr>
          </a:p>
        </p:txBody>
      </p:sp>
      <p:sp>
        <p:nvSpPr>
          <p:cNvPr id="232454" name="Rectangle 6"/>
          <p:cNvSpPr>
            <a:spLocks noChangeArrowheads="1"/>
          </p:cNvSpPr>
          <p:nvPr/>
        </p:nvSpPr>
        <p:spPr bwMode="auto">
          <a:xfrm>
            <a:off x="5410200" y="3657600"/>
            <a:ext cx="3810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Explain why the behaviour is inappropriate.</a:t>
            </a:r>
          </a:p>
        </p:txBody>
      </p:sp>
      <p:sp>
        <p:nvSpPr>
          <p:cNvPr id="232455" name="Rectangle 7"/>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a:solidFill>
                  <a:srgbClr val="FF0000"/>
                </a:solidFill>
              </a:rPr>
              <a:t>Steps</a:t>
            </a:r>
            <a:endParaRPr lang="en-AU" b="0" i="0">
              <a:solidFill>
                <a:srgbClr val="25F512"/>
              </a:solidFill>
              <a:latin typeface="Helvetica" charset="0"/>
            </a:endParaRPr>
          </a:p>
        </p:txBody>
      </p:sp>
      <p:sp>
        <p:nvSpPr>
          <p:cNvPr id="232456" name="Text Box 8"/>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dirty="0">
                <a:solidFill>
                  <a:srgbClr val="FF0000"/>
                </a:solidFill>
              </a:rPr>
              <a:t>5</a:t>
            </a:r>
            <a:endParaRPr lang="en-AU" sz="9600" dirty="0">
              <a:solidFill>
                <a:schemeClr val="tx1"/>
              </a:solidFill>
            </a:endParaRPr>
          </a:p>
        </p:txBody>
      </p:sp>
      <p:sp>
        <p:nvSpPr>
          <p:cNvPr id="232457" name="Text Box 9"/>
          <p:cNvSpPr txBox="1">
            <a:spLocks noChangeArrowheads="1"/>
          </p:cNvSpPr>
          <p:nvPr/>
        </p:nvSpPr>
        <p:spPr bwMode="auto">
          <a:xfrm>
            <a:off x="4267200" y="5105400"/>
            <a:ext cx="48768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Don</a:t>
            </a:r>
            <a:r>
              <a:rPr lang="ja-JP" altLang="en-AU" sz="2000" b="0" i="0"/>
              <a:t>’</a:t>
            </a:r>
            <a:r>
              <a:rPr lang="en-AU" altLang="ja-JP" sz="2000" b="0" i="0">
                <a:latin typeface="Helvetica" charset="0"/>
              </a:rPr>
              <a:t>t assume the student knows why her behavior is not acceptable. Is she disturbing others? Being disrespectful? Not doing a task she</a:t>
            </a:r>
            <a:r>
              <a:rPr lang="ja-JP" altLang="en-AU" sz="2000" b="0" i="0"/>
              <a:t>’</a:t>
            </a:r>
            <a:r>
              <a:rPr lang="en-AU" altLang="ja-JP" sz="2000" b="0" i="0">
                <a:latin typeface="Helvetica" charset="0"/>
              </a:rPr>
              <a:t>s been assigned?</a:t>
            </a:r>
            <a:endParaRPr lang="en-AU" sz="2400" b="0" i="0">
              <a:solidFill>
                <a:srgbClr val="221E1F"/>
              </a:solidFill>
              <a:latin typeface="Helvetica" charset="0"/>
            </a:endParaRPr>
          </a:p>
        </p:txBody>
      </p:sp>
      <p:sp>
        <p:nvSpPr>
          <p:cNvPr id="75787" name="Rectangle 10"/>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5steps 2</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454"/>
                                        </p:tgtEl>
                                        <p:attrNameLst>
                                          <p:attrName>style.visibility</p:attrName>
                                        </p:attrNameLst>
                                      </p:cBhvr>
                                      <p:to>
                                        <p:strVal val="visible"/>
                                      </p:to>
                                    </p:set>
                                    <p:animEffect transition="in" filter="fade">
                                      <p:cBhvr>
                                        <p:cTn id="7" dur="1000"/>
                                        <p:tgtEl>
                                          <p:spTgt spid="232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457"/>
                                        </p:tgtEl>
                                        <p:attrNameLst>
                                          <p:attrName>style.visibility</p:attrName>
                                        </p:attrNameLst>
                                      </p:cBhvr>
                                      <p:to>
                                        <p:strVal val="visible"/>
                                      </p:to>
                                    </p:set>
                                    <p:animEffect transition="in" filter="fade">
                                      <p:cBhvr>
                                        <p:cTn id="12" dur="1000"/>
                                        <p:tgtEl>
                                          <p:spTgt spid="232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p:bldP spid="2324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pic>
        <p:nvPicPr>
          <p:cNvPr id="77828"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77830"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which behaviour</a:t>
            </a:r>
          </a:p>
          <a:p>
            <a:pPr algn="l">
              <a:lnSpc>
                <a:spcPct val="100000"/>
              </a:lnSpc>
            </a:pPr>
            <a:r>
              <a:rPr lang="en-AU" sz="2400" b="0" i="0">
                <a:solidFill>
                  <a:schemeClr val="bg2"/>
                </a:solidFill>
              </a:rPr>
              <a:t> is inappropriate</a:t>
            </a:r>
            <a:endParaRPr lang="en-AU" sz="2400" i="0">
              <a:solidFill>
                <a:srgbClr val="221E1F"/>
              </a:solidFill>
              <a:latin typeface="Helvetica" charset="0"/>
            </a:endParaRPr>
          </a:p>
        </p:txBody>
      </p:sp>
      <p:sp>
        <p:nvSpPr>
          <p:cNvPr id="77831" name="Rectangle 6"/>
          <p:cNvSpPr>
            <a:spLocks noChangeArrowheads="1"/>
          </p:cNvSpPr>
          <p:nvPr/>
        </p:nvSpPr>
        <p:spPr bwMode="auto">
          <a:xfrm>
            <a:off x="5410200" y="3657600"/>
            <a:ext cx="3810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why the behaviour is inappropriate.</a:t>
            </a:r>
          </a:p>
        </p:txBody>
      </p:sp>
      <p:sp>
        <p:nvSpPr>
          <p:cNvPr id="234503" name="Rectangle 7"/>
          <p:cNvSpPr>
            <a:spLocks noChangeArrowheads="1"/>
          </p:cNvSpPr>
          <p:nvPr/>
        </p:nvSpPr>
        <p:spPr bwMode="auto">
          <a:xfrm>
            <a:off x="2819400" y="5410200"/>
            <a:ext cx="3657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latin typeface="Helvetica" charset="0"/>
              </a:rPr>
              <a:t>Give reasonable choices </a:t>
            </a:r>
          </a:p>
          <a:p>
            <a:pPr algn="l">
              <a:lnSpc>
                <a:spcPct val="100000"/>
              </a:lnSpc>
            </a:pPr>
            <a:r>
              <a:rPr lang="en-AU" sz="2400" b="0" i="0">
                <a:solidFill>
                  <a:schemeClr val="bg1"/>
                </a:solidFill>
                <a:latin typeface="Helvetica" charset="0"/>
              </a:rPr>
              <a:t>with consequences</a:t>
            </a:r>
            <a:r>
              <a:rPr lang="en-AU" sz="2400" b="0" i="0">
                <a:solidFill>
                  <a:schemeClr val="bg1"/>
                </a:solidFill>
              </a:rPr>
              <a:t>.</a:t>
            </a:r>
          </a:p>
        </p:txBody>
      </p:sp>
      <p:sp>
        <p:nvSpPr>
          <p:cNvPr id="234504" name="Rectangle 8"/>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a:solidFill>
                  <a:srgbClr val="FF0000"/>
                </a:solidFill>
              </a:rPr>
              <a:t>Steps</a:t>
            </a:r>
            <a:endParaRPr lang="en-AU" b="0" i="0">
              <a:solidFill>
                <a:srgbClr val="25F512"/>
              </a:solidFill>
              <a:latin typeface="Helvetica" charset="0"/>
            </a:endParaRPr>
          </a:p>
        </p:txBody>
      </p:sp>
      <p:sp>
        <p:nvSpPr>
          <p:cNvPr id="234505" name="Text Box 9"/>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a:solidFill>
                  <a:srgbClr val="FF0000"/>
                </a:solidFill>
              </a:rPr>
              <a:t>5</a:t>
            </a:r>
            <a:endParaRPr lang="en-AU" sz="9600">
              <a:solidFill>
                <a:schemeClr val="tx1"/>
              </a:solidFill>
            </a:endParaRPr>
          </a:p>
        </p:txBody>
      </p:sp>
      <p:sp>
        <p:nvSpPr>
          <p:cNvPr id="234506" name="Text Box 10"/>
          <p:cNvSpPr txBox="1">
            <a:spLocks noChangeArrowheads="1"/>
          </p:cNvSpPr>
          <p:nvPr/>
        </p:nvSpPr>
        <p:spPr bwMode="auto">
          <a:xfrm>
            <a:off x="381000" y="1371600"/>
            <a:ext cx="3810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Ultimatums often lead to power struggles because no one wants to be </a:t>
            </a:r>
            <a:r>
              <a:rPr lang="ja-JP" altLang="en-AU" sz="2000" b="0" i="0"/>
              <a:t>“</a:t>
            </a:r>
            <a:r>
              <a:rPr lang="en-AU" altLang="ja-JP" sz="2000" b="0" i="0">
                <a:latin typeface="Helvetica" charset="0"/>
              </a:rPr>
              <a:t>forced</a:t>
            </a:r>
            <a:r>
              <a:rPr lang="ja-JP" altLang="en-AU" sz="2000" b="0" i="0"/>
              <a:t>”</a:t>
            </a:r>
            <a:r>
              <a:rPr lang="en-AU" altLang="ja-JP" sz="2000" b="0" i="0">
                <a:latin typeface="Helvetica" charset="0"/>
              </a:rPr>
              <a:t> to so something. </a:t>
            </a:r>
            <a:endParaRPr lang="en-AU" sz="2400" b="0" i="0">
              <a:solidFill>
                <a:srgbClr val="221E1F"/>
              </a:solidFill>
              <a:latin typeface="Helvetica" charset="0"/>
            </a:endParaRPr>
          </a:p>
        </p:txBody>
      </p:sp>
      <p:sp>
        <p:nvSpPr>
          <p:cNvPr id="234507" name="Text Box 11"/>
          <p:cNvSpPr txBox="1">
            <a:spLocks noChangeArrowheads="1"/>
          </p:cNvSpPr>
          <p:nvPr/>
        </p:nvSpPr>
        <p:spPr bwMode="auto">
          <a:xfrm>
            <a:off x="381000" y="2819400"/>
            <a:ext cx="2514600" cy="283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By providing choices with consequences, you are admitting that you cannot force his decision. But you can determine what the consequences for his choices will be. </a:t>
            </a:r>
          </a:p>
        </p:txBody>
      </p:sp>
      <p:sp>
        <p:nvSpPr>
          <p:cNvPr id="77837" name="Rectangle 12"/>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5steps 3</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4503"/>
                                        </p:tgtEl>
                                        <p:attrNameLst>
                                          <p:attrName>style.visibility</p:attrName>
                                        </p:attrNameLst>
                                      </p:cBhvr>
                                      <p:to>
                                        <p:strVal val="visible"/>
                                      </p:to>
                                    </p:set>
                                    <p:animEffect transition="in" filter="fade">
                                      <p:cBhvr>
                                        <p:cTn id="7" dur="1000"/>
                                        <p:tgtEl>
                                          <p:spTgt spid="234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4507"/>
                                        </p:tgtEl>
                                        <p:attrNameLst>
                                          <p:attrName>style.visibility</p:attrName>
                                        </p:attrNameLst>
                                      </p:cBhvr>
                                      <p:to>
                                        <p:strVal val="visible"/>
                                      </p:to>
                                    </p:set>
                                    <p:animEffect transition="in" filter="fade">
                                      <p:cBhvr>
                                        <p:cTn id="12" dur="1000"/>
                                        <p:tgtEl>
                                          <p:spTgt spid="23450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4506"/>
                                        </p:tgtEl>
                                        <p:attrNameLst>
                                          <p:attrName>style.visibility</p:attrName>
                                        </p:attrNameLst>
                                      </p:cBhvr>
                                      <p:to>
                                        <p:strVal val="visible"/>
                                      </p:to>
                                    </p:set>
                                    <p:animEffect transition="in" filter="fade">
                                      <p:cBhvr>
                                        <p:cTn id="15" dur="1000"/>
                                        <p:tgtEl>
                                          <p:spTgt spid="234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3" grpId="0"/>
      <p:bldP spid="234506" grpId="0"/>
      <p:bldP spid="2345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pic>
        <p:nvPicPr>
          <p:cNvPr id="79876"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79878"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which behaviour</a:t>
            </a:r>
          </a:p>
          <a:p>
            <a:pPr algn="l">
              <a:lnSpc>
                <a:spcPct val="100000"/>
              </a:lnSpc>
            </a:pPr>
            <a:r>
              <a:rPr lang="en-AU" sz="2400" b="0" i="0">
                <a:solidFill>
                  <a:schemeClr val="bg2"/>
                </a:solidFill>
              </a:rPr>
              <a:t> is inappropriate</a:t>
            </a:r>
            <a:endParaRPr lang="en-AU" sz="2400" i="0">
              <a:solidFill>
                <a:srgbClr val="221E1F"/>
              </a:solidFill>
              <a:latin typeface="Helvetica" charset="0"/>
            </a:endParaRPr>
          </a:p>
        </p:txBody>
      </p:sp>
      <p:sp>
        <p:nvSpPr>
          <p:cNvPr id="79879" name="Rectangle 6"/>
          <p:cNvSpPr>
            <a:spLocks noChangeArrowheads="1"/>
          </p:cNvSpPr>
          <p:nvPr/>
        </p:nvSpPr>
        <p:spPr bwMode="auto">
          <a:xfrm>
            <a:off x="5410200" y="3657600"/>
            <a:ext cx="3810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why the behaviour is inappropriate.</a:t>
            </a:r>
            <a:endParaRPr lang="en-AU" sz="2400" b="0" i="0">
              <a:solidFill>
                <a:schemeClr val="bg1"/>
              </a:solidFill>
            </a:endParaRPr>
          </a:p>
        </p:txBody>
      </p:sp>
      <p:sp>
        <p:nvSpPr>
          <p:cNvPr id="79880" name="Rectangle 7"/>
          <p:cNvSpPr>
            <a:spLocks noChangeArrowheads="1"/>
          </p:cNvSpPr>
          <p:nvPr/>
        </p:nvSpPr>
        <p:spPr bwMode="auto">
          <a:xfrm>
            <a:off x="2819400" y="5410200"/>
            <a:ext cx="3657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latin typeface="Helvetica" charset="0"/>
              </a:rPr>
              <a:t>Give reasonable choices </a:t>
            </a:r>
          </a:p>
          <a:p>
            <a:pPr algn="l">
              <a:lnSpc>
                <a:spcPct val="100000"/>
              </a:lnSpc>
            </a:pPr>
            <a:r>
              <a:rPr lang="en-AU" sz="2400" b="0" i="0">
                <a:solidFill>
                  <a:schemeClr val="bg2"/>
                </a:solidFill>
                <a:latin typeface="Helvetica" charset="0"/>
              </a:rPr>
              <a:t>with consequences</a:t>
            </a:r>
            <a:r>
              <a:rPr lang="en-AU" sz="2400" b="0" i="0">
                <a:solidFill>
                  <a:schemeClr val="bg2"/>
                </a:solidFill>
              </a:rPr>
              <a:t>.</a:t>
            </a:r>
            <a:endParaRPr lang="en-AU" sz="2400" b="0" i="0">
              <a:solidFill>
                <a:schemeClr val="bg1"/>
              </a:solidFill>
            </a:endParaRPr>
          </a:p>
        </p:txBody>
      </p:sp>
      <p:sp>
        <p:nvSpPr>
          <p:cNvPr id="236552" name="Rectangle 8"/>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a:solidFill>
                  <a:srgbClr val="FF0000"/>
                </a:solidFill>
              </a:rPr>
              <a:t>Steps</a:t>
            </a:r>
            <a:endParaRPr lang="en-AU" b="0" i="0">
              <a:solidFill>
                <a:srgbClr val="25F512"/>
              </a:solidFill>
              <a:latin typeface="Helvetica" charset="0"/>
            </a:endParaRPr>
          </a:p>
        </p:txBody>
      </p:sp>
      <p:sp>
        <p:nvSpPr>
          <p:cNvPr id="236553" name="Rectangle 9"/>
          <p:cNvSpPr>
            <a:spLocks noChangeArrowheads="1"/>
          </p:cNvSpPr>
          <p:nvPr/>
        </p:nvSpPr>
        <p:spPr bwMode="auto">
          <a:xfrm>
            <a:off x="533400" y="4343400"/>
            <a:ext cx="165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2400" b="0" i="0">
                <a:solidFill>
                  <a:schemeClr val="bg1"/>
                </a:solidFill>
              </a:rPr>
              <a:t>Allow time.</a:t>
            </a:r>
          </a:p>
        </p:txBody>
      </p:sp>
      <p:sp>
        <p:nvSpPr>
          <p:cNvPr id="236554" name="Text Box 10"/>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a:solidFill>
                  <a:srgbClr val="FF0000"/>
                </a:solidFill>
              </a:rPr>
              <a:t>5</a:t>
            </a:r>
            <a:endParaRPr lang="en-AU" sz="9600">
              <a:solidFill>
                <a:schemeClr val="tx1"/>
              </a:solidFill>
            </a:endParaRPr>
          </a:p>
        </p:txBody>
      </p:sp>
      <p:sp>
        <p:nvSpPr>
          <p:cNvPr id="236555" name="Rectangle 11"/>
          <p:cNvSpPr>
            <a:spLocks noChangeArrowheads="1"/>
          </p:cNvSpPr>
          <p:nvPr/>
        </p:nvSpPr>
        <p:spPr bwMode="auto">
          <a:xfrm>
            <a:off x="152400" y="1508125"/>
            <a:ext cx="47244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latin typeface="Helvetica" charset="0"/>
              </a:rPr>
              <a:t>Give a few moments for a decision to be made. If upset, the student may not be thinking clearly. It may take her longer to think through what you</a:t>
            </a:r>
            <a:r>
              <a:rPr lang="ja-JP" altLang="en-AU" sz="2000" b="0" i="0"/>
              <a:t>’</a:t>
            </a:r>
            <a:r>
              <a:rPr lang="en-AU" altLang="ja-JP" sz="2000" b="0" i="0">
                <a:latin typeface="Helvetica" charset="0"/>
              </a:rPr>
              <a:t>ve said.</a:t>
            </a:r>
            <a:endParaRPr lang="en-AU" sz="2400" b="0" i="0">
              <a:solidFill>
                <a:srgbClr val="221E1F"/>
              </a:solidFill>
              <a:latin typeface="Helvetica" charset="0"/>
            </a:endParaRPr>
          </a:p>
        </p:txBody>
      </p:sp>
      <p:sp>
        <p:nvSpPr>
          <p:cNvPr id="79885" name="Rectangle 12"/>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5steps 4</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553"/>
                                        </p:tgtEl>
                                        <p:attrNameLst>
                                          <p:attrName>style.visibility</p:attrName>
                                        </p:attrNameLst>
                                      </p:cBhvr>
                                      <p:to>
                                        <p:strVal val="visible"/>
                                      </p:to>
                                    </p:set>
                                    <p:animEffect transition="in" filter="fade">
                                      <p:cBhvr>
                                        <p:cTn id="7" dur="1000"/>
                                        <p:tgtEl>
                                          <p:spTgt spid="2365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555"/>
                                        </p:tgtEl>
                                        <p:attrNameLst>
                                          <p:attrName>style.visibility</p:attrName>
                                        </p:attrNameLst>
                                      </p:cBhvr>
                                      <p:to>
                                        <p:strVal val="visible"/>
                                      </p:to>
                                    </p:set>
                                    <p:animEffect transition="in" filter="fade">
                                      <p:cBhvr>
                                        <p:cTn id="12" dur="1000"/>
                                        <p:tgtEl>
                                          <p:spTgt spid="236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3" grpId="0"/>
      <p:bldP spid="2365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pic>
        <p:nvPicPr>
          <p:cNvPr id="81924"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81926"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which behaviour</a:t>
            </a:r>
          </a:p>
          <a:p>
            <a:pPr algn="l">
              <a:lnSpc>
                <a:spcPct val="100000"/>
              </a:lnSpc>
            </a:pPr>
            <a:r>
              <a:rPr lang="en-AU" sz="2400" b="0" i="0">
                <a:solidFill>
                  <a:schemeClr val="bg2"/>
                </a:solidFill>
              </a:rPr>
              <a:t> is inappropriate</a:t>
            </a:r>
            <a:endParaRPr lang="en-AU" sz="2400" i="0">
              <a:solidFill>
                <a:srgbClr val="221E1F"/>
              </a:solidFill>
              <a:latin typeface="Helvetica" charset="0"/>
            </a:endParaRPr>
          </a:p>
        </p:txBody>
      </p:sp>
      <p:sp>
        <p:nvSpPr>
          <p:cNvPr id="81927" name="Rectangle 6"/>
          <p:cNvSpPr>
            <a:spLocks noChangeArrowheads="1"/>
          </p:cNvSpPr>
          <p:nvPr/>
        </p:nvSpPr>
        <p:spPr bwMode="auto">
          <a:xfrm>
            <a:off x="5410200" y="3657600"/>
            <a:ext cx="3810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rPr>
              <a:t>Explain why the behaviour is inappropriate.</a:t>
            </a:r>
            <a:endParaRPr lang="en-AU" sz="2400" b="0" i="0">
              <a:solidFill>
                <a:schemeClr val="bg1"/>
              </a:solidFill>
            </a:endParaRPr>
          </a:p>
        </p:txBody>
      </p:sp>
      <p:sp>
        <p:nvSpPr>
          <p:cNvPr id="81928" name="Rectangle 7"/>
          <p:cNvSpPr>
            <a:spLocks noChangeArrowheads="1"/>
          </p:cNvSpPr>
          <p:nvPr/>
        </p:nvSpPr>
        <p:spPr bwMode="auto">
          <a:xfrm>
            <a:off x="2819400" y="5410200"/>
            <a:ext cx="3657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2"/>
                </a:solidFill>
                <a:latin typeface="Helvetica" charset="0"/>
              </a:rPr>
              <a:t>Give reasonable choices </a:t>
            </a:r>
          </a:p>
          <a:p>
            <a:pPr algn="l">
              <a:lnSpc>
                <a:spcPct val="100000"/>
              </a:lnSpc>
            </a:pPr>
            <a:r>
              <a:rPr lang="en-AU" sz="2400" b="0" i="0">
                <a:solidFill>
                  <a:schemeClr val="bg2"/>
                </a:solidFill>
                <a:latin typeface="Helvetica" charset="0"/>
              </a:rPr>
              <a:t>with consequences</a:t>
            </a:r>
            <a:r>
              <a:rPr lang="en-AU" sz="2400" b="0" i="0">
                <a:solidFill>
                  <a:schemeClr val="bg2"/>
                </a:solidFill>
              </a:rPr>
              <a:t>.</a:t>
            </a:r>
          </a:p>
        </p:txBody>
      </p:sp>
      <p:sp>
        <p:nvSpPr>
          <p:cNvPr id="238600" name="Rectangle 8"/>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a:solidFill>
                  <a:srgbClr val="FF0000"/>
                </a:solidFill>
              </a:rPr>
              <a:t>Steps</a:t>
            </a:r>
            <a:endParaRPr lang="en-AU" b="0" i="0">
              <a:solidFill>
                <a:srgbClr val="25F512"/>
              </a:solidFill>
              <a:latin typeface="Helvetica" charset="0"/>
            </a:endParaRPr>
          </a:p>
        </p:txBody>
      </p:sp>
      <p:sp>
        <p:nvSpPr>
          <p:cNvPr id="81930" name="Rectangle 9"/>
          <p:cNvSpPr>
            <a:spLocks noChangeArrowheads="1"/>
          </p:cNvSpPr>
          <p:nvPr/>
        </p:nvSpPr>
        <p:spPr bwMode="auto">
          <a:xfrm>
            <a:off x="533400" y="4343400"/>
            <a:ext cx="165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2400" b="0" i="0">
                <a:solidFill>
                  <a:schemeClr val="bg2"/>
                </a:solidFill>
              </a:rPr>
              <a:t>Allow time</a:t>
            </a:r>
            <a:r>
              <a:rPr lang="en-AU" sz="2400" b="0" i="0">
                <a:solidFill>
                  <a:schemeClr val="bg1"/>
                </a:solidFill>
              </a:rPr>
              <a:t>.</a:t>
            </a:r>
          </a:p>
        </p:txBody>
      </p:sp>
      <p:sp>
        <p:nvSpPr>
          <p:cNvPr id="238602" name="Rectangle 10"/>
          <p:cNvSpPr>
            <a:spLocks noChangeArrowheads="1"/>
          </p:cNvSpPr>
          <p:nvPr/>
        </p:nvSpPr>
        <p:spPr bwMode="auto">
          <a:xfrm>
            <a:off x="152400" y="2133600"/>
            <a:ext cx="3429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 Be prepared to enforce</a:t>
            </a:r>
          </a:p>
          <a:p>
            <a:pPr algn="l">
              <a:lnSpc>
                <a:spcPct val="100000"/>
              </a:lnSpc>
            </a:pPr>
            <a:r>
              <a:rPr lang="en-AU" sz="2400" b="0" i="0">
                <a:solidFill>
                  <a:schemeClr val="bg1"/>
                </a:solidFill>
              </a:rPr>
              <a:t>your consequences.</a:t>
            </a:r>
          </a:p>
        </p:txBody>
      </p:sp>
      <p:sp>
        <p:nvSpPr>
          <p:cNvPr id="238603" name="Text Box 11"/>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dirty="0">
                <a:solidFill>
                  <a:srgbClr val="FF0000"/>
                </a:solidFill>
              </a:rPr>
              <a:t>5</a:t>
            </a:r>
            <a:endParaRPr lang="en-AU" sz="9600" dirty="0">
              <a:solidFill>
                <a:schemeClr val="tx1"/>
              </a:solidFill>
            </a:endParaRPr>
          </a:p>
        </p:txBody>
      </p:sp>
      <p:sp>
        <p:nvSpPr>
          <p:cNvPr id="238604" name="Text Box 12"/>
          <p:cNvSpPr txBox="1">
            <a:spLocks noChangeArrowheads="1"/>
          </p:cNvSpPr>
          <p:nvPr/>
        </p:nvSpPr>
        <p:spPr bwMode="auto">
          <a:xfrm>
            <a:off x="304800" y="1371600"/>
            <a:ext cx="47244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It</a:t>
            </a:r>
            <a:r>
              <a:rPr lang="ja-JP" altLang="en-AU" sz="2000" b="0" i="0"/>
              <a:t>’</a:t>
            </a:r>
            <a:r>
              <a:rPr lang="en-AU" altLang="ja-JP" sz="2000" b="0" i="0">
                <a:latin typeface="Helvetica" charset="0"/>
              </a:rPr>
              <a:t>s important to set consequences that are reasonable, enforceable, within your </a:t>
            </a:r>
            <a:endParaRPr lang="en-AU" sz="2000" b="0" i="0">
              <a:latin typeface="Helvetica" charset="0"/>
            </a:endParaRPr>
          </a:p>
        </p:txBody>
      </p:sp>
      <p:sp>
        <p:nvSpPr>
          <p:cNvPr id="238605" name="Text Box 13"/>
          <p:cNvSpPr txBox="1">
            <a:spLocks noChangeArrowheads="1"/>
          </p:cNvSpPr>
          <p:nvPr/>
        </p:nvSpPr>
        <p:spPr bwMode="auto">
          <a:xfrm>
            <a:off x="152400" y="3032125"/>
            <a:ext cx="28956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latin typeface="Helvetica" charset="0"/>
              </a:rPr>
              <a:t>. . . authority, and within the policies and procedures of your facility or school.</a:t>
            </a:r>
          </a:p>
        </p:txBody>
      </p:sp>
      <p:sp>
        <p:nvSpPr>
          <p:cNvPr id="81935" name="Rectangle 14"/>
          <p:cNvSpPr>
            <a:spLocks noChangeArrowheads="1"/>
          </p:cNvSpPr>
          <p:nvPr/>
        </p:nvSpPr>
        <p:spPr bwMode="auto">
          <a:xfrm>
            <a:off x="5529263" y="4838700"/>
            <a:ext cx="1698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endParaRPr lang="en-US" sz="2400" b="0" i="0">
              <a:solidFill>
                <a:schemeClr val="tx1"/>
              </a:solidFill>
            </a:endParaRPr>
          </a:p>
        </p:txBody>
      </p:sp>
      <p:sp>
        <p:nvSpPr>
          <p:cNvPr id="81936" name="Rectangle 15"/>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5steps 5</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8602"/>
                                        </p:tgtEl>
                                        <p:attrNameLst>
                                          <p:attrName>style.visibility</p:attrName>
                                        </p:attrNameLst>
                                      </p:cBhvr>
                                      <p:to>
                                        <p:strVal val="visible"/>
                                      </p:to>
                                    </p:set>
                                    <p:animEffect transition="in" filter="fade">
                                      <p:cBhvr>
                                        <p:cTn id="7" dur="1000"/>
                                        <p:tgtEl>
                                          <p:spTgt spid="238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8604"/>
                                        </p:tgtEl>
                                        <p:attrNameLst>
                                          <p:attrName>style.visibility</p:attrName>
                                        </p:attrNameLst>
                                      </p:cBhvr>
                                      <p:to>
                                        <p:strVal val="visible"/>
                                      </p:to>
                                    </p:set>
                                    <p:animEffect transition="in" filter="fade">
                                      <p:cBhvr>
                                        <p:cTn id="12" dur="1000"/>
                                        <p:tgtEl>
                                          <p:spTgt spid="238604"/>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238605"/>
                                        </p:tgtEl>
                                        <p:attrNameLst>
                                          <p:attrName>style.visibility</p:attrName>
                                        </p:attrNameLst>
                                      </p:cBhvr>
                                      <p:to>
                                        <p:strVal val="visible"/>
                                      </p:to>
                                    </p:set>
                                    <p:animEffect transition="in" filter="fade">
                                      <p:cBhvr>
                                        <p:cTn id="15" dur="1000"/>
                                        <p:tgtEl>
                                          <p:spTgt spid="238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2" grpId="0"/>
      <p:bldP spid="238604" grpId="0"/>
      <p:bldP spid="23860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straint.png"/>
          <p:cNvPicPr>
            <a:picLocks noChangeAspect="1"/>
          </p:cNvPicPr>
          <p:nvPr/>
        </p:nvPicPr>
        <p:blipFill>
          <a:blip r:embed="rId3">
            <a:alphaModFix amt="76000"/>
            <a:extLst>
              <a:ext uri="{28A0092B-C50C-407E-A947-70E740481C1C}">
                <a14:useLocalDpi xmlns:a14="http://schemas.microsoft.com/office/drawing/2010/main" val="0"/>
              </a:ext>
            </a:extLst>
          </a:blip>
          <a:stretch>
            <a:fillRect/>
          </a:stretch>
        </p:blipFill>
        <p:spPr>
          <a:xfrm>
            <a:off x="0" y="3717032"/>
            <a:ext cx="4431858" cy="2928880"/>
          </a:xfrm>
          <a:prstGeom prst="rect">
            <a:avLst/>
          </a:prstGeom>
        </p:spPr>
      </p:pic>
      <p:sp>
        <p:nvSpPr>
          <p:cNvPr id="2" name="TextBox 1"/>
          <p:cNvSpPr txBox="1"/>
          <p:nvPr/>
        </p:nvSpPr>
        <p:spPr>
          <a:xfrm>
            <a:off x="395288" y="260350"/>
            <a:ext cx="8424862" cy="3162300"/>
          </a:xfrm>
          <a:prstGeom prst="rect">
            <a:avLst/>
          </a:prstGeom>
          <a:noFill/>
        </p:spPr>
        <p:txBody>
          <a:bodyPr>
            <a:spAutoFit/>
          </a:bodyPr>
          <a:lstStyle/>
          <a:p>
            <a:pPr algn="r" eaLnBrk="1" hangingPunct="1">
              <a:lnSpc>
                <a:spcPct val="110000"/>
              </a:lnSpc>
              <a:defRPr/>
            </a:pPr>
            <a:r>
              <a:rPr lang="ja-JP" altLang="en-AU" b="0" i="0" dirty="0">
                <a:solidFill>
                  <a:schemeClr val="bg1"/>
                </a:solidFill>
                <a:latin typeface="Arial"/>
              </a:rPr>
              <a:t>“</a:t>
            </a:r>
            <a:r>
              <a:rPr lang="en-AU" sz="2400" b="0" i="0" dirty="0">
                <a:solidFill>
                  <a:schemeClr val="bg1"/>
                </a:solidFill>
                <a:latin typeface="+mn-lt"/>
              </a:rPr>
              <a:t>Any decision taken by staff to physically </a:t>
            </a:r>
          </a:p>
          <a:p>
            <a:pPr algn="r" eaLnBrk="1" hangingPunct="1">
              <a:lnSpc>
                <a:spcPct val="110000"/>
              </a:lnSpc>
              <a:defRPr/>
            </a:pPr>
            <a:r>
              <a:rPr lang="en-AU" sz="2400" b="0" i="0" dirty="0">
                <a:solidFill>
                  <a:schemeClr val="bg1"/>
                </a:solidFill>
                <a:latin typeface="+mn-lt"/>
              </a:rPr>
              <a:t>restrain a student should be exercised only </a:t>
            </a:r>
          </a:p>
          <a:p>
            <a:pPr algn="r" eaLnBrk="1" hangingPunct="1">
              <a:lnSpc>
                <a:spcPct val="110000"/>
              </a:lnSpc>
              <a:defRPr/>
            </a:pPr>
            <a:r>
              <a:rPr lang="en-AU" sz="2400" b="0" i="0" dirty="0">
                <a:solidFill>
                  <a:schemeClr val="bg1"/>
                </a:solidFill>
                <a:latin typeface="+mn-lt"/>
              </a:rPr>
              <a:t>in those circumstances where there is a                         				threat of injury to a person </a:t>
            </a:r>
          </a:p>
          <a:p>
            <a:pPr algn="r" eaLnBrk="1" hangingPunct="1">
              <a:lnSpc>
                <a:spcPct val="110000"/>
              </a:lnSpc>
              <a:defRPr/>
            </a:pPr>
            <a:r>
              <a:rPr lang="en-AU" sz="2400" b="0" i="0" dirty="0">
                <a:solidFill>
                  <a:schemeClr val="bg1"/>
                </a:solidFill>
                <a:latin typeface="+mn-lt"/>
              </a:rPr>
              <a:t>or serious damage to property and there is</a:t>
            </a:r>
          </a:p>
          <a:p>
            <a:pPr algn="r" eaLnBrk="1" hangingPunct="1">
              <a:lnSpc>
                <a:spcPct val="110000"/>
              </a:lnSpc>
              <a:defRPr/>
            </a:pPr>
            <a:r>
              <a:rPr lang="en-AU" sz="2400" b="0" i="0" dirty="0">
                <a:solidFill>
                  <a:schemeClr val="bg1"/>
                </a:solidFill>
                <a:latin typeface="+mn-lt"/>
              </a:rPr>
              <a:t>				of preventing the </a:t>
            </a:r>
          </a:p>
          <a:p>
            <a:pPr algn="r" eaLnBrk="1" hangingPunct="1">
              <a:lnSpc>
                <a:spcPct val="110000"/>
              </a:lnSpc>
              <a:defRPr/>
            </a:pPr>
            <a:r>
              <a:rPr lang="en-AU" sz="2400" b="0" i="0" dirty="0">
                <a:solidFill>
                  <a:schemeClr val="bg1"/>
                </a:solidFill>
                <a:latin typeface="+mn-lt"/>
              </a:rPr>
              <a:t>likely injury or damage.</a:t>
            </a:r>
            <a:r>
              <a:rPr lang="ja-JP" altLang="en-AU" sz="2400" b="0" i="0" dirty="0">
                <a:solidFill>
                  <a:schemeClr val="bg1"/>
                </a:solidFill>
                <a:latin typeface="+mn-lt"/>
              </a:rPr>
              <a:t>”</a:t>
            </a:r>
            <a:endParaRPr lang="en-AU" sz="2400" b="0" i="0" dirty="0">
              <a:solidFill>
                <a:schemeClr val="bg1"/>
              </a:solidFill>
              <a:latin typeface="+mn-lt"/>
            </a:endParaRPr>
          </a:p>
          <a:p>
            <a:pPr>
              <a:defRPr/>
            </a:pPr>
            <a:endParaRPr lang="en-US" dirty="0"/>
          </a:p>
        </p:txBody>
      </p:sp>
      <p:sp>
        <p:nvSpPr>
          <p:cNvPr id="105479" name="Rectangle 7"/>
          <p:cNvSpPr>
            <a:spLocks noChangeArrowheads="1"/>
          </p:cNvSpPr>
          <p:nvPr/>
        </p:nvSpPr>
        <p:spPr bwMode="auto">
          <a:xfrm>
            <a:off x="2351088" y="1519238"/>
            <a:ext cx="2835275"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r>
              <a:rPr lang="en-AU" sz="2400" b="0" i="0" dirty="0">
                <a:solidFill>
                  <a:schemeClr val="bg1"/>
                </a:solidFill>
              </a:rPr>
              <a:t>real and immediate</a:t>
            </a:r>
          </a:p>
        </p:txBody>
      </p:sp>
      <p:sp>
        <p:nvSpPr>
          <p:cNvPr id="105480" name="Rectangle 8"/>
          <p:cNvSpPr>
            <a:spLocks noChangeArrowheads="1"/>
          </p:cNvSpPr>
          <p:nvPr/>
        </p:nvSpPr>
        <p:spPr bwMode="auto">
          <a:xfrm>
            <a:off x="3203575" y="2327275"/>
            <a:ext cx="3271838"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r>
              <a:rPr lang="en-AU" sz="2400" b="0" i="0" dirty="0">
                <a:solidFill>
                  <a:schemeClr val="bg1"/>
                </a:solidFill>
              </a:rPr>
              <a:t>no other practical way</a:t>
            </a:r>
            <a:endParaRPr lang="en-AU" sz="2400" b="0" dirty="0">
              <a:solidFill>
                <a:srgbClr val="C3211F"/>
              </a:solidFill>
            </a:endParaRPr>
          </a:p>
        </p:txBody>
      </p:sp>
      <p:sp>
        <p:nvSpPr>
          <p:cNvPr id="105481" name="Rectangle 9"/>
          <p:cNvSpPr>
            <a:spLocks noChangeArrowheads="1"/>
          </p:cNvSpPr>
          <p:nvPr/>
        </p:nvSpPr>
        <p:spPr bwMode="auto">
          <a:xfrm>
            <a:off x="3702050" y="5791200"/>
            <a:ext cx="5137150"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r>
              <a:rPr lang="en-AU" sz="2800" b="0" i="0" dirty="0">
                <a:solidFill>
                  <a:schemeClr val="bg1"/>
                </a:solidFill>
              </a:rPr>
              <a:t>DET Legal Issues Bulletin No.9</a:t>
            </a:r>
          </a:p>
        </p:txBody>
      </p:sp>
      <p:sp>
        <p:nvSpPr>
          <p:cNvPr id="105484" name="Text Box 12"/>
          <p:cNvSpPr txBox="1">
            <a:spLocks noChangeArrowheads="1"/>
          </p:cNvSpPr>
          <p:nvPr/>
        </p:nvSpPr>
        <p:spPr bwMode="auto">
          <a:xfrm>
            <a:off x="755650" y="2555769"/>
            <a:ext cx="5432425" cy="109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3600" dirty="0">
                <a:solidFill>
                  <a:schemeClr val="bg1"/>
                </a:solidFill>
                <a:effectLst>
                  <a:innerShdw blurRad="63500" dist="50800" dir="13500000">
                    <a:prstClr val="black">
                      <a:alpha val="50000"/>
                    </a:prstClr>
                  </a:innerShdw>
                </a:effectLst>
                <a:latin typeface="Hobo Std" charset="0"/>
              </a:rPr>
              <a:t>When can restraints be used by teachers?</a:t>
            </a:r>
            <a:endParaRPr lang="en-AU" sz="2000" dirty="0">
              <a:solidFill>
                <a:schemeClr val="bg1"/>
              </a:solidFill>
              <a:effectLst>
                <a:innerShdw blurRad="63500" dist="50800" dir="13500000">
                  <a:prstClr val="black">
                    <a:alpha val="50000"/>
                  </a:prstClr>
                </a:innerShdw>
              </a:effectLst>
              <a:latin typeface="Hobo Std" charset="0"/>
            </a:endParaRPr>
          </a:p>
        </p:txBody>
      </p:sp>
      <p:sp>
        <p:nvSpPr>
          <p:cNvPr id="105486" name="Text Box 14">
            <a:hlinkClick r:id="rId4" action="ppaction://hlinksldjump"/>
          </p:cNvPr>
          <p:cNvSpPr txBox="1">
            <a:spLocks noChangeArrowheads="1"/>
          </p:cNvSpPr>
          <p:nvPr/>
        </p:nvSpPr>
        <p:spPr bwMode="auto">
          <a:xfrm>
            <a:off x="228600" y="6400800"/>
            <a:ext cx="622300" cy="312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dirty="0">
                <a:solidFill>
                  <a:srgbClr val="FF0033"/>
                </a:solidFill>
              </a:rPr>
              <a:t>skip</a:t>
            </a:r>
            <a:endParaRPr lang="en-AU" dirty="0"/>
          </a:p>
        </p:txBody>
      </p:sp>
      <p:sp>
        <p:nvSpPr>
          <p:cNvPr id="19465" name="Rectangle 15"/>
          <p:cNvSpPr>
            <a:spLocks noGrp="1" noChangeArrowheads="1"/>
          </p:cNvSpPr>
          <p:nvPr>
            <p:ph type="title" idx="4294967295"/>
          </p:nvPr>
        </p:nvSpPr>
        <p:spPr>
          <a:xfrm>
            <a:off x="152400" y="152400"/>
            <a:ext cx="1219200" cy="152400"/>
          </a:xfrm>
        </p:spPr>
        <p:txBody>
          <a:bodyPr/>
          <a:lstStyle/>
          <a:p>
            <a:pPr eaLnBrk="1" hangingPunct="1"/>
            <a:r>
              <a:rPr lang="en-AU" sz="800">
                <a:latin typeface="Arial" charset="0"/>
                <a:ea typeface="ＭＳ Ｐゴシック" charset="0"/>
                <a:cs typeface="ＭＳ Ｐゴシック" charset="0"/>
              </a:rPr>
              <a:t>Restraint use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5484"/>
                                        </p:tgtEl>
                                        <p:attrNameLst>
                                          <p:attrName>style.visibility</p:attrName>
                                        </p:attrNameLst>
                                      </p:cBhvr>
                                      <p:to>
                                        <p:strVal val="visible"/>
                                      </p:to>
                                    </p:set>
                                    <p:animEffect transition="in" filter="fade">
                                      <p:cBhvr>
                                        <p:cTn id="7" dur="2000"/>
                                        <p:tgtEl>
                                          <p:spTgt spid="10548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xit" presetSubtype="0" fill="hold" nodeType="withEffect">
                                  <p:stCondLst>
                                    <p:cond delay="0"/>
                                  </p:stCondLst>
                                  <p:childTnLst>
                                    <p:animEffect transition="out" filter="fade">
                                      <p:cBhvr>
                                        <p:cTn id="17" dur="500"/>
                                        <p:tgtEl>
                                          <p:spTgt spid="105484"/>
                                        </p:tgtEl>
                                      </p:cBhvr>
                                    </p:animEffect>
                                    <p:set>
                                      <p:cBhvr>
                                        <p:cTn id="18" dur="1" fill="hold">
                                          <p:stCondLst>
                                            <p:cond delay="499"/>
                                          </p:stCondLst>
                                        </p:cTn>
                                        <p:tgtEl>
                                          <p:spTgt spid="10548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5479"/>
                                        </p:tgtEl>
                                        <p:attrNameLst>
                                          <p:attrName>style.visibility</p:attrName>
                                        </p:attrNameLst>
                                      </p:cBhvr>
                                      <p:to>
                                        <p:strVal val="visible"/>
                                      </p:to>
                                    </p:set>
                                    <p:animEffect transition="in" filter="fade">
                                      <p:cBhvr>
                                        <p:cTn id="21" dur="1000"/>
                                        <p:tgtEl>
                                          <p:spTgt spid="1054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5480"/>
                                        </p:tgtEl>
                                        <p:attrNameLst>
                                          <p:attrName>style.visibility</p:attrName>
                                        </p:attrNameLst>
                                      </p:cBhvr>
                                      <p:to>
                                        <p:strVal val="visible"/>
                                      </p:to>
                                    </p:set>
                                    <p:animEffect transition="in" filter="fade">
                                      <p:cBhvr>
                                        <p:cTn id="24" dur="1000"/>
                                        <p:tgtEl>
                                          <p:spTgt spid="1054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481"/>
                                        </p:tgtEl>
                                        <p:attrNameLst>
                                          <p:attrName>style.visibility</p:attrName>
                                        </p:attrNameLst>
                                      </p:cBhvr>
                                      <p:to>
                                        <p:strVal val="visible"/>
                                      </p:to>
                                    </p:set>
                                    <p:animEffect transition="in" filter="fade">
                                      <p:cBhvr>
                                        <p:cTn id="29" dur="1000"/>
                                        <p:tgtEl>
                                          <p:spTgt spid="105481"/>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mph" presetSubtype="2" grpId="1" nodeType="clickEffect">
                                  <p:stCondLst>
                                    <p:cond delay="0"/>
                                  </p:stCondLst>
                                  <p:childTnLst>
                                    <p:set>
                                      <p:cBhvr override="childStyle">
                                        <p:cTn id="33" dur="indefinite"/>
                                        <p:tgtEl>
                                          <p:spTgt spid="105479"/>
                                        </p:tgtEl>
                                        <p:attrNameLst>
                                          <p:attrName>style.fontStyle</p:attrName>
                                        </p:attrNameLst>
                                      </p:cBhvr>
                                      <p:to>
                                        <p:strVal val="italic"/>
                                      </p:to>
                                    </p:set>
                                    <p:set>
                                      <p:cBhvr override="childStyle">
                                        <p:cTn id="34" dur="indefinite"/>
                                        <p:tgtEl>
                                          <p:spTgt spid="105479"/>
                                        </p:tgtEl>
                                        <p:attrNameLst>
                                          <p:attrName>style.fontWeight</p:attrName>
                                        </p:attrNameLst>
                                      </p:cBhvr>
                                      <p:to>
                                        <p:strVal val="normal"/>
                                      </p:to>
                                    </p:set>
                                    <p:set>
                                      <p:cBhvr override="childStyle">
                                        <p:cTn id="35" dur="indefinite"/>
                                        <p:tgtEl>
                                          <p:spTgt spid="105479"/>
                                        </p:tgtEl>
                                        <p:attrNameLst>
                                          <p:attrName>style.textDecorationUnderline</p:attrName>
                                        </p:attrNameLst>
                                      </p:cBhvr>
                                      <p:to>
                                        <p:strVal val="false"/>
                                      </p:to>
                                    </p:set>
                                  </p:childTnLst>
                                </p:cTn>
                              </p:par>
                              <p:par>
                                <p:cTn id="36" presetID="3" presetClass="emph" presetSubtype="2" fill="hold" grpId="2" nodeType="withEffect">
                                  <p:stCondLst>
                                    <p:cond delay="0"/>
                                  </p:stCondLst>
                                  <p:childTnLst>
                                    <p:animClr clrSpc="rgb" dir="cw">
                                      <p:cBhvr override="childStyle">
                                        <p:cTn id="37" dur="1000" fill="hold"/>
                                        <p:tgtEl>
                                          <p:spTgt spid="105479"/>
                                        </p:tgtEl>
                                        <p:attrNameLst>
                                          <p:attrName>style.color</p:attrName>
                                        </p:attrNameLst>
                                      </p:cBhvr>
                                      <p:to>
                                        <a:srgbClr val="C3211F"/>
                                      </p:to>
                                    </p:animClr>
                                  </p:childTnLst>
                                </p:cTn>
                              </p:par>
                            </p:childTnLst>
                          </p:cTn>
                        </p:par>
                      </p:childTnLst>
                    </p:cTn>
                  </p:par>
                  <p:par>
                    <p:cTn id="38" fill="hold">
                      <p:stCondLst>
                        <p:cond delay="indefinite"/>
                      </p:stCondLst>
                      <p:childTnLst>
                        <p:par>
                          <p:cTn id="39" fill="hold">
                            <p:stCondLst>
                              <p:cond delay="0"/>
                            </p:stCondLst>
                            <p:childTnLst>
                              <p:par>
                                <p:cTn id="40" presetID="5" presetClass="emph" presetSubtype="2" grpId="1" nodeType="clickEffect">
                                  <p:stCondLst>
                                    <p:cond delay="0"/>
                                  </p:stCondLst>
                                  <p:childTnLst>
                                    <p:set>
                                      <p:cBhvr override="childStyle">
                                        <p:cTn id="41" dur="indefinite"/>
                                        <p:tgtEl>
                                          <p:spTgt spid="105480"/>
                                        </p:tgtEl>
                                        <p:attrNameLst>
                                          <p:attrName>style.fontStyle</p:attrName>
                                        </p:attrNameLst>
                                      </p:cBhvr>
                                      <p:to>
                                        <p:strVal val="italic"/>
                                      </p:to>
                                    </p:set>
                                    <p:set>
                                      <p:cBhvr override="childStyle">
                                        <p:cTn id="42" dur="indefinite"/>
                                        <p:tgtEl>
                                          <p:spTgt spid="105480"/>
                                        </p:tgtEl>
                                        <p:attrNameLst>
                                          <p:attrName>style.fontWeight</p:attrName>
                                        </p:attrNameLst>
                                      </p:cBhvr>
                                      <p:to>
                                        <p:strVal val="normal"/>
                                      </p:to>
                                    </p:set>
                                    <p:set>
                                      <p:cBhvr override="childStyle">
                                        <p:cTn id="43" dur="indefinite"/>
                                        <p:tgtEl>
                                          <p:spTgt spid="105480"/>
                                        </p:tgtEl>
                                        <p:attrNameLst>
                                          <p:attrName>style.textDecorationUnderline</p:attrName>
                                        </p:attrNameLst>
                                      </p:cBhvr>
                                      <p:to>
                                        <p:strVal val="false"/>
                                      </p:to>
                                    </p:set>
                                  </p:childTnLst>
                                </p:cTn>
                              </p:par>
                              <p:par>
                                <p:cTn id="44" presetID="3" presetClass="emph" presetSubtype="2" fill="hold" grpId="2" nodeType="withEffect">
                                  <p:stCondLst>
                                    <p:cond delay="0"/>
                                  </p:stCondLst>
                                  <p:childTnLst>
                                    <p:animClr clrSpc="rgb" dir="cw">
                                      <p:cBhvr override="childStyle">
                                        <p:cTn id="45" dur="1000" fill="hold"/>
                                        <p:tgtEl>
                                          <p:spTgt spid="105480"/>
                                        </p:tgtEl>
                                        <p:attrNameLst>
                                          <p:attrName>style.color</p:attrName>
                                        </p:attrNameLst>
                                      </p:cBhvr>
                                      <p:to>
                                        <a:srgbClr val="C3211F"/>
                                      </p:to>
                                    </p:animClr>
                                  </p:childTnLst>
                                </p:cTn>
                              </p:par>
                              <p:par>
                                <p:cTn id="46" presetID="1" presetClass="entr" presetSubtype="0" fill="hold" grpId="0" nodeType="withEffect">
                                  <p:stCondLst>
                                    <p:cond delay="0"/>
                                  </p:stCondLst>
                                  <p:childTnLst>
                                    <p:set>
                                      <p:cBhvr>
                                        <p:cTn id="47" dur="1" fill="hold">
                                          <p:stCondLst>
                                            <p:cond delay="0"/>
                                          </p:stCondLst>
                                        </p:cTn>
                                        <p:tgtEl>
                                          <p:spTgt spid="105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479" grpId="0"/>
      <p:bldP spid="105479" grpId="1"/>
      <p:bldP spid="105479" grpId="2"/>
      <p:bldP spid="105480" grpId="0"/>
      <p:bldP spid="105480" grpId="1"/>
      <p:bldP spid="105480" grpId="2"/>
      <p:bldP spid="105481" grpId="0"/>
      <p:bldP spid="1054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ChangeArrowheads="1"/>
          </p:cNvSpPr>
          <p:nvPr/>
        </p:nvSpPr>
        <p:spPr bwMode="auto">
          <a:xfrm rot="2711906">
            <a:off x="2782094" y="2399506"/>
            <a:ext cx="2543175" cy="2925763"/>
          </a:xfrm>
          <a:prstGeom prst="irregularSeal2">
            <a:avLst/>
          </a:prstGeom>
          <a:solidFill>
            <a:srgbClr val="FFFF00"/>
          </a:solidFill>
          <a:ln w="9525">
            <a:solidFill>
              <a:schemeClr val="tx1"/>
            </a:solidFill>
            <a:miter lim="800000"/>
            <a:headEnd/>
            <a:tailEnd/>
          </a:ln>
          <a:effectLst>
            <a:innerShdw blurRad="63500" dist="50800" dir="13500000">
              <a:prstClr val="black">
                <a:alpha val="50000"/>
              </a:prstClr>
            </a:innerShdw>
          </a:effectLst>
        </p:spPr>
        <p:txBody>
          <a:bodyPr wrap="none" anchor="ctr"/>
          <a:lstStyle/>
          <a:p>
            <a:pPr>
              <a:defRPr/>
            </a:pPr>
            <a:endParaRPr lang="en-US"/>
          </a:p>
        </p:txBody>
      </p:sp>
      <p:pic>
        <p:nvPicPr>
          <p:cNvPr id="83972" name="Picture 3" descr="SettingLim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24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p:cNvSpPr txBox="1">
            <a:spLocks noChangeArrowheads="1"/>
          </p:cNvSpPr>
          <p:nvPr/>
        </p:nvSpPr>
        <p:spPr bwMode="auto">
          <a:xfrm>
            <a:off x="1752600" y="228600"/>
            <a:ext cx="4191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dirty="0" smtClean="0">
                <a:solidFill>
                  <a:schemeClr val="bg1"/>
                </a:solidFill>
                <a:effectLst>
                  <a:innerShdw blurRad="63500" dist="50800" dir="13500000">
                    <a:prstClr val="black">
                      <a:alpha val="50000"/>
                    </a:prstClr>
                  </a:innerShdw>
                </a:effectLst>
              </a:rPr>
              <a:t>Setting limits</a:t>
            </a:r>
            <a:endParaRPr lang="en-AU" sz="2400" dirty="0" smtClean="0">
              <a:solidFill>
                <a:schemeClr val="tx1"/>
              </a:solidFill>
              <a:effectLst>
                <a:innerShdw blurRad="63500" dist="50800" dir="13500000">
                  <a:prstClr val="black">
                    <a:alpha val="50000"/>
                  </a:prstClr>
                </a:innerShdw>
              </a:effectLst>
            </a:endParaRPr>
          </a:p>
        </p:txBody>
      </p:sp>
      <p:sp>
        <p:nvSpPr>
          <p:cNvPr id="83974" name="Rectangle 5"/>
          <p:cNvSpPr>
            <a:spLocks noChangeArrowheads="1"/>
          </p:cNvSpPr>
          <p:nvPr/>
        </p:nvSpPr>
        <p:spPr bwMode="auto">
          <a:xfrm>
            <a:off x="4876800" y="1905000"/>
            <a:ext cx="3505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Explain which behaviour</a:t>
            </a:r>
          </a:p>
          <a:p>
            <a:pPr algn="l">
              <a:lnSpc>
                <a:spcPct val="100000"/>
              </a:lnSpc>
            </a:pPr>
            <a:r>
              <a:rPr lang="en-AU" sz="2400" b="0" i="0">
                <a:solidFill>
                  <a:schemeClr val="bg1"/>
                </a:solidFill>
              </a:rPr>
              <a:t> is inappropriate</a:t>
            </a:r>
            <a:endParaRPr lang="en-AU" sz="2400" i="0">
              <a:solidFill>
                <a:srgbClr val="221E1F"/>
              </a:solidFill>
              <a:latin typeface="Helvetica" charset="0"/>
            </a:endParaRPr>
          </a:p>
        </p:txBody>
      </p:sp>
      <p:sp>
        <p:nvSpPr>
          <p:cNvPr id="83975" name="Rectangle 6"/>
          <p:cNvSpPr>
            <a:spLocks noChangeArrowheads="1"/>
          </p:cNvSpPr>
          <p:nvPr/>
        </p:nvSpPr>
        <p:spPr bwMode="auto">
          <a:xfrm>
            <a:off x="5410200" y="3657600"/>
            <a:ext cx="3810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Explain why the behaviour is inappropriate.</a:t>
            </a:r>
          </a:p>
        </p:txBody>
      </p:sp>
      <p:sp>
        <p:nvSpPr>
          <p:cNvPr id="83976" name="Rectangle 7"/>
          <p:cNvSpPr>
            <a:spLocks noChangeArrowheads="1"/>
          </p:cNvSpPr>
          <p:nvPr/>
        </p:nvSpPr>
        <p:spPr bwMode="auto">
          <a:xfrm>
            <a:off x="2819400" y="5410200"/>
            <a:ext cx="3657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latin typeface="Helvetica" charset="0"/>
              </a:rPr>
              <a:t>Give reasonable choices </a:t>
            </a:r>
          </a:p>
          <a:p>
            <a:pPr algn="l">
              <a:lnSpc>
                <a:spcPct val="100000"/>
              </a:lnSpc>
            </a:pPr>
            <a:r>
              <a:rPr lang="en-AU" sz="2400" b="0" i="0">
                <a:solidFill>
                  <a:schemeClr val="bg1"/>
                </a:solidFill>
                <a:latin typeface="Helvetica" charset="0"/>
              </a:rPr>
              <a:t>with consequences</a:t>
            </a:r>
            <a:r>
              <a:rPr lang="en-AU" sz="2400" b="0" i="0">
                <a:solidFill>
                  <a:schemeClr val="bg1"/>
                </a:solidFill>
              </a:rPr>
              <a:t>.</a:t>
            </a:r>
          </a:p>
        </p:txBody>
      </p:sp>
      <p:sp>
        <p:nvSpPr>
          <p:cNvPr id="240648" name="Rectangle 8"/>
          <p:cNvSpPr>
            <a:spLocks noChangeArrowheads="1"/>
          </p:cNvSpPr>
          <p:nvPr/>
        </p:nvSpPr>
        <p:spPr bwMode="auto">
          <a:xfrm rot="813195">
            <a:off x="2940050" y="3810000"/>
            <a:ext cx="2362200" cy="823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6" dir="18540037" algn="ctr" rotWithShape="0">
                    <a:schemeClr val="bg1">
                      <a:alpha val="74998"/>
                    </a:schemeClr>
                  </a:outerShdw>
                </a:effectLst>
              </a14:hiddenEffects>
            </a:ext>
          </a:extLst>
        </p:spPr>
        <p:txBody>
          <a:bodyPr>
            <a:spAutoFit/>
          </a:bodyPr>
          <a:lstStyle/>
          <a:p>
            <a:pPr algn="l">
              <a:lnSpc>
                <a:spcPct val="100000"/>
              </a:lnSpc>
              <a:defRPr/>
            </a:pPr>
            <a:r>
              <a:rPr lang="en-AU" sz="4800" i="0">
                <a:solidFill>
                  <a:srgbClr val="FF0000"/>
                </a:solidFill>
              </a:rPr>
              <a:t>Steps</a:t>
            </a:r>
            <a:endParaRPr lang="en-AU" b="0" i="0">
              <a:solidFill>
                <a:srgbClr val="25F512"/>
              </a:solidFill>
              <a:latin typeface="Helvetica" charset="0"/>
            </a:endParaRPr>
          </a:p>
        </p:txBody>
      </p:sp>
      <p:sp>
        <p:nvSpPr>
          <p:cNvPr id="83978" name="Rectangle 9"/>
          <p:cNvSpPr>
            <a:spLocks noChangeArrowheads="1"/>
          </p:cNvSpPr>
          <p:nvPr/>
        </p:nvSpPr>
        <p:spPr bwMode="auto">
          <a:xfrm>
            <a:off x="533400" y="4343400"/>
            <a:ext cx="165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2400" b="0" i="0">
                <a:solidFill>
                  <a:schemeClr val="bg1"/>
                </a:solidFill>
              </a:rPr>
              <a:t>Allow time.</a:t>
            </a:r>
          </a:p>
        </p:txBody>
      </p:sp>
      <p:sp>
        <p:nvSpPr>
          <p:cNvPr id="83979" name="Rectangle 10"/>
          <p:cNvSpPr>
            <a:spLocks noChangeArrowheads="1"/>
          </p:cNvSpPr>
          <p:nvPr/>
        </p:nvSpPr>
        <p:spPr bwMode="auto">
          <a:xfrm>
            <a:off x="152400" y="2133600"/>
            <a:ext cx="3429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 Be prepared to enforce</a:t>
            </a:r>
          </a:p>
          <a:p>
            <a:pPr algn="l">
              <a:lnSpc>
                <a:spcPct val="100000"/>
              </a:lnSpc>
            </a:pPr>
            <a:r>
              <a:rPr lang="en-AU" sz="2400" b="0" i="0">
                <a:solidFill>
                  <a:schemeClr val="bg1"/>
                </a:solidFill>
              </a:rPr>
              <a:t>your consequences.</a:t>
            </a:r>
          </a:p>
        </p:txBody>
      </p:sp>
      <p:sp>
        <p:nvSpPr>
          <p:cNvPr id="240651" name="Text Box 11"/>
          <p:cNvSpPr txBox="1">
            <a:spLocks noChangeArrowheads="1"/>
          </p:cNvSpPr>
          <p:nvPr/>
        </p:nvSpPr>
        <p:spPr bwMode="auto">
          <a:xfrm>
            <a:off x="3505200" y="2819400"/>
            <a:ext cx="838200" cy="1555750"/>
          </a:xfrm>
          <a:prstGeom prst="rect">
            <a:avLst/>
          </a:prstGeom>
          <a:noFill/>
          <a:ln>
            <a:noFill/>
          </a:ln>
          <a:effectLst>
            <a:outerShdw blurRad="63500" dist="38091" dir="18419937"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9600">
                <a:solidFill>
                  <a:srgbClr val="FF0000"/>
                </a:solidFill>
              </a:rPr>
              <a:t>5</a:t>
            </a:r>
            <a:endParaRPr lang="en-AU" sz="9600">
              <a:solidFill>
                <a:schemeClr val="tx1"/>
              </a:solidFill>
            </a:endParaRPr>
          </a:p>
        </p:txBody>
      </p:sp>
      <p:sp>
        <p:nvSpPr>
          <p:cNvPr id="83981" name="Rectangle 12"/>
          <p:cNvSpPr>
            <a:spLocks noGrp="1" noChangeArrowheads="1"/>
          </p:cNvSpPr>
          <p:nvPr>
            <p:ph type="title" idx="4294967295"/>
          </p:nvPr>
        </p:nvSpPr>
        <p:spPr/>
        <p:txBody>
          <a:bodyPr/>
          <a:lstStyle/>
          <a:p>
            <a:pPr eaLnBrk="1" hangingPunct="1"/>
            <a:r>
              <a:rPr lang="en-AU" sz="800">
                <a:latin typeface="Arial" charset="0"/>
                <a:ea typeface="ＭＳ Ｐゴシック" charset="0"/>
                <a:cs typeface="ＭＳ Ｐゴシック" charset="0"/>
              </a:rPr>
              <a:t>Limitsetting 5steps all</a:t>
            </a:r>
            <a:endParaRPr lang="en-AU">
              <a:latin typeface="Arial" charset="0"/>
              <a:ea typeface="ＭＳ Ｐゴシック" charset="0"/>
              <a:cs typeface="ＭＳ Ｐゴシック" charset="0"/>
            </a:endParaRPr>
          </a:p>
        </p:txBody>
      </p:sp>
      <p:sp>
        <p:nvSpPr>
          <p:cNvPr id="2" name="TextBox 1">
            <a:hlinkClick r:id="rId4" action="ppaction://hlinksldjump"/>
          </p:cNvPr>
          <p:cNvSpPr txBox="1"/>
          <p:nvPr/>
        </p:nvSpPr>
        <p:spPr>
          <a:xfrm>
            <a:off x="7596336" y="6381328"/>
            <a:ext cx="936104" cy="318036"/>
          </a:xfrm>
          <a:prstGeom prst="rect">
            <a:avLst/>
          </a:prstGeom>
          <a:noFill/>
        </p:spPr>
        <p:txBody>
          <a:bodyPr wrap="square" rtlCol="0">
            <a:spAutoFit/>
          </a:bodyPr>
          <a:lstStyle/>
          <a:p>
            <a:r>
              <a:rPr lang="en-US" dirty="0" smtClean="0">
                <a:solidFill>
                  <a:srgbClr val="FF0000"/>
                </a:solidFill>
              </a:rPr>
              <a:t>back</a:t>
            </a:r>
            <a:endParaRPr lang="en-US"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48131"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48132"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48133" name="Text Box 5"/>
          <p:cNvSpPr txBox="1">
            <a:spLocks noChangeArrowheads="1"/>
          </p:cNvSpPr>
          <p:nvPr/>
        </p:nvSpPr>
        <p:spPr bwMode="auto">
          <a:xfrm>
            <a:off x="1066800" y="21336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3.  Release</a:t>
            </a:r>
          </a:p>
        </p:txBody>
      </p:sp>
      <p:sp>
        <p:nvSpPr>
          <p:cNvPr id="48135" name="Text Box 7"/>
          <p:cNvSpPr txBox="1">
            <a:spLocks noChangeArrowheads="1"/>
          </p:cNvSpPr>
          <p:nvPr/>
        </p:nvSpPr>
        <p:spPr bwMode="auto">
          <a:xfrm>
            <a:off x="1524000" y="35052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Interventions:</a:t>
            </a:r>
          </a:p>
        </p:txBody>
      </p:sp>
      <p:sp>
        <p:nvSpPr>
          <p:cNvPr id="48136" name="Text Box 8"/>
          <p:cNvSpPr txBox="1">
            <a:spLocks noChangeArrowheads="1"/>
          </p:cNvSpPr>
          <p:nvPr/>
        </p:nvSpPr>
        <p:spPr bwMode="auto">
          <a:xfrm>
            <a:off x="1524000" y="2667000"/>
            <a:ext cx="7086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Acting out, emotional outburst, loss of rationality, blowing off steam, screaming, swearing, high energy output</a:t>
            </a:r>
          </a:p>
        </p:txBody>
      </p:sp>
      <p:sp>
        <p:nvSpPr>
          <p:cNvPr id="48137" name="Text Box 9"/>
          <p:cNvSpPr txBox="1">
            <a:spLocks noChangeArrowheads="1"/>
          </p:cNvSpPr>
          <p:nvPr/>
        </p:nvSpPr>
        <p:spPr bwMode="auto">
          <a:xfrm>
            <a:off x="1600200" y="4114800"/>
            <a:ext cx="586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Allow them to let off steam</a:t>
            </a:r>
          </a:p>
        </p:txBody>
      </p:sp>
      <p:sp>
        <p:nvSpPr>
          <p:cNvPr id="48139" name="Text Box 11"/>
          <p:cNvSpPr txBox="1">
            <a:spLocks noChangeArrowheads="1"/>
          </p:cNvSpPr>
          <p:nvPr/>
        </p:nvSpPr>
        <p:spPr bwMode="auto">
          <a:xfrm>
            <a:off x="1600200" y="4572000"/>
            <a:ext cx="7162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Isolate the situation - remove audience or acting out individual from the area</a:t>
            </a:r>
          </a:p>
        </p:txBody>
      </p:sp>
      <p:sp>
        <p:nvSpPr>
          <p:cNvPr id="48140" name="Text Box 12"/>
          <p:cNvSpPr txBox="1">
            <a:spLocks noChangeArrowheads="1"/>
          </p:cNvSpPr>
          <p:nvPr/>
        </p:nvSpPr>
        <p:spPr bwMode="auto">
          <a:xfrm>
            <a:off x="1600200" y="5334000"/>
            <a:ext cx="586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Maintain eye contact and speak calmly</a:t>
            </a:r>
          </a:p>
        </p:txBody>
      </p:sp>
      <p:sp>
        <p:nvSpPr>
          <p:cNvPr id="48142" name="Text Box 14"/>
          <p:cNvSpPr txBox="1">
            <a:spLocks noChangeArrowheads="1"/>
          </p:cNvSpPr>
          <p:nvPr/>
        </p:nvSpPr>
        <p:spPr bwMode="auto">
          <a:xfrm>
            <a:off x="1600200" y="5791200"/>
            <a:ext cx="6629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State non-threatening directives when individual starts to calm down</a:t>
            </a:r>
          </a:p>
        </p:txBody>
      </p:sp>
      <p:sp>
        <p:nvSpPr>
          <p:cNvPr id="61452" name="Rectangle 19"/>
          <p:cNvSpPr>
            <a:spLocks noGrp="1" noChangeArrowheads="1"/>
          </p:cNvSpPr>
          <p:nvPr>
            <p:ph type="title" idx="4294967295"/>
          </p:nvPr>
        </p:nvSpPr>
        <p:spPr/>
        <p:txBody>
          <a:bodyPr/>
          <a:lstStyle/>
          <a:p>
            <a:pPr eaLnBrk="1" hangingPunct="1"/>
            <a:r>
              <a:rPr lang="en-AU">
                <a:latin typeface="Arial" charset="0"/>
                <a:ea typeface="ＭＳ Ｐゴシック" charset="0"/>
                <a:cs typeface="ＭＳ Ｐゴシック" charset="0"/>
              </a:rPr>
              <a:t>Release</a:t>
            </a:r>
          </a:p>
        </p:txBody>
      </p:sp>
      <p:pic>
        <p:nvPicPr>
          <p:cNvPr id="2" name="Picture 1" descr="ang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76056" y="3645024"/>
            <a:ext cx="939839" cy="86754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1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6"/>
                                        </p:tgtEl>
                                        <p:attrNameLst>
                                          <p:attrName>style.visibility</p:attrName>
                                        </p:attrNameLst>
                                      </p:cBhvr>
                                      <p:to>
                                        <p:strVal val="visible"/>
                                      </p:to>
                                    </p:set>
                                    <p:animEffect transition="in" filter="fade">
                                      <p:cBhvr>
                                        <p:cTn id="12" dur="1000"/>
                                        <p:tgtEl>
                                          <p:spTgt spid="48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5"/>
                                        </p:tgtEl>
                                        <p:attrNameLst>
                                          <p:attrName>style.visibility</p:attrName>
                                        </p:attrNameLst>
                                      </p:cBhvr>
                                      <p:to>
                                        <p:strVal val="visible"/>
                                      </p:to>
                                    </p:set>
                                    <p:animEffect transition="in" filter="fade">
                                      <p:cBhvr>
                                        <p:cTn id="17" dur="1000"/>
                                        <p:tgtEl>
                                          <p:spTgt spid="481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7"/>
                                        </p:tgtEl>
                                        <p:attrNameLst>
                                          <p:attrName>style.visibility</p:attrName>
                                        </p:attrNameLst>
                                      </p:cBhvr>
                                      <p:to>
                                        <p:strVal val="visible"/>
                                      </p:to>
                                    </p:set>
                                    <p:animEffect transition="in" filter="fade">
                                      <p:cBhvr>
                                        <p:cTn id="22" dur="1000"/>
                                        <p:tgtEl>
                                          <p:spTgt spid="48137"/>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139"/>
                                        </p:tgtEl>
                                        <p:attrNameLst>
                                          <p:attrName>style.visibility</p:attrName>
                                        </p:attrNameLst>
                                      </p:cBhvr>
                                      <p:to>
                                        <p:strVal val="visible"/>
                                      </p:to>
                                    </p:set>
                                    <p:animEffect transition="in" filter="fade">
                                      <p:cBhvr>
                                        <p:cTn id="30" dur="1000"/>
                                        <p:tgtEl>
                                          <p:spTgt spid="481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140"/>
                                        </p:tgtEl>
                                        <p:attrNameLst>
                                          <p:attrName>style.visibility</p:attrName>
                                        </p:attrNameLst>
                                      </p:cBhvr>
                                      <p:to>
                                        <p:strVal val="visible"/>
                                      </p:to>
                                    </p:set>
                                    <p:animEffect transition="in" filter="fade">
                                      <p:cBhvr>
                                        <p:cTn id="35" dur="1000"/>
                                        <p:tgtEl>
                                          <p:spTgt spid="481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142"/>
                                        </p:tgtEl>
                                        <p:attrNameLst>
                                          <p:attrName>style.visibility</p:attrName>
                                        </p:attrNameLst>
                                      </p:cBhvr>
                                      <p:to>
                                        <p:strVal val="visible"/>
                                      </p:to>
                                    </p:set>
                                    <p:animEffect transition="in" filter="fade">
                                      <p:cBhvr>
                                        <p:cTn id="40" dur="10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5" grpId="0"/>
      <p:bldP spid="48136" grpId="0"/>
      <p:bldP spid="48137" grpId="0"/>
      <p:bldP spid="48139" grpId="0"/>
      <p:bldP spid="48140" grpId="0"/>
      <p:bldP spid="481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descr="5959-coas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708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2" descr="5959-coast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7086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AutoShape 7"/>
          <p:cNvSpPr>
            <a:spLocks noChangeArrowheads="1"/>
          </p:cNvSpPr>
          <p:nvPr/>
        </p:nvSpPr>
        <p:spPr bwMode="auto">
          <a:xfrm>
            <a:off x="2438400" y="1143000"/>
            <a:ext cx="2133600" cy="990600"/>
          </a:xfrm>
          <a:prstGeom prst="wedgeEllipseCallout">
            <a:avLst>
              <a:gd name="adj1" fmla="val 26935"/>
              <a:gd name="adj2" fmla="val 112338"/>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endParaRPr lang="en-US" sz="2000" i="0">
              <a:solidFill>
                <a:schemeClr val="tx1"/>
              </a:solidFill>
            </a:endParaRPr>
          </a:p>
        </p:txBody>
      </p:sp>
      <p:sp>
        <p:nvSpPr>
          <p:cNvPr id="60425" name="AutoShape 9"/>
          <p:cNvSpPr>
            <a:spLocks noChangeArrowheads="1"/>
          </p:cNvSpPr>
          <p:nvPr/>
        </p:nvSpPr>
        <p:spPr bwMode="auto">
          <a:xfrm>
            <a:off x="3886200" y="5105400"/>
            <a:ext cx="1676400" cy="838200"/>
          </a:xfrm>
          <a:prstGeom prst="wedgeEllipseCallout">
            <a:avLst>
              <a:gd name="adj1" fmla="val 43370"/>
              <a:gd name="adj2" fmla="val -111176"/>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endParaRPr lang="en-US" sz="2000" i="0">
              <a:solidFill>
                <a:schemeClr val="tx1"/>
              </a:solidFill>
            </a:endParaRPr>
          </a:p>
        </p:txBody>
      </p:sp>
      <p:sp>
        <p:nvSpPr>
          <p:cNvPr id="60419" name="AutoShape 3"/>
          <p:cNvSpPr>
            <a:spLocks noChangeArrowheads="1"/>
          </p:cNvSpPr>
          <p:nvPr/>
        </p:nvSpPr>
        <p:spPr bwMode="auto">
          <a:xfrm>
            <a:off x="3657600" y="5029200"/>
            <a:ext cx="2743200" cy="990600"/>
          </a:xfrm>
          <a:prstGeom prst="wedgeEllipseCallout">
            <a:avLst>
              <a:gd name="adj1" fmla="val -67477"/>
              <a:gd name="adj2" fmla="val -122116"/>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i="0">
                <a:solidFill>
                  <a:schemeClr val="tx1"/>
                </a:solidFill>
              </a:rPr>
              <a:t>Remain calm</a:t>
            </a:r>
          </a:p>
          <a:p>
            <a:pPr>
              <a:lnSpc>
                <a:spcPct val="100000"/>
              </a:lnSpc>
              <a:defRPr/>
            </a:pPr>
            <a:r>
              <a:rPr lang="en-AU" sz="2000" i="0">
                <a:solidFill>
                  <a:schemeClr val="tx1"/>
                </a:solidFill>
              </a:rPr>
              <a:t>Restate limits </a:t>
            </a:r>
          </a:p>
        </p:txBody>
      </p:sp>
      <p:sp>
        <p:nvSpPr>
          <p:cNvPr id="60420" name="AutoShape 4"/>
          <p:cNvSpPr>
            <a:spLocks noChangeArrowheads="1"/>
          </p:cNvSpPr>
          <p:nvPr/>
        </p:nvSpPr>
        <p:spPr bwMode="auto">
          <a:xfrm>
            <a:off x="2438400" y="1143000"/>
            <a:ext cx="2133600" cy="990600"/>
          </a:xfrm>
          <a:prstGeom prst="wedgeEllipseCallout">
            <a:avLst>
              <a:gd name="adj1" fmla="val -58185"/>
              <a:gd name="adj2" fmla="val 104648"/>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a:extLst/>
        </p:spPr>
        <p:txBody>
          <a:bodyPr lIns="108000" rIns="108000" anchor="ctr"/>
          <a:lstStyle/>
          <a:p>
            <a:pPr>
              <a:lnSpc>
                <a:spcPct val="100000"/>
              </a:lnSpc>
              <a:defRPr/>
            </a:pPr>
            <a:r>
              <a:rPr lang="en-AU" sz="2000" i="0">
                <a:solidFill>
                  <a:schemeClr val="tx1"/>
                </a:solidFill>
              </a:rPr>
              <a:t>Isolate the situation</a:t>
            </a:r>
          </a:p>
        </p:txBody>
      </p:sp>
      <p:sp>
        <p:nvSpPr>
          <p:cNvPr id="60422" name="AutoShape 6"/>
          <p:cNvSpPr>
            <a:spLocks noChangeArrowheads="1"/>
          </p:cNvSpPr>
          <p:nvPr/>
        </p:nvSpPr>
        <p:spPr bwMode="auto">
          <a:xfrm>
            <a:off x="6096000" y="1524000"/>
            <a:ext cx="2819400" cy="1295400"/>
          </a:xfrm>
          <a:prstGeom prst="wedgeEllipseCallout">
            <a:avLst>
              <a:gd name="adj1" fmla="val -48083"/>
              <a:gd name="adj2" fmla="val 88847"/>
            </a:avLst>
          </a:prstGeom>
          <a:solidFill>
            <a:schemeClr val="bg1"/>
          </a:solidFill>
          <a:ln w="9525">
            <a:solidFill>
              <a:schemeClr val="tx1"/>
            </a:solidFill>
            <a:miter lim="800000"/>
            <a:headEnd/>
            <a:tailEnd/>
          </a:ln>
          <a:effectLst>
            <a:outerShdw blurRad="63500" dist="38099" dir="2700000" algn="ctr" rotWithShape="0">
              <a:srgbClr val="000000">
                <a:alpha val="74998"/>
              </a:srgbClr>
            </a:outerShdw>
          </a:effectLst>
          <a:extLst/>
        </p:spPr>
        <p:txBody>
          <a:bodyPr lIns="108000" rIns="108000" anchor="ctr"/>
          <a:lstStyle/>
          <a:p>
            <a:pPr>
              <a:lnSpc>
                <a:spcPct val="100000"/>
              </a:lnSpc>
              <a:defRPr/>
            </a:pPr>
            <a:r>
              <a:rPr lang="en-AU" sz="2000" i="0">
                <a:solidFill>
                  <a:schemeClr val="tx1"/>
                </a:solidFill>
              </a:rPr>
              <a:t>Give time to regain control</a:t>
            </a:r>
          </a:p>
        </p:txBody>
      </p:sp>
      <p:sp>
        <p:nvSpPr>
          <p:cNvPr id="60424" name="Text Box 8"/>
          <p:cNvSpPr txBox="1">
            <a:spLocks noChangeArrowheads="1"/>
          </p:cNvSpPr>
          <p:nvPr/>
        </p:nvSpPr>
        <p:spPr bwMode="auto">
          <a:xfrm>
            <a:off x="1447800" y="423754"/>
            <a:ext cx="694062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600" i="0" dirty="0">
                <a:solidFill>
                  <a:schemeClr val="bg1"/>
                </a:solidFill>
                <a:effectLst>
                  <a:innerShdw blurRad="63500" dist="50800" dir="13500000">
                    <a:prstClr val="black">
                      <a:alpha val="50000"/>
                    </a:prstClr>
                  </a:innerShdw>
                </a:effectLst>
              </a:rPr>
              <a:t>Riding the Crisis Rollercoaster</a:t>
            </a:r>
          </a:p>
        </p:txBody>
      </p:sp>
      <p:sp>
        <p:nvSpPr>
          <p:cNvPr id="60427" name="Text Box 11">
            <a:hlinkClick r:id="rId5" action="ppaction://hlinksldjump"/>
          </p:cNvPr>
          <p:cNvSpPr txBox="1">
            <a:spLocks noChangeArrowheads="1"/>
          </p:cNvSpPr>
          <p:nvPr/>
        </p:nvSpPr>
        <p:spPr bwMode="auto">
          <a:xfrm>
            <a:off x="5410200" y="6400800"/>
            <a:ext cx="3657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t>a window on behaviour . . .</a:t>
            </a:r>
          </a:p>
        </p:txBody>
      </p:sp>
      <p:sp>
        <p:nvSpPr>
          <p:cNvPr id="60428" name="Text Box 12">
            <a:hlinkClick r:id="rId6" action="ppaction://hlinksldjump"/>
          </p:cNvPr>
          <p:cNvSpPr txBox="1">
            <a:spLocks noChangeArrowheads="1"/>
          </p:cNvSpPr>
          <p:nvPr/>
        </p:nvSpPr>
        <p:spPr bwMode="auto">
          <a:xfrm>
            <a:off x="683568" y="6381328"/>
            <a:ext cx="195036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108000" rIns="108000" anchor="ctr">
            <a:spAutoFit/>
          </a:bodyPr>
          <a:lstStyle/>
          <a:p>
            <a:pPr>
              <a:lnSpc>
                <a:spcPct val="100000"/>
              </a:lnSpc>
              <a:spcBef>
                <a:spcPct val="50000"/>
              </a:spcBef>
              <a:defRPr/>
            </a:pPr>
            <a:r>
              <a:rPr lang="en-AU" sz="2000" dirty="0" smtClean="0"/>
              <a:t>next stage . </a:t>
            </a:r>
            <a:r>
              <a:rPr lang="en-AU" sz="2000" dirty="0"/>
              <a:t>. .</a:t>
            </a:r>
          </a:p>
        </p:txBody>
      </p:sp>
      <p:sp>
        <p:nvSpPr>
          <p:cNvPr id="63499" name="Rectangle 13"/>
          <p:cNvSpPr>
            <a:spLocks noGrp="1" noChangeArrowheads="1"/>
          </p:cNvSpPr>
          <p:nvPr>
            <p:ph type="title" idx="4294967295"/>
          </p:nvPr>
        </p:nvSpPr>
        <p:spPr>
          <a:xfrm>
            <a:off x="762000" y="0"/>
            <a:ext cx="1524000" cy="228600"/>
          </a:xfrm>
        </p:spPr>
        <p:txBody>
          <a:bodyPr/>
          <a:lstStyle/>
          <a:p>
            <a:pPr eaLnBrk="1" hangingPunct="1"/>
            <a:r>
              <a:rPr lang="en-AU" sz="400">
                <a:latin typeface="Arial" charset="0"/>
                <a:ea typeface="ＭＳ Ｐゴシック" charset="0"/>
                <a:cs typeface="ＭＳ Ｐゴシック" charset="0"/>
              </a:rPr>
              <a:t>Rollercoaster</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24"/>
                                        </p:tgtEl>
                                        <p:attrNameLst>
                                          <p:attrName>style.visibility</p:attrName>
                                        </p:attrNameLst>
                                      </p:cBhvr>
                                      <p:to>
                                        <p:strVal val="visible"/>
                                      </p:to>
                                    </p:set>
                                    <p:animEffect transition="in" filter="fade">
                                      <p:cBhvr>
                                        <p:cTn id="7" dur="1000"/>
                                        <p:tgtEl>
                                          <p:spTgt spid="60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fade">
                                      <p:cBhvr>
                                        <p:cTn id="12" dur="1000"/>
                                        <p:tgtEl>
                                          <p:spTgt spid="60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042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041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420"/>
                                        </p:tgtEl>
                                        <p:attrNameLst>
                                          <p:attrName>style.visibility</p:attrName>
                                        </p:attrNameLst>
                                      </p:cBhvr>
                                      <p:to>
                                        <p:strVal val="visible"/>
                                      </p:to>
                                    </p:set>
                                    <p:animEffect transition="in" filter="fade">
                                      <p:cBhvr>
                                        <p:cTn id="23" dur="1000"/>
                                        <p:tgtEl>
                                          <p:spTgt spid="604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423"/>
                                        </p:tgtEl>
                                        <p:attrNameLst>
                                          <p:attrName>style.visibility</p:attrName>
                                        </p:attrNameLst>
                                      </p:cBhvr>
                                      <p:to>
                                        <p:strVal val="visible"/>
                                      </p:to>
                                    </p:set>
                                    <p:animEffect transition="in" filter="fade">
                                      <p:cBhvr>
                                        <p:cTn id="26" dur="1000"/>
                                        <p:tgtEl>
                                          <p:spTgt spid="604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419"/>
                                        </p:tgtEl>
                                        <p:attrNameLst>
                                          <p:attrName>style.visibility</p:attrName>
                                        </p:attrNameLst>
                                      </p:cBhvr>
                                      <p:to>
                                        <p:strVal val="visible"/>
                                      </p:to>
                                    </p:set>
                                    <p:animEffect transition="in" filter="fade">
                                      <p:cBhvr>
                                        <p:cTn id="31" dur="1000"/>
                                        <p:tgtEl>
                                          <p:spTgt spid="604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425"/>
                                        </p:tgtEl>
                                        <p:attrNameLst>
                                          <p:attrName>style.visibility</p:attrName>
                                        </p:attrNameLst>
                                      </p:cBhvr>
                                      <p:to>
                                        <p:strVal val="visible"/>
                                      </p:to>
                                    </p:set>
                                    <p:animEffect transition="in" filter="fade">
                                      <p:cBhvr>
                                        <p:cTn id="34" dur="1000"/>
                                        <p:tgtEl>
                                          <p:spTgt spid="604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0422"/>
                                        </p:tgtEl>
                                        <p:attrNameLst>
                                          <p:attrName>style.visibility</p:attrName>
                                        </p:attrNameLst>
                                      </p:cBhvr>
                                      <p:to>
                                        <p:strVal val="visible"/>
                                      </p:to>
                                    </p:set>
                                    <p:animEffect transition="in" filter="fade">
                                      <p:cBhvr>
                                        <p:cTn id="39" dur="1000"/>
                                        <p:tgtEl>
                                          <p:spTgt spid="6042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0427"/>
                                        </p:tgtEl>
                                        <p:attrNameLst>
                                          <p:attrName>style.visibility</p:attrName>
                                        </p:attrNameLst>
                                      </p:cBhvr>
                                      <p:to>
                                        <p:strVal val="visible"/>
                                      </p:to>
                                    </p:set>
                                    <p:animEffect transition="in" filter="fade">
                                      <p:cBhvr>
                                        <p:cTn id="44" dur="1000"/>
                                        <p:tgtEl>
                                          <p:spTgt spid="604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428"/>
                                        </p:tgtEl>
                                        <p:attrNameLst>
                                          <p:attrName>style.visibility</p:attrName>
                                        </p:attrNameLst>
                                      </p:cBhvr>
                                      <p:to>
                                        <p:strVal val="visible"/>
                                      </p:to>
                                    </p:set>
                                    <p:animEffect transition="in" filter="fade">
                                      <p:cBhvr>
                                        <p:cTn id="47"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5" grpId="0" animBg="1"/>
      <p:bldP spid="60419" grpId="0" animBg="1"/>
      <p:bldP spid="60420" grpId="0" animBg="1"/>
      <p:bldP spid="60422" grpId="0" animBg="1"/>
      <p:bldP spid="60427" grpId="0"/>
      <p:bldP spid="604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50179"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50180"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50181" name="Text Box 5"/>
          <p:cNvSpPr txBox="1">
            <a:spLocks noChangeArrowheads="1"/>
          </p:cNvSpPr>
          <p:nvPr/>
        </p:nvSpPr>
        <p:spPr bwMode="auto">
          <a:xfrm>
            <a:off x="1066800" y="21336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4.  Intimidation</a:t>
            </a:r>
          </a:p>
        </p:txBody>
      </p:sp>
      <p:sp>
        <p:nvSpPr>
          <p:cNvPr id="50182" name="Text Box 6"/>
          <p:cNvSpPr txBox="1">
            <a:spLocks noChangeArrowheads="1"/>
          </p:cNvSpPr>
          <p:nvPr/>
        </p:nvSpPr>
        <p:spPr bwMode="auto">
          <a:xfrm>
            <a:off x="1524000" y="35052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Interventions:</a:t>
            </a:r>
          </a:p>
        </p:txBody>
      </p:sp>
      <p:sp>
        <p:nvSpPr>
          <p:cNvPr id="50183" name="Text Box 7"/>
          <p:cNvSpPr txBox="1">
            <a:spLocks noChangeArrowheads="1"/>
          </p:cNvSpPr>
          <p:nvPr/>
        </p:nvSpPr>
        <p:spPr bwMode="auto">
          <a:xfrm>
            <a:off x="1524000" y="2667000"/>
            <a:ext cx="7315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Individual verbally and/or non-verbally threatens staff. A hands-on approach may trigger physical acting-out behaviour</a:t>
            </a:r>
          </a:p>
        </p:txBody>
      </p:sp>
      <p:sp>
        <p:nvSpPr>
          <p:cNvPr id="50184" name="Text Box 8"/>
          <p:cNvSpPr txBox="1">
            <a:spLocks noChangeArrowheads="1"/>
          </p:cNvSpPr>
          <p:nvPr/>
        </p:nvSpPr>
        <p:spPr bwMode="auto">
          <a:xfrm>
            <a:off x="1600200" y="4784725"/>
            <a:ext cx="586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Seek assistance and wait for team to intervene</a:t>
            </a:r>
          </a:p>
        </p:txBody>
      </p:sp>
      <p:sp>
        <p:nvSpPr>
          <p:cNvPr id="50185" name="Text Box 9"/>
          <p:cNvSpPr txBox="1">
            <a:spLocks noChangeArrowheads="1"/>
          </p:cNvSpPr>
          <p:nvPr/>
        </p:nvSpPr>
        <p:spPr bwMode="auto">
          <a:xfrm>
            <a:off x="1600200" y="4114800"/>
            <a:ext cx="5943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Take threats seriously</a:t>
            </a:r>
          </a:p>
        </p:txBody>
      </p:sp>
      <p:sp>
        <p:nvSpPr>
          <p:cNvPr id="50186" name="Text Box 10"/>
          <p:cNvSpPr txBox="1">
            <a:spLocks noChangeArrowheads="1"/>
          </p:cNvSpPr>
          <p:nvPr/>
        </p:nvSpPr>
        <p:spPr bwMode="auto">
          <a:xfrm>
            <a:off x="1600200" y="5470525"/>
            <a:ext cx="7162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M"/>
              <a:defRPr/>
            </a:pPr>
            <a:r>
              <a:rPr lang="en-AU" sz="2000" b="0" i="0" smtClean="0">
                <a:solidFill>
                  <a:schemeClr val="bg1"/>
                </a:solidFill>
              </a:rPr>
              <a:t>Avoid individual intervention as this puts at risk the safety and welfare of you and the student</a:t>
            </a:r>
          </a:p>
        </p:txBody>
      </p:sp>
      <p:sp>
        <p:nvSpPr>
          <p:cNvPr id="88074" name="Rectangle 12"/>
          <p:cNvSpPr>
            <a:spLocks noGrp="1" noChangeArrowheads="1"/>
          </p:cNvSpPr>
          <p:nvPr>
            <p:ph type="title" idx="4294967295"/>
          </p:nvPr>
        </p:nvSpPr>
        <p:spPr>
          <a:xfrm>
            <a:off x="7924800" y="1828800"/>
            <a:ext cx="1219200" cy="533400"/>
          </a:xfrm>
        </p:spPr>
        <p:txBody>
          <a:bodyPr/>
          <a:lstStyle/>
          <a:p>
            <a:pPr eaLnBrk="1" hangingPunct="1"/>
            <a:r>
              <a:rPr lang="en-AU" sz="400">
                <a:latin typeface="Arial" charset="0"/>
                <a:ea typeface="ＭＳ Ｐゴシック" charset="0"/>
                <a:cs typeface="ＭＳ Ｐゴシック" charset="0"/>
              </a:rPr>
              <a:t>intimidation</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1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fade">
                                      <p:cBhvr>
                                        <p:cTn id="12" dur="1000"/>
                                        <p:tgtEl>
                                          <p:spTgt spid="5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fade">
                                      <p:cBhvr>
                                        <p:cTn id="17" dur="1000"/>
                                        <p:tgtEl>
                                          <p:spTgt spid="50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85"/>
                                        </p:tgtEl>
                                        <p:attrNameLst>
                                          <p:attrName>style.visibility</p:attrName>
                                        </p:attrNameLst>
                                      </p:cBhvr>
                                      <p:to>
                                        <p:strVal val="visible"/>
                                      </p:to>
                                    </p:set>
                                    <p:animEffect transition="in" filter="fade">
                                      <p:cBhvr>
                                        <p:cTn id="22" dur="1000"/>
                                        <p:tgtEl>
                                          <p:spTgt spid="501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fade">
                                      <p:cBhvr>
                                        <p:cTn id="27" dur="1000"/>
                                        <p:tgtEl>
                                          <p:spTgt spid="501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186"/>
                                        </p:tgtEl>
                                        <p:attrNameLst>
                                          <p:attrName>style.visibility</p:attrName>
                                        </p:attrNameLst>
                                      </p:cBhvr>
                                      <p:to>
                                        <p:strVal val="visible"/>
                                      </p:to>
                                    </p:set>
                                    <p:animEffect transition="in" filter="fade">
                                      <p:cBhvr>
                                        <p:cTn id="32" dur="1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0183" grpId="0"/>
      <p:bldP spid="50184" grpId="0"/>
      <p:bldP spid="50185" grpId="0"/>
      <p:bldP spid="501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52227"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52228" name="Text Box 4"/>
          <p:cNvSpPr txBox="1">
            <a:spLocks noChangeArrowheads="1"/>
          </p:cNvSpPr>
          <p:nvPr/>
        </p:nvSpPr>
        <p:spPr bwMode="auto">
          <a:xfrm>
            <a:off x="1981200" y="1295400"/>
            <a:ext cx="6096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57200" indent="-457200" algn="l">
              <a:defRPr sz="2400">
                <a:solidFill>
                  <a:schemeClr val="tx1"/>
                </a:solidFill>
                <a:latin typeface="Arial" charset="0"/>
                <a:ea typeface="ＭＳ Ｐゴシック" charset="0"/>
                <a:cs typeface="ＭＳ Ｐゴシック" charset="0"/>
              </a:defRPr>
            </a:lvl1pPr>
            <a:lvl2pPr marL="914400" indent="-457200" algn="l">
              <a:defRPr sz="2400">
                <a:solidFill>
                  <a:schemeClr val="tx1"/>
                </a:solidFill>
                <a:latin typeface="Arial" charset="0"/>
                <a:ea typeface="ＭＳ Ｐゴシック" charset="0"/>
              </a:defRPr>
            </a:lvl2pPr>
            <a:lvl3pPr marL="1371600" indent="-457200" algn="l">
              <a:defRPr sz="2400">
                <a:solidFill>
                  <a:schemeClr val="tx1"/>
                </a:solidFill>
                <a:latin typeface="Arial" charset="0"/>
                <a:ea typeface="ＭＳ Ｐゴシック" charset="0"/>
              </a:defRPr>
            </a:lvl3pPr>
            <a:lvl4pPr marL="1828800" indent="-457200" algn="l">
              <a:defRPr sz="2400">
                <a:solidFill>
                  <a:schemeClr val="tx1"/>
                </a:solidFill>
                <a:latin typeface="Arial" charset="0"/>
                <a:ea typeface="ＭＳ Ｐゴシック" charset="0"/>
              </a:defRPr>
            </a:lvl4pPr>
            <a:lvl5pPr marL="2286000" indent="-457200" algn="l">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Arial" charset="0"/>
              <a:buNone/>
              <a:defRPr/>
            </a:pPr>
            <a:r>
              <a:rPr lang="en-AU" smtClean="0">
                <a:solidFill>
                  <a:schemeClr val="bg1"/>
                </a:solidFill>
              </a:rPr>
              <a:t>The CPI Verbal Escalation Continuum</a:t>
            </a:r>
            <a:endParaRPr lang="en-AU" sz="2000" b="0" smtClean="0">
              <a:solidFill>
                <a:schemeClr val="bg1"/>
              </a:solidFill>
            </a:endParaRPr>
          </a:p>
        </p:txBody>
      </p:sp>
      <p:sp>
        <p:nvSpPr>
          <p:cNvPr id="52229" name="Text Box 5"/>
          <p:cNvSpPr txBox="1">
            <a:spLocks noChangeArrowheads="1"/>
          </p:cNvSpPr>
          <p:nvPr/>
        </p:nvSpPr>
        <p:spPr bwMode="auto">
          <a:xfrm>
            <a:off x="1066800" y="21336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5.  Tension reduction</a:t>
            </a:r>
          </a:p>
        </p:txBody>
      </p:sp>
      <p:sp>
        <p:nvSpPr>
          <p:cNvPr id="52230" name="Text Box 6"/>
          <p:cNvSpPr txBox="1">
            <a:spLocks noChangeArrowheads="1"/>
          </p:cNvSpPr>
          <p:nvPr/>
        </p:nvSpPr>
        <p:spPr bwMode="auto">
          <a:xfrm>
            <a:off x="1524000" y="3505200"/>
            <a:ext cx="3048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Interventions:</a:t>
            </a:r>
          </a:p>
        </p:txBody>
      </p:sp>
      <p:sp>
        <p:nvSpPr>
          <p:cNvPr id="52231" name="Text Box 7"/>
          <p:cNvSpPr txBox="1">
            <a:spLocks noChangeArrowheads="1"/>
          </p:cNvSpPr>
          <p:nvPr/>
        </p:nvSpPr>
        <p:spPr bwMode="auto">
          <a:xfrm>
            <a:off x="1524000" y="2819400"/>
            <a:ext cx="7315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A drop in energy following a crisis</a:t>
            </a:r>
          </a:p>
        </p:txBody>
      </p:sp>
      <p:sp>
        <p:nvSpPr>
          <p:cNvPr id="52232" name="Text Box 8"/>
          <p:cNvSpPr txBox="1">
            <a:spLocks noChangeArrowheads="1"/>
          </p:cNvSpPr>
          <p:nvPr/>
        </p:nvSpPr>
        <p:spPr bwMode="auto">
          <a:xfrm>
            <a:off x="1600200" y="4632325"/>
            <a:ext cx="6781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J"/>
              <a:defRPr/>
            </a:pPr>
            <a:r>
              <a:rPr lang="en-AU" sz="2000" b="0" i="0" smtClean="0">
                <a:solidFill>
                  <a:schemeClr val="bg1"/>
                </a:solidFill>
              </a:rPr>
              <a:t>Use the C.O.P.I.N.G. guidelines to develop therapeutic rapport   (</a:t>
            </a:r>
            <a:r>
              <a:rPr lang="en-AU" sz="1600" b="0" smtClean="0">
                <a:solidFill>
                  <a:schemeClr val="bg1"/>
                </a:solidFill>
                <a:hlinkClick r:id="rId3" action="ppaction://hlinksldjump"/>
              </a:rPr>
              <a:t>more</a:t>
            </a:r>
            <a:r>
              <a:rPr lang="en-AU" sz="1600" b="0" smtClean="0">
                <a:solidFill>
                  <a:schemeClr val="bg1"/>
                </a:solidFill>
              </a:rPr>
              <a:t> . . .</a:t>
            </a:r>
            <a:r>
              <a:rPr lang="en-AU" sz="2000" b="0" i="0" smtClean="0">
                <a:solidFill>
                  <a:schemeClr val="bg1"/>
                </a:solidFill>
              </a:rPr>
              <a:t> .)</a:t>
            </a:r>
          </a:p>
        </p:txBody>
      </p:sp>
      <p:sp>
        <p:nvSpPr>
          <p:cNvPr id="52233" name="Text Box 9"/>
          <p:cNvSpPr txBox="1">
            <a:spLocks noChangeArrowheads="1"/>
          </p:cNvSpPr>
          <p:nvPr/>
        </p:nvSpPr>
        <p:spPr bwMode="auto">
          <a:xfrm>
            <a:off x="1600200" y="4114800"/>
            <a:ext cx="5943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Char char="J"/>
              <a:defRPr/>
            </a:pPr>
            <a:r>
              <a:rPr lang="en-AU" sz="2000" b="0" i="0" smtClean="0">
                <a:solidFill>
                  <a:schemeClr val="bg1"/>
                </a:solidFill>
              </a:rPr>
              <a:t>Re-establish communication</a:t>
            </a:r>
          </a:p>
        </p:txBody>
      </p:sp>
      <p:sp>
        <p:nvSpPr>
          <p:cNvPr id="90122" name="Rectangle 12"/>
          <p:cNvSpPr>
            <a:spLocks noGrp="1" noChangeArrowheads="1"/>
          </p:cNvSpPr>
          <p:nvPr>
            <p:ph type="title" idx="4294967295"/>
          </p:nvPr>
        </p:nvSpPr>
        <p:spPr>
          <a:xfrm>
            <a:off x="8153400" y="0"/>
            <a:ext cx="990600" cy="533400"/>
          </a:xfrm>
        </p:spPr>
        <p:txBody>
          <a:bodyPr/>
          <a:lstStyle/>
          <a:p>
            <a:pPr eaLnBrk="1" hangingPunct="1"/>
            <a:r>
              <a:rPr lang="en-AU" sz="400">
                <a:latin typeface="Arial" charset="0"/>
                <a:ea typeface="ＭＳ Ｐゴシック" charset="0"/>
                <a:cs typeface="ＭＳ Ｐゴシック" charset="0"/>
              </a:rPr>
              <a:t>Tension reduction</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fade">
                                      <p:cBhvr>
                                        <p:cTn id="7" dur="1000"/>
                                        <p:tgtEl>
                                          <p:spTgt spid="52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31"/>
                                        </p:tgtEl>
                                        <p:attrNameLst>
                                          <p:attrName>style.visibility</p:attrName>
                                        </p:attrNameLst>
                                      </p:cBhvr>
                                      <p:to>
                                        <p:strVal val="visible"/>
                                      </p:to>
                                    </p:set>
                                    <p:animEffect transition="in" filter="fade">
                                      <p:cBhvr>
                                        <p:cTn id="12" dur="1000"/>
                                        <p:tgtEl>
                                          <p:spTgt spid="52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30"/>
                                        </p:tgtEl>
                                        <p:attrNameLst>
                                          <p:attrName>style.visibility</p:attrName>
                                        </p:attrNameLst>
                                      </p:cBhvr>
                                      <p:to>
                                        <p:strVal val="visible"/>
                                      </p:to>
                                    </p:set>
                                    <p:animEffect transition="in" filter="fade">
                                      <p:cBhvr>
                                        <p:cTn id="17" dur="1000"/>
                                        <p:tgtEl>
                                          <p:spTgt spid="52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33"/>
                                        </p:tgtEl>
                                        <p:attrNameLst>
                                          <p:attrName>style.visibility</p:attrName>
                                        </p:attrNameLst>
                                      </p:cBhvr>
                                      <p:to>
                                        <p:strVal val="visible"/>
                                      </p:to>
                                    </p:set>
                                    <p:animEffect transition="in" filter="fade">
                                      <p:cBhvr>
                                        <p:cTn id="22" dur="2000"/>
                                        <p:tgtEl>
                                          <p:spTgt spid="522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232"/>
                                        </p:tgtEl>
                                        <p:attrNameLst>
                                          <p:attrName>style.visibility</p:attrName>
                                        </p:attrNameLst>
                                      </p:cBhvr>
                                      <p:to>
                                        <p:strVal val="visible"/>
                                      </p:to>
                                    </p:set>
                                    <p:animEffect transition="in" filter="fade">
                                      <p:cBhvr>
                                        <p:cTn id="27" dur="20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1" grpId="0"/>
      <p:bldP spid="52232" grpId="0"/>
      <p:bldP spid="522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54275"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54277" name="Text Box 5"/>
          <p:cNvSpPr txBox="1">
            <a:spLocks noChangeArrowheads="1"/>
          </p:cNvSpPr>
          <p:nvPr/>
        </p:nvSpPr>
        <p:spPr bwMode="auto">
          <a:xfrm>
            <a:off x="1828800" y="1295400"/>
            <a:ext cx="5791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dirty="0">
                <a:solidFill>
                  <a:schemeClr val="bg1"/>
                </a:solidFill>
              </a:rPr>
              <a:t>Verbal Intervention Tips and Techniques</a:t>
            </a:r>
          </a:p>
        </p:txBody>
      </p:sp>
      <p:sp>
        <p:nvSpPr>
          <p:cNvPr id="54278" name="Text Box 6"/>
          <p:cNvSpPr txBox="1">
            <a:spLocks noChangeArrowheads="1"/>
          </p:cNvSpPr>
          <p:nvPr/>
        </p:nvSpPr>
        <p:spPr bwMode="auto">
          <a:xfrm>
            <a:off x="1981200" y="2052638"/>
            <a:ext cx="114300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b="0" i="0">
                <a:solidFill>
                  <a:schemeClr val="bg1"/>
                </a:solidFill>
              </a:rPr>
              <a:t>Do</a:t>
            </a:r>
            <a:r>
              <a:rPr lang="ja-JP" altLang="en-AU" sz="2400" b="0" i="0">
                <a:solidFill>
                  <a:schemeClr val="bg1"/>
                </a:solidFill>
              </a:rPr>
              <a:t>’</a:t>
            </a:r>
            <a:r>
              <a:rPr lang="en-AU" sz="2400" b="0" i="0">
                <a:solidFill>
                  <a:schemeClr val="bg1"/>
                </a:solidFill>
              </a:rPr>
              <a:t>s</a:t>
            </a:r>
          </a:p>
        </p:txBody>
      </p:sp>
      <p:sp>
        <p:nvSpPr>
          <p:cNvPr id="54279" name="Text Box 7"/>
          <p:cNvSpPr txBox="1">
            <a:spLocks noChangeArrowheads="1"/>
          </p:cNvSpPr>
          <p:nvPr/>
        </p:nvSpPr>
        <p:spPr bwMode="auto">
          <a:xfrm>
            <a:off x="685800" y="2667000"/>
            <a:ext cx="2514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Stay calm</a:t>
            </a:r>
          </a:p>
        </p:txBody>
      </p:sp>
      <p:sp>
        <p:nvSpPr>
          <p:cNvPr id="54282" name="Text Box 10"/>
          <p:cNvSpPr txBox="1">
            <a:spLocks noChangeArrowheads="1"/>
          </p:cNvSpPr>
          <p:nvPr/>
        </p:nvSpPr>
        <p:spPr bwMode="auto">
          <a:xfrm>
            <a:off x="6172200" y="2052638"/>
            <a:ext cx="135255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b="0" i="0">
                <a:solidFill>
                  <a:schemeClr val="bg1"/>
                </a:solidFill>
              </a:rPr>
              <a:t>Don</a:t>
            </a:r>
            <a:r>
              <a:rPr lang="ja-JP" altLang="en-AU" sz="2400" b="0" i="0">
                <a:solidFill>
                  <a:schemeClr val="bg1"/>
                </a:solidFill>
              </a:rPr>
              <a:t>’</a:t>
            </a:r>
            <a:r>
              <a:rPr lang="en-AU" sz="2400" b="0" i="0">
                <a:solidFill>
                  <a:schemeClr val="bg1"/>
                </a:solidFill>
              </a:rPr>
              <a:t>ts</a:t>
            </a:r>
          </a:p>
        </p:txBody>
      </p:sp>
      <p:sp>
        <p:nvSpPr>
          <p:cNvPr id="54283" name="Text Box 11"/>
          <p:cNvSpPr txBox="1">
            <a:spLocks noChangeArrowheads="1"/>
          </p:cNvSpPr>
          <p:nvPr/>
        </p:nvSpPr>
        <p:spPr bwMode="auto">
          <a:xfrm>
            <a:off x="1676400" y="3200400"/>
            <a:ext cx="2971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6731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Isolate the situation</a:t>
            </a:r>
          </a:p>
        </p:txBody>
      </p:sp>
      <p:sp>
        <p:nvSpPr>
          <p:cNvPr id="54284" name="Text Box 12"/>
          <p:cNvSpPr txBox="1">
            <a:spLocks noChangeArrowheads="1"/>
          </p:cNvSpPr>
          <p:nvPr/>
        </p:nvSpPr>
        <p:spPr bwMode="auto">
          <a:xfrm>
            <a:off x="685800" y="3733800"/>
            <a:ext cx="3429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Set appropriate limits</a:t>
            </a:r>
          </a:p>
        </p:txBody>
      </p:sp>
      <p:sp>
        <p:nvSpPr>
          <p:cNvPr id="54286" name="Text Box 14"/>
          <p:cNvSpPr txBox="1">
            <a:spLocks noChangeArrowheads="1"/>
          </p:cNvSpPr>
          <p:nvPr/>
        </p:nvSpPr>
        <p:spPr bwMode="auto">
          <a:xfrm>
            <a:off x="1676400" y="4267200"/>
            <a:ext cx="2971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Listen (…and watch)</a:t>
            </a:r>
          </a:p>
        </p:txBody>
      </p:sp>
      <p:sp>
        <p:nvSpPr>
          <p:cNvPr id="54287" name="Text Box 15"/>
          <p:cNvSpPr txBox="1">
            <a:spLocks noChangeArrowheads="1"/>
          </p:cNvSpPr>
          <p:nvPr/>
        </p:nvSpPr>
        <p:spPr bwMode="auto">
          <a:xfrm>
            <a:off x="685800" y="4800600"/>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dirty="0" smtClean="0">
                <a:solidFill>
                  <a:schemeClr val="bg1"/>
                </a:solidFill>
              </a:rPr>
              <a:t>Pay attention to body language</a:t>
            </a:r>
          </a:p>
        </p:txBody>
      </p:sp>
      <p:sp>
        <p:nvSpPr>
          <p:cNvPr id="54288" name="Text Box 16"/>
          <p:cNvSpPr txBox="1">
            <a:spLocks noChangeArrowheads="1"/>
          </p:cNvSpPr>
          <p:nvPr/>
        </p:nvSpPr>
        <p:spPr bwMode="auto">
          <a:xfrm>
            <a:off x="1676400" y="5334000"/>
            <a:ext cx="3429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Give space . . . and time</a:t>
            </a:r>
          </a:p>
        </p:txBody>
      </p:sp>
      <p:sp>
        <p:nvSpPr>
          <p:cNvPr id="54289" name="Text Box 17"/>
          <p:cNvSpPr txBox="1">
            <a:spLocks noChangeArrowheads="1"/>
          </p:cNvSpPr>
          <p:nvPr/>
        </p:nvSpPr>
        <p:spPr bwMode="auto">
          <a:xfrm>
            <a:off x="685800" y="5791200"/>
            <a:ext cx="2514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Be consistent</a:t>
            </a:r>
          </a:p>
        </p:txBody>
      </p:sp>
      <p:sp>
        <p:nvSpPr>
          <p:cNvPr id="54290" name="Text Box 18"/>
          <p:cNvSpPr txBox="1">
            <a:spLocks noChangeArrowheads="1"/>
          </p:cNvSpPr>
          <p:nvPr/>
        </p:nvSpPr>
        <p:spPr bwMode="auto">
          <a:xfrm>
            <a:off x="1676400" y="6232525"/>
            <a:ext cx="2514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ingdings" charset="0"/>
              <a:buChar char="ü"/>
              <a:defRPr/>
            </a:pPr>
            <a:r>
              <a:rPr lang="en-AU" sz="2000" b="0" i="0" smtClean="0">
                <a:solidFill>
                  <a:schemeClr val="bg1"/>
                </a:solidFill>
              </a:rPr>
              <a:t>Have a plan</a:t>
            </a:r>
          </a:p>
        </p:txBody>
      </p:sp>
      <p:sp>
        <p:nvSpPr>
          <p:cNvPr id="54291" name="Text Box 19"/>
          <p:cNvSpPr txBox="1">
            <a:spLocks noChangeArrowheads="1"/>
          </p:cNvSpPr>
          <p:nvPr/>
        </p:nvSpPr>
        <p:spPr bwMode="auto">
          <a:xfrm>
            <a:off x="5105400" y="2743200"/>
            <a:ext cx="205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Overreact</a:t>
            </a:r>
          </a:p>
        </p:txBody>
      </p:sp>
      <p:sp>
        <p:nvSpPr>
          <p:cNvPr id="54292" name="Text Box 20"/>
          <p:cNvSpPr txBox="1">
            <a:spLocks noChangeArrowheads="1"/>
          </p:cNvSpPr>
          <p:nvPr/>
        </p:nvSpPr>
        <p:spPr bwMode="auto">
          <a:xfrm>
            <a:off x="5105400" y="3810000"/>
            <a:ext cx="3733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Get into a power struggle</a:t>
            </a:r>
          </a:p>
        </p:txBody>
      </p:sp>
      <p:sp>
        <p:nvSpPr>
          <p:cNvPr id="54293" name="Text Box 21"/>
          <p:cNvSpPr txBox="1">
            <a:spLocks noChangeArrowheads="1"/>
          </p:cNvSpPr>
          <p:nvPr/>
        </p:nvSpPr>
        <p:spPr bwMode="auto">
          <a:xfrm>
            <a:off x="5943600" y="3200400"/>
            <a:ext cx="2895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Give false promises</a:t>
            </a:r>
          </a:p>
        </p:txBody>
      </p:sp>
      <p:sp>
        <p:nvSpPr>
          <p:cNvPr id="54294" name="Text Box 22"/>
          <p:cNvSpPr txBox="1">
            <a:spLocks noChangeArrowheads="1"/>
          </p:cNvSpPr>
          <p:nvPr/>
        </p:nvSpPr>
        <p:spPr bwMode="auto">
          <a:xfrm>
            <a:off x="5943600" y="4343400"/>
            <a:ext cx="3200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Blame/be judgemental</a:t>
            </a:r>
          </a:p>
        </p:txBody>
      </p:sp>
      <p:sp>
        <p:nvSpPr>
          <p:cNvPr id="54295" name="Text Box 23"/>
          <p:cNvSpPr txBox="1">
            <a:spLocks noChangeArrowheads="1"/>
          </p:cNvSpPr>
          <p:nvPr/>
        </p:nvSpPr>
        <p:spPr bwMode="auto">
          <a:xfrm>
            <a:off x="5105400" y="4953000"/>
            <a:ext cx="205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Threaten</a:t>
            </a:r>
          </a:p>
        </p:txBody>
      </p:sp>
      <p:sp>
        <p:nvSpPr>
          <p:cNvPr id="54296" name="Text Box 24"/>
          <p:cNvSpPr txBox="1">
            <a:spLocks noChangeArrowheads="1"/>
          </p:cNvSpPr>
          <p:nvPr/>
        </p:nvSpPr>
        <p:spPr bwMode="auto">
          <a:xfrm>
            <a:off x="5943600" y="5486400"/>
            <a:ext cx="2514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Fake attention</a:t>
            </a:r>
          </a:p>
        </p:txBody>
      </p:sp>
      <p:sp>
        <p:nvSpPr>
          <p:cNvPr id="54297" name="Text Box 25"/>
          <p:cNvSpPr txBox="1">
            <a:spLocks noChangeArrowheads="1"/>
          </p:cNvSpPr>
          <p:nvPr/>
        </p:nvSpPr>
        <p:spPr bwMode="auto">
          <a:xfrm>
            <a:off x="5105400" y="6019800"/>
            <a:ext cx="2057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FF3300"/>
              </a:buClr>
              <a:buFont typeface="Wingdings" charset="0"/>
              <a:buChar char=""/>
              <a:defRPr/>
            </a:pPr>
            <a:r>
              <a:rPr lang="en-AU" sz="2000" b="0" i="0" smtClean="0">
                <a:solidFill>
                  <a:schemeClr val="bg1"/>
                </a:solidFill>
              </a:rPr>
              <a:t>Use jargon</a:t>
            </a:r>
          </a:p>
        </p:txBody>
      </p:sp>
      <p:sp>
        <p:nvSpPr>
          <p:cNvPr id="54299" name="Line 27"/>
          <p:cNvSpPr>
            <a:spLocks noChangeShapeType="1"/>
          </p:cNvSpPr>
          <p:nvPr/>
        </p:nvSpPr>
        <p:spPr bwMode="auto">
          <a:xfrm>
            <a:off x="1981200" y="1790700"/>
            <a:ext cx="5486400"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54300" name="Line 28"/>
          <p:cNvSpPr>
            <a:spLocks noChangeShapeType="1"/>
          </p:cNvSpPr>
          <p:nvPr/>
        </p:nvSpPr>
        <p:spPr bwMode="auto">
          <a:xfrm>
            <a:off x="2032000" y="1828800"/>
            <a:ext cx="5486400" cy="0"/>
          </a:xfrm>
          <a:prstGeom prst="line">
            <a:avLst/>
          </a:prstGeom>
          <a:noFill/>
          <a:ln w="254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92183" name="Rectangle 31"/>
          <p:cNvSpPr>
            <a:spLocks noGrp="1" noChangeArrowheads="1"/>
          </p:cNvSpPr>
          <p:nvPr>
            <p:ph type="title" idx="4294967295"/>
          </p:nvPr>
        </p:nvSpPr>
        <p:spPr>
          <a:xfrm>
            <a:off x="7391400" y="0"/>
            <a:ext cx="1752600" cy="457200"/>
          </a:xfrm>
        </p:spPr>
        <p:txBody>
          <a:bodyPr/>
          <a:lstStyle/>
          <a:p>
            <a:pPr eaLnBrk="1" hangingPunct="1"/>
            <a:r>
              <a:rPr lang="en-AU" sz="400">
                <a:latin typeface="Arial" charset="0"/>
                <a:ea typeface="ＭＳ Ｐゴシック" charset="0"/>
                <a:cs typeface="ＭＳ Ｐゴシック" charset="0"/>
              </a:rPr>
              <a:t>Verbal dos donts</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1000"/>
                                        <p:tgtEl>
                                          <p:spTgt spid="54277"/>
                                        </p:tgtEl>
                                      </p:cBhvr>
                                    </p:animEffect>
                                  </p:childTnLst>
                                </p:cTn>
                              </p:par>
                              <p:par>
                                <p:cTn id="8" presetID="2" presetClass="entr" presetSubtype="8" fill="hold" nodeType="withEffect">
                                  <p:stCondLst>
                                    <p:cond delay="1000"/>
                                  </p:stCondLst>
                                  <p:childTnLst>
                                    <p:set>
                                      <p:cBhvr>
                                        <p:cTn id="9" dur="1" fill="hold">
                                          <p:stCondLst>
                                            <p:cond delay="0"/>
                                          </p:stCondLst>
                                        </p:cTn>
                                        <p:tgtEl>
                                          <p:spTgt spid="54299"/>
                                        </p:tgtEl>
                                        <p:attrNameLst>
                                          <p:attrName>style.visibility</p:attrName>
                                        </p:attrNameLst>
                                      </p:cBhvr>
                                      <p:to>
                                        <p:strVal val="visible"/>
                                      </p:to>
                                    </p:set>
                                    <p:anim calcmode="lin" valueType="num">
                                      <p:cBhvr additive="base">
                                        <p:cTn id="10" dur="500" fill="hold"/>
                                        <p:tgtEl>
                                          <p:spTgt spid="54299"/>
                                        </p:tgtEl>
                                        <p:attrNameLst>
                                          <p:attrName>ppt_x</p:attrName>
                                        </p:attrNameLst>
                                      </p:cBhvr>
                                      <p:tavLst>
                                        <p:tav tm="0">
                                          <p:val>
                                            <p:strVal val="0-#ppt_w/2"/>
                                          </p:val>
                                        </p:tav>
                                        <p:tav tm="100000">
                                          <p:val>
                                            <p:strVal val="#ppt_x"/>
                                          </p:val>
                                        </p:tav>
                                      </p:tavLst>
                                    </p:anim>
                                    <p:anim calcmode="lin" valueType="num">
                                      <p:cBhvr additive="base">
                                        <p:cTn id="11" dur="500" fill="hold"/>
                                        <p:tgtEl>
                                          <p:spTgt spid="5429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54300"/>
                                        </p:tgtEl>
                                        <p:attrNameLst>
                                          <p:attrName>style.visibility</p:attrName>
                                        </p:attrNameLst>
                                      </p:cBhvr>
                                      <p:to>
                                        <p:strVal val="visible"/>
                                      </p:to>
                                    </p:set>
                                    <p:anim calcmode="lin" valueType="num">
                                      <p:cBhvr additive="base">
                                        <p:cTn id="14" dur="500" fill="hold"/>
                                        <p:tgtEl>
                                          <p:spTgt spid="54300"/>
                                        </p:tgtEl>
                                        <p:attrNameLst>
                                          <p:attrName>ppt_x</p:attrName>
                                        </p:attrNameLst>
                                      </p:cBhvr>
                                      <p:tavLst>
                                        <p:tav tm="0">
                                          <p:val>
                                            <p:strVal val="1+#ppt_w/2"/>
                                          </p:val>
                                        </p:tav>
                                        <p:tav tm="100000">
                                          <p:val>
                                            <p:strVal val="#ppt_x"/>
                                          </p:val>
                                        </p:tav>
                                      </p:tavLst>
                                    </p:anim>
                                    <p:anim calcmode="lin" valueType="num">
                                      <p:cBhvr additive="base">
                                        <p:cTn id="15" dur="500" fill="hold"/>
                                        <p:tgtEl>
                                          <p:spTgt spid="5430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278"/>
                                        </p:tgtEl>
                                        <p:attrNameLst>
                                          <p:attrName>style.visibility</p:attrName>
                                        </p:attrNameLst>
                                      </p:cBhvr>
                                      <p:to>
                                        <p:strVal val="visible"/>
                                      </p:to>
                                    </p:set>
                                    <p:animEffect transition="in" filter="fade">
                                      <p:cBhvr>
                                        <p:cTn id="20" dur="1000"/>
                                        <p:tgtEl>
                                          <p:spTgt spid="542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4279"/>
                                        </p:tgtEl>
                                        <p:attrNameLst>
                                          <p:attrName>style.visibility</p:attrName>
                                        </p:attrNameLst>
                                      </p:cBhvr>
                                      <p:to>
                                        <p:strVal val="visible"/>
                                      </p:to>
                                    </p:set>
                                    <p:animEffect transition="in" filter="fade">
                                      <p:cBhvr>
                                        <p:cTn id="25" dur="1000"/>
                                        <p:tgtEl>
                                          <p:spTgt spid="542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283"/>
                                        </p:tgtEl>
                                        <p:attrNameLst>
                                          <p:attrName>style.visibility</p:attrName>
                                        </p:attrNameLst>
                                      </p:cBhvr>
                                      <p:to>
                                        <p:strVal val="visible"/>
                                      </p:to>
                                    </p:set>
                                    <p:animEffect transition="in" filter="fade">
                                      <p:cBhvr>
                                        <p:cTn id="30" dur="1000"/>
                                        <p:tgtEl>
                                          <p:spTgt spid="542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284"/>
                                        </p:tgtEl>
                                        <p:attrNameLst>
                                          <p:attrName>style.visibility</p:attrName>
                                        </p:attrNameLst>
                                      </p:cBhvr>
                                      <p:to>
                                        <p:strVal val="visible"/>
                                      </p:to>
                                    </p:set>
                                    <p:animEffect transition="in" filter="fade">
                                      <p:cBhvr>
                                        <p:cTn id="35" dur="1000"/>
                                        <p:tgtEl>
                                          <p:spTgt spid="542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286"/>
                                        </p:tgtEl>
                                        <p:attrNameLst>
                                          <p:attrName>style.visibility</p:attrName>
                                        </p:attrNameLst>
                                      </p:cBhvr>
                                      <p:to>
                                        <p:strVal val="visible"/>
                                      </p:to>
                                    </p:set>
                                    <p:animEffect transition="in" filter="fade">
                                      <p:cBhvr>
                                        <p:cTn id="40" dur="1000"/>
                                        <p:tgtEl>
                                          <p:spTgt spid="542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287"/>
                                        </p:tgtEl>
                                        <p:attrNameLst>
                                          <p:attrName>style.visibility</p:attrName>
                                        </p:attrNameLst>
                                      </p:cBhvr>
                                      <p:to>
                                        <p:strVal val="visible"/>
                                      </p:to>
                                    </p:set>
                                    <p:animEffect transition="in" filter="fade">
                                      <p:cBhvr>
                                        <p:cTn id="45" dur="1000"/>
                                        <p:tgtEl>
                                          <p:spTgt spid="542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288"/>
                                        </p:tgtEl>
                                        <p:attrNameLst>
                                          <p:attrName>style.visibility</p:attrName>
                                        </p:attrNameLst>
                                      </p:cBhvr>
                                      <p:to>
                                        <p:strVal val="visible"/>
                                      </p:to>
                                    </p:set>
                                    <p:animEffect transition="in" filter="fade">
                                      <p:cBhvr>
                                        <p:cTn id="50" dur="1000"/>
                                        <p:tgtEl>
                                          <p:spTgt spid="5428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289"/>
                                        </p:tgtEl>
                                        <p:attrNameLst>
                                          <p:attrName>style.visibility</p:attrName>
                                        </p:attrNameLst>
                                      </p:cBhvr>
                                      <p:to>
                                        <p:strVal val="visible"/>
                                      </p:to>
                                    </p:set>
                                    <p:animEffect transition="in" filter="fade">
                                      <p:cBhvr>
                                        <p:cTn id="55" dur="1000"/>
                                        <p:tgtEl>
                                          <p:spTgt spid="5428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4290"/>
                                        </p:tgtEl>
                                        <p:attrNameLst>
                                          <p:attrName>style.visibility</p:attrName>
                                        </p:attrNameLst>
                                      </p:cBhvr>
                                      <p:to>
                                        <p:strVal val="visible"/>
                                      </p:to>
                                    </p:set>
                                    <p:animEffect transition="in" filter="fade">
                                      <p:cBhvr>
                                        <p:cTn id="60" dur="1000"/>
                                        <p:tgtEl>
                                          <p:spTgt spid="5429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4282"/>
                                        </p:tgtEl>
                                        <p:attrNameLst>
                                          <p:attrName>style.visibility</p:attrName>
                                        </p:attrNameLst>
                                      </p:cBhvr>
                                      <p:to>
                                        <p:strVal val="visible"/>
                                      </p:to>
                                    </p:set>
                                    <p:animEffect transition="in" filter="fade">
                                      <p:cBhvr>
                                        <p:cTn id="65" dur="2000"/>
                                        <p:tgtEl>
                                          <p:spTgt spid="5428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291"/>
                                        </p:tgtEl>
                                        <p:attrNameLst>
                                          <p:attrName>style.visibility</p:attrName>
                                        </p:attrNameLst>
                                      </p:cBhvr>
                                      <p:to>
                                        <p:strVal val="visible"/>
                                      </p:to>
                                    </p:set>
                                    <p:animEffect transition="in" filter="fade">
                                      <p:cBhvr>
                                        <p:cTn id="70" dur="1000"/>
                                        <p:tgtEl>
                                          <p:spTgt spid="5429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4293"/>
                                        </p:tgtEl>
                                        <p:attrNameLst>
                                          <p:attrName>style.visibility</p:attrName>
                                        </p:attrNameLst>
                                      </p:cBhvr>
                                      <p:to>
                                        <p:strVal val="visible"/>
                                      </p:to>
                                    </p:set>
                                    <p:animEffect transition="in" filter="fade">
                                      <p:cBhvr>
                                        <p:cTn id="75" dur="1000"/>
                                        <p:tgtEl>
                                          <p:spTgt spid="5429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4292"/>
                                        </p:tgtEl>
                                        <p:attrNameLst>
                                          <p:attrName>style.visibility</p:attrName>
                                        </p:attrNameLst>
                                      </p:cBhvr>
                                      <p:to>
                                        <p:strVal val="visible"/>
                                      </p:to>
                                    </p:set>
                                    <p:animEffect transition="in" filter="fade">
                                      <p:cBhvr>
                                        <p:cTn id="80" dur="1000"/>
                                        <p:tgtEl>
                                          <p:spTgt spid="5429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4294"/>
                                        </p:tgtEl>
                                        <p:attrNameLst>
                                          <p:attrName>style.visibility</p:attrName>
                                        </p:attrNameLst>
                                      </p:cBhvr>
                                      <p:to>
                                        <p:strVal val="visible"/>
                                      </p:to>
                                    </p:set>
                                    <p:animEffect transition="in" filter="fade">
                                      <p:cBhvr>
                                        <p:cTn id="85" dur="1000"/>
                                        <p:tgtEl>
                                          <p:spTgt spid="5429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4295"/>
                                        </p:tgtEl>
                                        <p:attrNameLst>
                                          <p:attrName>style.visibility</p:attrName>
                                        </p:attrNameLst>
                                      </p:cBhvr>
                                      <p:to>
                                        <p:strVal val="visible"/>
                                      </p:to>
                                    </p:set>
                                    <p:animEffect transition="in" filter="fade">
                                      <p:cBhvr>
                                        <p:cTn id="90" dur="1000"/>
                                        <p:tgtEl>
                                          <p:spTgt spid="5429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4296"/>
                                        </p:tgtEl>
                                        <p:attrNameLst>
                                          <p:attrName>style.visibility</p:attrName>
                                        </p:attrNameLst>
                                      </p:cBhvr>
                                      <p:to>
                                        <p:strVal val="visible"/>
                                      </p:to>
                                    </p:set>
                                    <p:animEffect transition="in" filter="fade">
                                      <p:cBhvr>
                                        <p:cTn id="95" dur="1000"/>
                                        <p:tgtEl>
                                          <p:spTgt spid="5429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4297"/>
                                        </p:tgtEl>
                                        <p:attrNameLst>
                                          <p:attrName>style.visibility</p:attrName>
                                        </p:attrNameLst>
                                      </p:cBhvr>
                                      <p:to>
                                        <p:strVal val="visible"/>
                                      </p:to>
                                    </p:set>
                                    <p:animEffect transition="in" filter="fade">
                                      <p:cBhvr>
                                        <p:cTn id="100" dur="1000"/>
                                        <p:tgtEl>
                                          <p:spTgt spid="5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animBg="1"/>
      <p:bldP spid="54279" grpId="0"/>
      <p:bldP spid="54282" grpId="0" animBg="1"/>
      <p:bldP spid="54283" grpId="0"/>
      <p:bldP spid="54284" grpId="0"/>
      <p:bldP spid="54286" grpId="0"/>
      <p:bldP spid="54287" grpId="0"/>
      <p:bldP spid="54288" grpId="0"/>
      <p:bldP spid="54289" grpId="0"/>
      <p:bldP spid="54290" grpId="0"/>
      <p:bldP spid="54291" grpId="0"/>
      <p:bldP spid="54292" grpId="0"/>
      <p:bldP spid="54293" grpId="0"/>
      <p:bldP spid="54294" grpId="0"/>
      <p:bldP spid="54295" grpId="0"/>
      <p:bldP spid="54296" grpId="0"/>
      <p:bldP spid="5429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82880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VERBAL COMMUNICATION</a:t>
            </a:r>
            <a:endParaRPr lang="en-AU" sz="2000" b="0" i="0" dirty="0">
              <a:solidFill>
                <a:schemeClr val="tx1"/>
              </a:solidFill>
              <a:effectLst>
                <a:innerShdw blurRad="63500" dist="50800" dir="13500000">
                  <a:prstClr val="black">
                    <a:alpha val="50000"/>
                  </a:prstClr>
                </a:innerShdw>
              </a:effectLst>
            </a:endParaRPr>
          </a:p>
        </p:txBody>
      </p:sp>
      <p:sp>
        <p:nvSpPr>
          <p:cNvPr id="56323" name="Text Box 3"/>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4</a:t>
            </a:r>
            <a:endParaRPr lang="en-AU" sz="2000" b="0" i="0">
              <a:solidFill>
                <a:schemeClr val="tx1"/>
              </a:solidFill>
            </a:endParaRPr>
          </a:p>
        </p:txBody>
      </p:sp>
      <p:sp>
        <p:nvSpPr>
          <p:cNvPr id="56324" name="Text Box 4"/>
          <p:cNvSpPr txBox="1">
            <a:spLocks noChangeArrowheads="1"/>
          </p:cNvSpPr>
          <p:nvPr/>
        </p:nvSpPr>
        <p:spPr bwMode="auto">
          <a:xfrm>
            <a:off x="2895600" y="1143000"/>
            <a:ext cx="441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3200" b="0" i="0">
                <a:solidFill>
                  <a:schemeClr val="bg1"/>
                </a:solidFill>
              </a:rPr>
              <a:t>Empathic Listening</a:t>
            </a:r>
          </a:p>
        </p:txBody>
      </p:sp>
      <p:sp>
        <p:nvSpPr>
          <p:cNvPr id="56344" name="Text Box 24"/>
          <p:cNvSpPr txBox="1">
            <a:spLocks noChangeArrowheads="1"/>
          </p:cNvSpPr>
          <p:nvPr/>
        </p:nvSpPr>
        <p:spPr bwMode="auto">
          <a:xfrm>
            <a:off x="609600" y="1935163"/>
            <a:ext cx="829786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An active process to discern what a people are really saying.  </a:t>
            </a:r>
          </a:p>
        </p:txBody>
      </p:sp>
      <p:sp>
        <p:nvSpPr>
          <p:cNvPr id="56346" name="Rectangle 26"/>
          <p:cNvSpPr>
            <a:spLocks noChangeArrowheads="1"/>
          </p:cNvSpPr>
          <p:nvPr/>
        </p:nvSpPr>
        <p:spPr bwMode="auto">
          <a:xfrm>
            <a:off x="609600" y="2422525"/>
            <a:ext cx="8077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a:solidFill>
                  <a:schemeClr val="bg1"/>
                </a:solidFill>
              </a:rPr>
              <a:t>It can rapidly defuse crisis situations</a:t>
            </a:r>
            <a:r>
              <a:rPr lang="en-AU" sz="2000" b="0">
                <a:solidFill>
                  <a:schemeClr val="tx1"/>
                </a:solidFill>
              </a:rPr>
              <a:t>  </a:t>
            </a:r>
            <a:r>
              <a:rPr lang="en-AU" sz="2000" b="0">
                <a:solidFill>
                  <a:schemeClr val="bg1"/>
                </a:solidFill>
              </a:rPr>
              <a:t>. . .</a:t>
            </a:r>
          </a:p>
          <a:p>
            <a:pPr algn="r">
              <a:lnSpc>
                <a:spcPct val="100000"/>
              </a:lnSpc>
              <a:defRPr/>
            </a:pPr>
            <a:r>
              <a:rPr lang="en-AU" sz="2000" b="0">
                <a:solidFill>
                  <a:schemeClr val="bg1"/>
                </a:solidFill>
              </a:rPr>
              <a:t>. . .  and provides the foundation for therapeutic rapport</a:t>
            </a:r>
            <a:endParaRPr lang="en-AU" sz="2000" b="0">
              <a:solidFill>
                <a:schemeClr val="tx1"/>
              </a:solidFill>
            </a:endParaRPr>
          </a:p>
        </p:txBody>
      </p:sp>
      <p:sp>
        <p:nvSpPr>
          <p:cNvPr id="56347" name="Rectangle 27"/>
          <p:cNvSpPr>
            <a:spLocks noChangeArrowheads="1"/>
          </p:cNvSpPr>
          <p:nvPr/>
        </p:nvSpPr>
        <p:spPr bwMode="auto">
          <a:xfrm>
            <a:off x="2209800" y="3475038"/>
            <a:ext cx="46910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marL="457200" indent="-457200" algn="l">
              <a:lnSpc>
                <a:spcPct val="100000"/>
              </a:lnSpc>
              <a:buFont typeface="Arial" charset="0"/>
              <a:buNone/>
              <a:defRPr/>
            </a:pPr>
            <a:r>
              <a:rPr lang="en-AU" sz="2400" b="0" i="0">
                <a:solidFill>
                  <a:schemeClr val="bg1"/>
                </a:solidFill>
              </a:rPr>
              <a:t>1.	Give undivided attention</a:t>
            </a:r>
          </a:p>
        </p:txBody>
      </p:sp>
      <p:sp>
        <p:nvSpPr>
          <p:cNvPr id="56348" name="Rectangle 28"/>
          <p:cNvSpPr>
            <a:spLocks noChangeArrowheads="1"/>
          </p:cNvSpPr>
          <p:nvPr/>
        </p:nvSpPr>
        <p:spPr bwMode="auto">
          <a:xfrm>
            <a:off x="2209800" y="4059238"/>
            <a:ext cx="46910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marL="457200" indent="-457200" algn="l">
              <a:lnSpc>
                <a:spcPct val="100000"/>
              </a:lnSpc>
              <a:buFont typeface="Arial" charset="0"/>
              <a:buNone/>
              <a:defRPr/>
            </a:pPr>
            <a:r>
              <a:rPr lang="en-AU" sz="2400" b="0" i="0">
                <a:solidFill>
                  <a:schemeClr val="bg1"/>
                </a:solidFill>
              </a:rPr>
              <a:t>2.	Be non-judgemental</a:t>
            </a:r>
          </a:p>
        </p:txBody>
      </p:sp>
      <p:sp>
        <p:nvSpPr>
          <p:cNvPr id="56349" name="Rectangle 29"/>
          <p:cNvSpPr>
            <a:spLocks noChangeArrowheads="1"/>
          </p:cNvSpPr>
          <p:nvPr/>
        </p:nvSpPr>
        <p:spPr bwMode="auto">
          <a:xfrm>
            <a:off x="2209800" y="4694238"/>
            <a:ext cx="571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marL="457200" indent="-457200" algn="l">
              <a:lnSpc>
                <a:spcPct val="100000"/>
              </a:lnSpc>
              <a:buFont typeface="Arial" charset="0"/>
              <a:buNone/>
              <a:defRPr/>
            </a:pPr>
            <a:r>
              <a:rPr lang="en-AU" sz="2400" b="0" i="0">
                <a:solidFill>
                  <a:schemeClr val="bg1"/>
                </a:solidFill>
              </a:rPr>
              <a:t>3.	Focus on feelings not just the facts</a:t>
            </a:r>
          </a:p>
        </p:txBody>
      </p:sp>
      <p:sp>
        <p:nvSpPr>
          <p:cNvPr id="56350" name="Rectangle 30"/>
          <p:cNvSpPr>
            <a:spLocks noChangeArrowheads="1"/>
          </p:cNvSpPr>
          <p:nvPr/>
        </p:nvSpPr>
        <p:spPr bwMode="auto">
          <a:xfrm>
            <a:off x="2209800" y="5354638"/>
            <a:ext cx="60563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marL="457200" indent="-457200" algn="l">
              <a:lnSpc>
                <a:spcPct val="100000"/>
              </a:lnSpc>
              <a:buFont typeface="Arial" charset="0"/>
              <a:buNone/>
              <a:defRPr/>
            </a:pPr>
            <a:r>
              <a:rPr lang="en-AU" sz="2400" b="0" i="0">
                <a:solidFill>
                  <a:schemeClr val="bg1"/>
                </a:solidFill>
              </a:rPr>
              <a:t>4.	Allow silence for reflection	</a:t>
            </a:r>
          </a:p>
        </p:txBody>
      </p:sp>
      <p:sp>
        <p:nvSpPr>
          <p:cNvPr id="56353" name="Rectangle 33"/>
          <p:cNvSpPr>
            <a:spLocks noChangeArrowheads="1"/>
          </p:cNvSpPr>
          <p:nvPr/>
        </p:nvSpPr>
        <p:spPr bwMode="auto">
          <a:xfrm>
            <a:off x="2209800" y="6116638"/>
            <a:ext cx="3327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400" b="0" i="0">
                <a:solidFill>
                  <a:schemeClr val="tx1"/>
                </a:solidFill>
              </a:rPr>
              <a:t>5. </a:t>
            </a:r>
          </a:p>
        </p:txBody>
      </p:sp>
      <p:sp>
        <p:nvSpPr>
          <p:cNvPr id="56354" name="Rectangle 34"/>
          <p:cNvSpPr>
            <a:spLocks noChangeArrowheads="1"/>
          </p:cNvSpPr>
          <p:nvPr/>
        </p:nvSpPr>
        <p:spPr bwMode="auto">
          <a:xfrm>
            <a:off x="2209800" y="5989638"/>
            <a:ext cx="48926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marL="482600" indent="-482600" algn="l">
              <a:lnSpc>
                <a:spcPct val="100000"/>
              </a:lnSpc>
              <a:defRPr/>
            </a:pPr>
            <a:r>
              <a:rPr lang="en-AU" sz="2400" b="0" i="0">
                <a:solidFill>
                  <a:schemeClr val="bg1"/>
                </a:solidFill>
              </a:rPr>
              <a:t>5.	Restate/rephrase the message</a:t>
            </a:r>
          </a:p>
        </p:txBody>
      </p:sp>
      <p:sp>
        <p:nvSpPr>
          <p:cNvPr id="56355" name="Line 35"/>
          <p:cNvSpPr>
            <a:spLocks noChangeShapeType="1"/>
          </p:cNvSpPr>
          <p:nvPr/>
        </p:nvSpPr>
        <p:spPr bwMode="auto">
          <a:xfrm>
            <a:off x="685800" y="3352800"/>
            <a:ext cx="7856538" cy="1588"/>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56356" name="Text Box 36">
            <a:hlinkClick r:id="rId3" action="ppaction://hlinksldjump"/>
          </p:cNvPr>
          <p:cNvSpPr txBox="1">
            <a:spLocks noChangeArrowheads="1"/>
          </p:cNvSpPr>
          <p:nvPr/>
        </p:nvSpPr>
        <p:spPr bwMode="auto">
          <a:xfrm>
            <a:off x="7543800" y="6354763"/>
            <a:ext cx="1371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dirty="0"/>
              <a:t>more</a:t>
            </a:r>
            <a:r>
              <a:rPr lang="en-AU" sz="2000" i="0" dirty="0"/>
              <a:t> . . .</a:t>
            </a:r>
          </a:p>
        </p:txBody>
      </p:sp>
      <p:sp>
        <p:nvSpPr>
          <p:cNvPr id="94222" name="Rectangle 37"/>
          <p:cNvSpPr>
            <a:spLocks noGrp="1" noChangeArrowheads="1"/>
          </p:cNvSpPr>
          <p:nvPr>
            <p:ph type="title" idx="4294967295"/>
          </p:nvPr>
        </p:nvSpPr>
        <p:spPr>
          <a:xfrm>
            <a:off x="7696200" y="0"/>
            <a:ext cx="1447800" cy="228600"/>
          </a:xfrm>
        </p:spPr>
        <p:txBody>
          <a:bodyPr/>
          <a:lstStyle/>
          <a:p>
            <a:pPr eaLnBrk="1" hangingPunct="1"/>
            <a:r>
              <a:rPr lang="en-AU" sz="400">
                <a:latin typeface="Arial" charset="0"/>
                <a:ea typeface="ＭＳ Ｐゴシック" charset="0"/>
                <a:cs typeface="ＭＳ Ｐゴシック" charset="0"/>
              </a:rPr>
              <a:t>Empathic listening</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44"/>
                                        </p:tgtEl>
                                        <p:attrNameLst>
                                          <p:attrName>style.visibility</p:attrName>
                                        </p:attrNameLst>
                                      </p:cBhvr>
                                      <p:to>
                                        <p:strVal val="visible"/>
                                      </p:to>
                                    </p:set>
                                    <p:animEffect transition="in" filter="fade">
                                      <p:cBhvr>
                                        <p:cTn id="7" dur="2000"/>
                                        <p:tgtEl>
                                          <p:spTgt spid="56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46"/>
                                        </p:tgtEl>
                                        <p:attrNameLst>
                                          <p:attrName>style.visibility</p:attrName>
                                        </p:attrNameLst>
                                      </p:cBhvr>
                                      <p:to>
                                        <p:strVal val="visible"/>
                                      </p:to>
                                    </p:set>
                                    <p:animEffect transition="in" filter="fade">
                                      <p:cBhvr>
                                        <p:cTn id="12" dur="1000"/>
                                        <p:tgtEl>
                                          <p:spTgt spid="56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6355"/>
                                        </p:tgtEl>
                                        <p:attrNameLst>
                                          <p:attrName>style.visibility</p:attrName>
                                        </p:attrNameLst>
                                      </p:cBhvr>
                                      <p:to>
                                        <p:strVal val="visible"/>
                                      </p:to>
                                    </p:set>
                                    <p:anim calcmode="lin" valueType="num">
                                      <p:cBhvr additive="base">
                                        <p:cTn id="17" dur="500" fill="hold"/>
                                        <p:tgtEl>
                                          <p:spTgt spid="56355"/>
                                        </p:tgtEl>
                                        <p:attrNameLst>
                                          <p:attrName>ppt_x</p:attrName>
                                        </p:attrNameLst>
                                      </p:cBhvr>
                                      <p:tavLst>
                                        <p:tav tm="0">
                                          <p:val>
                                            <p:strVal val="0-#ppt_w/2"/>
                                          </p:val>
                                        </p:tav>
                                        <p:tav tm="100000">
                                          <p:val>
                                            <p:strVal val="#ppt_x"/>
                                          </p:val>
                                        </p:tav>
                                      </p:tavLst>
                                    </p:anim>
                                    <p:anim calcmode="lin" valueType="num">
                                      <p:cBhvr additive="base">
                                        <p:cTn id="18" dur="500" fill="hold"/>
                                        <p:tgtEl>
                                          <p:spTgt spid="56355"/>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56347"/>
                                        </p:tgtEl>
                                        <p:attrNameLst>
                                          <p:attrName>style.visibility</p:attrName>
                                        </p:attrNameLst>
                                      </p:cBhvr>
                                      <p:to>
                                        <p:strVal val="visible"/>
                                      </p:to>
                                    </p:set>
                                    <p:animEffect transition="in" filter="fade">
                                      <p:cBhvr>
                                        <p:cTn id="21" dur="1000"/>
                                        <p:tgtEl>
                                          <p:spTgt spid="563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348"/>
                                        </p:tgtEl>
                                        <p:attrNameLst>
                                          <p:attrName>style.visibility</p:attrName>
                                        </p:attrNameLst>
                                      </p:cBhvr>
                                      <p:to>
                                        <p:strVal val="visible"/>
                                      </p:to>
                                    </p:set>
                                    <p:animEffect transition="in" filter="fade">
                                      <p:cBhvr>
                                        <p:cTn id="26" dur="1000"/>
                                        <p:tgtEl>
                                          <p:spTgt spid="563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349"/>
                                        </p:tgtEl>
                                        <p:attrNameLst>
                                          <p:attrName>style.visibility</p:attrName>
                                        </p:attrNameLst>
                                      </p:cBhvr>
                                      <p:to>
                                        <p:strVal val="visible"/>
                                      </p:to>
                                    </p:set>
                                    <p:animEffect transition="in" filter="fade">
                                      <p:cBhvr>
                                        <p:cTn id="31" dur="1000"/>
                                        <p:tgtEl>
                                          <p:spTgt spid="563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6350"/>
                                        </p:tgtEl>
                                        <p:attrNameLst>
                                          <p:attrName>style.visibility</p:attrName>
                                        </p:attrNameLst>
                                      </p:cBhvr>
                                      <p:to>
                                        <p:strVal val="visible"/>
                                      </p:to>
                                    </p:set>
                                    <p:animEffect transition="in" filter="fade">
                                      <p:cBhvr>
                                        <p:cTn id="36" dur="1000"/>
                                        <p:tgtEl>
                                          <p:spTgt spid="563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6354"/>
                                        </p:tgtEl>
                                        <p:attrNameLst>
                                          <p:attrName>style.visibility</p:attrName>
                                        </p:attrNameLst>
                                      </p:cBhvr>
                                      <p:to>
                                        <p:strVal val="visible"/>
                                      </p:to>
                                    </p:set>
                                    <p:animEffect transition="in" filter="fade">
                                      <p:cBhvr>
                                        <p:cTn id="41" dur="1000"/>
                                        <p:tgtEl>
                                          <p:spTgt spid="563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356"/>
                                        </p:tgtEl>
                                        <p:attrNameLst>
                                          <p:attrName>style.visibility</p:attrName>
                                        </p:attrNameLst>
                                      </p:cBhvr>
                                      <p:to>
                                        <p:strVal val="visible"/>
                                      </p:to>
                                    </p:set>
                                    <p:animEffect transition="in" filter="fade">
                                      <p:cBhvr>
                                        <p:cTn id="44" dur="1000"/>
                                        <p:tgtEl>
                                          <p:spTgt spid="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4" grpId="0"/>
      <p:bldP spid="56346" grpId="0"/>
      <p:bldP spid="56347" grpId="0"/>
      <p:bldP spid="56348" grpId="0"/>
      <p:bldP spid="56349" grpId="0"/>
      <p:bldP spid="56350" grpId="0"/>
      <p:bldP spid="56354" grpId="0"/>
      <p:bldP spid="563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empathy_rsa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8375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Box 2"/>
          <p:cNvSpPr txBox="1">
            <a:spLocks noChangeArrowheads="1"/>
          </p:cNvSpPr>
          <p:nvPr/>
        </p:nvSpPr>
        <p:spPr bwMode="auto">
          <a:xfrm>
            <a:off x="1258888" y="6092825"/>
            <a:ext cx="698500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eaLnBrk="1" hangingPunct="1"/>
            <a:r>
              <a:rPr lang="en-US" dirty="0">
                <a:solidFill>
                  <a:srgbClr val="FFFFFF"/>
                </a:solidFill>
              </a:rPr>
              <a:t>Source: Jeremy Rifkin – TED talk presentation by RSA animations </a:t>
            </a:r>
            <a:r>
              <a:rPr lang="en-US" dirty="0" smtClean="0">
                <a:solidFill>
                  <a:schemeClr val="tx1"/>
                </a:solidFill>
              </a:rPr>
              <a:t>(</a:t>
            </a:r>
            <a:endParaRPr lang="en-US" dirty="0">
              <a:solidFill>
                <a:schemeClr val="tx1"/>
              </a:solidFill>
            </a:endParaRPr>
          </a:p>
        </p:txBody>
      </p:sp>
      <p:sp>
        <p:nvSpPr>
          <p:cNvPr id="7" name="Text Box 2"/>
          <p:cNvSpPr txBox="1">
            <a:spLocks noChangeArrowheads="1"/>
          </p:cNvSpPr>
          <p:nvPr/>
        </p:nvSpPr>
        <p:spPr bwMode="auto">
          <a:xfrm>
            <a:off x="1403350" y="381000"/>
            <a:ext cx="6858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cs typeface="+mn-cs"/>
              </a:rPr>
              <a:t>VERBAL COMMUNICATION</a:t>
            </a:r>
            <a:endParaRPr lang="en-AU" sz="2000" dirty="0">
              <a:solidFill>
                <a:srgbClr val="FFFFFF"/>
              </a:solidFill>
              <a:cs typeface="+mn-cs"/>
            </a:endParaRPr>
          </a:p>
        </p:txBody>
      </p:sp>
      <p:sp>
        <p:nvSpPr>
          <p:cNvPr id="8" name="Text Box 3"/>
          <p:cNvSpPr txBox="1">
            <a:spLocks noChangeArrowheads="1"/>
          </p:cNvSpPr>
          <p:nvPr/>
        </p:nvSpPr>
        <p:spPr bwMode="auto">
          <a:xfrm>
            <a:off x="1724025" y="1143000"/>
            <a:ext cx="6248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cs typeface="+mn-cs"/>
              </a:rPr>
              <a:t>Empathic or Reflective Listening</a:t>
            </a:r>
          </a:p>
        </p:txBody>
      </p:sp>
      <p:pic>
        <p:nvPicPr>
          <p:cNvPr id="9" name="Picture 8" descr="listen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 y="44624"/>
            <a:ext cx="1656184" cy="1656184"/>
          </a:xfrm>
          <a:prstGeom prst="rect">
            <a:avLst/>
          </a:prstGeom>
          <a:scene3d>
            <a:camera prst="orthographicFront">
              <a:rot lat="0" lon="10800000" rev="0"/>
            </a:camera>
            <a:lightRig rig="threePt" dir="t"/>
          </a:scene3d>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ChangeArrowheads="1"/>
          </p:cNvSpPr>
          <p:nvPr/>
        </p:nvSpPr>
        <p:spPr bwMode="auto">
          <a:xfrm>
            <a:off x="1274763" y="1844675"/>
            <a:ext cx="6624637" cy="3960813"/>
          </a:xfrm>
          <a:prstGeom prst="rect">
            <a:avLst/>
          </a:prstGeom>
          <a:solidFill>
            <a:schemeClr val="tx1"/>
          </a:solidFill>
          <a:ln w="9525">
            <a:solidFill>
              <a:schemeClr val="tx1"/>
            </a:solidFill>
            <a:round/>
            <a:headEnd/>
            <a:tailEnd/>
          </a:ln>
        </p:spPr>
        <p:txBody>
          <a:bodyPr/>
          <a:lstStyle/>
          <a:p>
            <a:endParaRPr lang="en-US" sz="1800">
              <a:solidFill>
                <a:srgbClr val="000000"/>
              </a:solidFill>
            </a:endParaRPr>
          </a:p>
        </p:txBody>
      </p:sp>
      <p:sp>
        <p:nvSpPr>
          <p:cNvPr id="140290" name="Text Box 2"/>
          <p:cNvSpPr txBox="1">
            <a:spLocks noChangeArrowheads="1"/>
          </p:cNvSpPr>
          <p:nvPr/>
        </p:nvSpPr>
        <p:spPr bwMode="auto">
          <a:xfrm>
            <a:off x="1403350" y="398849"/>
            <a:ext cx="6858000" cy="5437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effectLst>
                  <a:innerShdw blurRad="63500" dist="50800" dir="13500000">
                    <a:prstClr val="black">
                      <a:alpha val="50000"/>
                    </a:prstClr>
                  </a:innerShdw>
                </a:effectLst>
                <a:cs typeface="+mn-cs"/>
              </a:rPr>
              <a:t>VERBAL COMMUNICATION</a:t>
            </a:r>
            <a:endParaRPr lang="en-AU" sz="2000" dirty="0">
              <a:solidFill>
                <a:srgbClr val="FFFFFF"/>
              </a:solidFill>
              <a:effectLst>
                <a:innerShdw blurRad="63500" dist="50800" dir="13500000">
                  <a:prstClr val="black">
                    <a:alpha val="50000"/>
                  </a:prstClr>
                </a:innerShdw>
              </a:effectLst>
              <a:cs typeface="+mn-cs"/>
            </a:endParaRPr>
          </a:p>
        </p:txBody>
      </p:sp>
      <p:sp>
        <p:nvSpPr>
          <p:cNvPr id="140291" name="Text Box 3"/>
          <p:cNvSpPr txBox="1">
            <a:spLocks noChangeArrowheads="1"/>
          </p:cNvSpPr>
          <p:nvPr/>
        </p:nvSpPr>
        <p:spPr bwMode="auto">
          <a:xfrm>
            <a:off x="1724025" y="1143000"/>
            <a:ext cx="6248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cs typeface="+mn-cs"/>
              </a:rPr>
              <a:t>Empathic or Reflective Listening</a:t>
            </a:r>
          </a:p>
        </p:txBody>
      </p:sp>
      <p:sp>
        <p:nvSpPr>
          <p:cNvPr id="98308" name="TextBox 2"/>
          <p:cNvSpPr txBox="1">
            <a:spLocks noChangeArrowheads="1"/>
          </p:cNvSpPr>
          <p:nvPr/>
        </p:nvSpPr>
        <p:spPr bwMode="auto">
          <a:xfrm>
            <a:off x="1258888" y="6092825"/>
            <a:ext cx="698500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eaLnBrk="1" hangingPunct="1"/>
            <a:r>
              <a:rPr lang="en-US" dirty="0">
                <a:solidFill>
                  <a:srgbClr val="FFFFFF"/>
                </a:solidFill>
              </a:rPr>
              <a:t>Source: Jeremy Rifkin – TED talk presentation by RSA </a:t>
            </a:r>
            <a:r>
              <a:rPr lang="en-US" dirty="0" smtClean="0">
                <a:solidFill>
                  <a:srgbClr val="FFFFFF"/>
                </a:solidFill>
              </a:rPr>
              <a:t>animations</a:t>
            </a:r>
            <a:endParaRPr lang="en-US" dirty="0">
              <a:solidFill>
                <a:srgbClr val="FFFFFF"/>
              </a:solidFill>
            </a:endParaRPr>
          </a:p>
        </p:txBody>
      </p:sp>
      <p:pic>
        <p:nvPicPr>
          <p:cNvPr id="4" name="Picture 3" descr="listen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 y="44624"/>
            <a:ext cx="1656184" cy="1656184"/>
          </a:xfrm>
          <a:prstGeom prst="rect">
            <a:avLst/>
          </a:prstGeom>
          <a:scene3d>
            <a:camera prst="orthographicFront">
              <a:rot lat="0" lon="10800000" rev="0"/>
            </a:camera>
            <a:lightRig rig="threePt" dir="t"/>
          </a:scene3d>
        </p:spPr>
      </p:pic>
      <p:pic>
        <p:nvPicPr>
          <p:cNvPr id="5" name="Empath_RSA_JeremyRifkin.mov" descr="/Users/CSC/Desktop/UOWCourses/EDGD801/2011/Lectures 5&amp;6/Empath_RSA_JeremyRifkin.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716088" y="2062163"/>
            <a:ext cx="6096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SAnimate_empathy.png" descr="/Users/CSC/Desktop/RSAnimate_empathy.png"/>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1692275" y="2014538"/>
            <a:ext cx="622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mediacall" presetSubtype="0" fill="hold" nodeType="withEffect">
                                  <p:stCondLst>
                                    <p:cond delay="1500"/>
                                  </p:stCondLst>
                                  <p:childTnLst>
                                    <p:cmd type="call" cmd="playFrom(0.0)">
                                      <p:cBhvr>
                                        <p:cTn id="12" dur="474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vol="80000">
                <p:cTn id="18" fill="hold" display="0">
                  <p:stCondLst>
                    <p:cond delay="indefinite"/>
                  </p:stCondLst>
                </p:cTn>
                <p:tgtEl>
                  <p:spTgt spid="5"/>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fe_onthe_ed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0"/>
            <a:ext cx="5080000" cy="4140200"/>
          </a:xfrm>
          <a:prstGeom prst="rect">
            <a:avLst/>
          </a:prstGeom>
        </p:spPr>
      </p:pic>
      <p:sp>
        <p:nvSpPr>
          <p:cNvPr id="140290" name="Text Box 2"/>
          <p:cNvSpPr txBox="1">
            <a:spLocks noChangeArrowheads="1"/>
          </p:cNvSpPr>
          <p:nvPr/>
        </p:nvSpPr>
        <p:spPr bwMode="auto">
          <a:xfrm>
            <a:off x="1403350" y="398849"/>
            <a:ext cx="6858000" cy="5437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effectLst>
                  <a:innerShdw blurRad="63500" dist="50800" dir="13500000">
                    <a:prstClr val="black">
                      <a:alpha val="50000"/>
                    </a:prstClr>
                  </a:innerShdw>
                </a:effectLst>
                <a:cs typeface="+mn-cs"/>
              </a:rPr>
              <a:t>VERBAL COMMUNICATION</a:t>
            </a:r>
            <a:endParaRPr lang="en-AU" sz="2000" dirty="0">
              <a:solidFill>
                <a:srgbClr val="FFFFFF"/>
              </a:solidFill>
              <a:effectLst>
                <a:innerShdw blurRad="63500" dist="50800" dir="13500000">
                  <a:prstClr val="black">
                    <a:alpha val="50000"/>
                  </a:prstClr>
                </a:innerShdw>
              </a:effectLst>
              <a:cs typeface="+mn-cs"/>
            </a:endParaRPr>
          </a:p>
        </p:txBody>
      </p:sp>
      <p:sp>
        <p:nvSpPr>
          <p:cNvPr id="140291" name="Text Box 3"/>
          <p:cNvSpPr txBox="1">
            <a:spLocks noChangeArrowheads="1"/>
          </p:cNvSpPr>
          <p:nvPr/>
        </p:nvSpPr>
        <p:spPr bwMode="auto">
          <a:xfrm>
            <a:off x="1724025" y="939251"/>
            <a:ext cx="6248400" cy="986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3200" dirty="0">
                <a:solidFill>
                  <a:srgbClr val="FFFFFF"/>
                </a:solidFill>
                <a:cs typeface="+mn-cs"/>
              </a:rPr>
              <a:t>Empathic or Reflective </a:t>
            </a:r>
            <a:r>
              <a:rPr lang="en-AU" sz="3200" dirty="0" smtClean="0">
                <a:solidFill>
                  <a:srgbClr val="FFFFFF"/>
                </a:solidFill>
                <a:cs typeface="+mn-cs"/>
              </a:rPr>
              <a:t>Listening Skills</a:t>
            </a:r>
            <a:endParaRPr lang="en-AU" sz="3200" dirty="0">
              <a:solidFill>
                <a:srgbClr val="FFFFFF"/>
              </a:solidFill>
              <a:cs typeface="+mn-cs"/>
            </a:endParaRPr>
          </a:p>
        </p:txBody>
      </p:sp>
      <p:pic>
        <p:nvPicPr>
          <p:cNvPr id="4" name="Picture 3" descr="listen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 y="44624"/>
            <a:ext cx="1656184" cy="1656184"/>
          </a:xfrm>
          <a:prstGeom prst="rect">
            <a:avLst/>
          </a:prstGeom>
          <a:scene3d>
            <a:camera prst="orthographicFront">
              <a:rot lat="0" lon="10800000" rev="0"/>
            </a:camera>
            <a:lightRig rig="threePt" dir="t"/>
          </a:scene3d>
        </p:spPr>
      </p:pic>
      <p:sp>
        <p:nvSpPr>
          <p:cNvPr id="7" name="TextBox 6"/>
          <p:cNvSpPr txBox="1"/>
          <p:nvPr/>
        </p:nvSpPr>
        <p:spPr>
          <a:xfrm>
            <a:off x="179512" y="2276872"/>
            <a:ext cx="1656184" cy="430887"/>
          </a:xfrm>
          <a:prstGeom prst="rect">
            <a:avLst/>
          </a:prstGeom>
          <a:noFill/>
        </p:spPr>
        <p:txBody>
          <a:bodyPr wrap="square" rtlCol="0">
            <a:spAutoFit/>
          </a:bodyPr>
          <a:lstStyle/>
          <a:p>
            <a:r>
              <a:rPr lang="en-US" sz="2400" dirty="0" smtClean="0">
                <a:solidFill>
                  <a:schemeClr val="bg1"/>
                </a:solidFill>
                <a:effectLst>
                  <a:innerShdw blurRad="63500" dist="50800" dir="13500000">
                    <a:prstClr val="black">
                      <a:alpha val="50000"/>
                    </a:prstClr>
                  </a:innerShdw>
                </a:effectLst>
              </a:rPr>
              <a:t>Step 1</a:t>
            </a:r>
            <a:endParaRPr lang="en-US" sz="2400" dirty="0">
              <a:solidFill>
                <a:schemeClr val="bg1"/>
              </a:solidFill>
              <a:effectLst>
                <a:innerShdw blurRad="63500" dist="50800" dir="13500000">
                  <a:prstClr val="black">
                    <a:alpha val="50000"/>
                  </a:prstClr>
                </a:innerShdw>
              </a:effectLst>
            </a:endParaRPr>
          </a:p>
        </p:txBody>
      </p:sp>
      <p:sp>
        <p:nvSpPr>
          <p:cNvPr id="8" name="TextBox 7"/>
          <p:cNvSpPr txBox="1"/>
          <p:nvPr/>
        </p:nvSpPr>
        <p:spPr>
          <a:xfrm>
            <a:off x="1547664" y="2276872"/>
            <a:ext cx="5256584" cy="430887"/>
          </a:xfrm>
          <a:prstGeom prst="rect">
            <a:avLst/>
          </a:prstGeom>
          <a:noFill/>
        </p:spPr>
        <p:txBody>
          <a:bodyPr wrap="square" rtlCol="0">
            <a:spAutoFit/>
          </a:bodyPr>
          <a:lstStyle/>
          <a:p>
            <a:r>
              <a:rPr lang="en-US" sz="2400" b="0" dirty="0" smtClean="0">
                <a:solidFill>
                  <a:srgbClr val="FFFFFF"/>
                </a:solidFill>
              </a:rPr>
              <a:t>Open question – What happened?</a:t>
            </a:r>
            <a:endParaRPr lang="en-US" sz="2400" b="0" dirty="0">
              <a:solidFill>
                <a:srgbClr val="FFFFFF"/>
              </a:solidFill>
            </a:endParaRPr>
          </a:p>
        </p:txBody>
      </p:sp>
      <p:sp>
        <p:nvSpPr>
          <p:cNvPr id="13" name="TextBox 12"/>
          <p:cNvSpPr txBox="1"/>
          <p:nvPr/>
        </p:nvSpPr>
        <p:spPr>
          <a:xfrm>
            <a:off x="827584" y="2996952"/>
            <a:ext cx="1656184" cy="430887"/>
          </a:xfrm>
          <a:prstGeom prst="rect">
            <a:avLst/>
          </a:prstGeom>
          <a:noFill/>
        </p:spPr>
        <p:txBody>
          <a:bodyPr wrap="square" rtlCol="0">
            <a:spAutoFit/>
          </a:bodyPr>
          <a:lstStyle/>
          <a:p>
            <a:r>
              <a:rPr lang="en-US" sz="2400" dirty="0" smtClean="0">
                <a:solidFill>
                  <a:schemeClr val="bg1"/>
                </a:solidFill>
                <a:effectLst>
                  <a:innerShdw blurRad="63500" dist="50800" dir="13500000">
                    <a:prstClr val="black">
                      <a:alpha val="50000"/>
                    </a:prstClr>
                  </a:innerShdw>
                </a:effectLst>
              </a:rPr>
              <a:t>Step 2</a:t>
            </a:r>
            <a:endParaRPr lang="en-US" sz="2400" dirty="0">
              <a:solidFill>
                <a:schemeClr val="bg1"/>
              </a:solidFill>
              <a:effectLst>
                <a:innerShdw blurRad="63500" dist="50800" dir="13500000">
                  <a:prstClr val="black">
                    <a:alpha val="50000"/>
                  </a:prstClr>
                </a:innerShdw>
              </a:effectLst>
            </a:endParaRPr>
          </a:p>
        </p:txBody>
      </p:sp>
      <p:sp>
        <p:nvSpPr>
          <p:cNvPr id="14" name="TextBox 13"/>
          <p:cNvSpPr txBox="1"/>
          <p:nvPr/>
        </p:nvSpPr>
        <p:spPr>
          <a:xfrm>
            <a:off x="2339752" y="2996952"/>
            <a:ext cx="6480720" cy="763286"/>
          </a:xfrm>
          <a:prstGeom prst="rect">
            <a:avLst/>
          </a:prstGeom>
          <a:noFill/>
        </p:spPr>
        <p:txBody>
          <a:bodyPr wrap="square" rtlCol="0">
            <a:spAutoFit/>
          </a:bodyPr>
          <a:lstStyle/>
          <a:p>
            <a:pPr algn="l"/>
            <a:r>
              <a:rPr lang="en-US" sz="2400" b="0" dirty="0" smtClean="0">
                <a:solidFill>
                  <a:srgbClr val="FFFFFF"/>
                </a:solidFill>
              </a:rPr>
              <a:t>Listen but don</a:t>
            </a:r>
            <a:r>
              <a:rPr lang="fr-FR" sz="2400" b="0" dirty="0" smtClean="0">
                <a:solidFill>
                  <a:srgbClr val="FFFFFF"/>
                </a:solidFill>
              </a:rPr>
              <a:t>’</a:t>
            </a:r>
            <a:r>
              <a:rPr lang="en-US" sz="2400" b="0" dirty="0" smtClean="0">
                <a:solidFill>
                  <a:srgbClr val="FFFFFF"/>
                </a:solidFill>
              </a:rPr>
              <a:t>t  hear. Don’t react to what is said just understand the feelings behind it</a:t>
            </a:r>
            <a:endParaRPr lang="en-US" sz="2400" b="0" dirty="0">
              <a:solidFill>
                <a:srgbClr val="FFFFFF"/>
              </a:solidFill>
            </a:endParaRPr>
          </a:p>
        </p:txBody>
      </p:sp>
      <p:sp>
        <p:nvSpPr>
          <p:cNvPr id="15" name="TextBox 14"/>
          <p:cNvSpPr txBox="1"/>
          <p:nvPr/>
        </p:nvSpPr>
        <p:spPr>
          <a:xfrm>
            <a:off x="1907704" y="3933056"/>
            <a:ext cx="1656184" cy="430887"/>
          </a:xfrm>
          <a:prstGeom prst="rect">
            <a:avLst/>
          </a:prstGeom>
          <a:noFill/>
        </p:spPr>
        <p:txBody>
          <a:bodyPr wrap="square" rtlCol="0">
            <a:spAutoFit/>
          </a:bodyPr>
          <a:lstStyle/>
          <a:p>
            <a:r>
              <a:rPr lang="en-US" sz="2400" dirty="0" smtClean="0">
                <a:solidFill>
                  <a:schemeClr val="bg1"/>
                </a:solidFill>
                <a:effectLst>
                  <a:innerShdw blurRad="63500" dist="50800" dir="13500000">
                    <a:prstClr val="black">
                      <a:alpha val="50000"/>
                    </a:prstClr>
                  </a:innerShdw>
                </a:effectLst>
              </a:rPr>
              <a:t>Step 3</a:t>
            </a:r>
            <a:endParaRPr lang="en-US" sz="2400" dirty="0">
              <a:solidFill>
                <a:schemeClr val="bg1"/>
              </a:solidFill>
              <a:effectLst>
                <a:innerShdw blurRad="63500" dist="50800" dir="13500000">
                  <a:prstClr val="black">
                    <a:alpha val="50000"/>
                  </a:prstClr>
                </a:innerShdw>
              </a:effectLst>
            </a:endParaRPr>
          </a:p>
        </p:txBody>
      </p:sp>
      <p:sp>
        <p:nvSpPr>
          <p:cNvPr id="16" name="TextBox 15"/>
          <p:cNvSpPr txBox="1"/>
          <p:nvPr/>
        </p:nvSpPr>
        <p:spPr>
          <a:xfrm>
            <a:off x="4175448" y="3933056"/>
            <a:ext cx="4968552" cy="763286"/>
          </a:xfrm>
          <a:prstGeom prst="rect">
            <a:avLst/>
          </a:prstGeom>
          <a:noFill/>
        </p:spPr>
        <p:txBody>
          <a:bodyPr wrap="square" rtlCol="0">
            <a:spAutoFit/>
          </a:bodyPr>
          <a:lstStyle/>
          <a:p>
            <a:pPr algn="l"/>
            <a:r>
              <a:rPr lang="en-US" sz="2400" b="0" dirty="0" smtClean="0">
                <a:solidFill>
                  <a:srgbClr val="FFFFFF"/>
                </a:solidFill>
              </a:rPr>
              <a:t>Reflect back the feelings until the heat is gone – around 3 responses</a:t>
            </a:r>
            <a:endParaRPr lang="en-US" sz="2400" b="0" dirty="0">
              <a:solidFill>
                <a:srgbClr val="FFFFFF"/>
              </a:solidFill>
            </a:endParaRPr>
          </a:p>
        </p:txBody>
      </p:sp>
      <p:sp>
        <p:nvSpPr>
          <p:cNvPr id="17" name="TextBox 16"/>
          <p:cNvSpPr txBox="1"/>
          <p:nvPr/>
        </p:nvSpPr>
        <p:spPr>
          <a:xfrm>
            <a:off x="3779912" y="5085184"/>
            <a:ext cx="1368152" cy="430887"/>
          </a:xfrm>
          <a:prstGeom prst="rect">
            <a:avLst/>
          </a:prstGeom>
          <a:noFill/>
        </p:spPr>
        <p:txBody>
          <a:bodyPr wrap="square" rtlCol="0">
            <a:spAutoFit/>
          </a:bodyPr>
          <a:lstStyle/>
          <a:p>
            <a:r>
              <a:rPr lang="en-US" sz="2400" dirty="0" smtClean="0">
                <a:solidFill>
                  <a:schemeClr val="bg1"/>
                </a:solidFill>
                <a:effectLst>
                  <a:innerShdw blurRad="63500" dist="50800" dir="13500000">
                    <a:prstClr val="black">
                      <a:alpha val="50000"/>
                    </a:prstClr>
                  </a:innerShdw>
                </a:effectLst>
              </a:rPr>
              <a:t>Step 4</a:t>
            </a:r>
            <a:endParaRPr lang="en-US" sz="2400" dirty="0">
              <a:solidFill>
                <a:schemeClr val="bg1"/>
              </a:solidFill>
              <a:effectLst>
                <a:innerShdw blurRad="63500" dist="50800" dir="13500000">
                  <a:prstClr val="black">
                    <a:alpha val="50000"/>
                  </a:prstClr>
                </a:innerShdw>
              </a:effectLst>
            </a:endParaRPr>
          </a:p>
        </p:txBody>
      </p:sp>
      <p:sp>
        <p:nvSpPr>
          <p:cNvPr id="18" name="TextBox 17"/>
          <p:cNvSpPr txBox="1"/>
          <p:nvPr/>
        </p:nvSpPr>
        <p:spPr>
          <a:xfrm>
            <a:off x="5076056" y="5085184"/>
            <a:ext cx="3923928" cy="763286"/>
          </a:xfrm>
          <a:prstGeom prst="rect">
            <a:avLst/>
          </a:prstGeom>
          <a:noFill/>
        </p:spPr>
        <p:txBody>
          <a:bodyPr wrap="square" rtlCol="0">
            <a:spAutoFit/>
          </a:bodyPr>
          <a:lstStyle/>
          <a:p>
            <a:pPr algn="l"/>
            <a:r>
              <a:rPr lang="en-US" sz="2400" b="0" dirty="0" smtClean="0">
                <a:solidFill>
                  <a:srgbClr val="FFFFFF"/>
                </a:solidFill>
              </a:rPr>
              <a:t>Use an influential summary to move into the next phase</a:t>
            </a:r>
            <a:endParaRPr lang="en-US" sz="2400" b="0" dirty="0">
              <a:solidFill>
                <a:srgbClr val="FFFFFF"/>
              </a:solidFill>
            </a:endParaRPr>
          </a:p>
        </p:txBody>
      </p:sp>
    </p:spTree>
    <p:extLst>
      <p:ext uri="{BB962C8B-B14F-4D97-AF65-F5344CB8AC3E}">
        <p14:creationId xmlns:p14="http://schemas.microsoft.com/office/powerpoint/2010/main" val="3976924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643788" y="604069"/>
            <a:ext cx="8126299" cy="4873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08000" rIns="108000" anchor="ctr">
            <a:spAutoFit/>
          </a:bodyPr>
          <a:lstStyle/>
          <a:p>
            <a:pPr>
              <a:spcBef>
                <a:spcPct val="50000"/>
              </a:spcBef>
              <a:defRPr/>
            </a:pPr>
            <a:r>
              <a:rPr lang="en-AU" sz="2800" i="0" dirty="0">
                <a:solidFill>
                  <a:schemeClr val="bg1"/>
                </a:solidFill>
                <a:effectLst>
                  <a:innerShdw blurRad="63500" dist="50800" dir="13500000">
                    <a:prstClr val="black">
                      <a:alpha val="50000"/>
                    </a:prstClr>
                  </a:innerShdw>
                </a:effectLst>
              </a:rPr>
              <a:t>Risk Management and Functional Assessment</a:t>
            </a:r>
            <a:endParaRPr lang="en-AU" sz="2000" i="0" dirty="0">
              <a:solidFill>
                <a:schemeClr val="bg1"/>
              </a:solidFill>
              <a:effectLst>
                <a:innerShdw blurRad="63500" dist="50800" dir="13500000">
                  <a:prstClr val="black">
                    <a:alpha val="50000"/>
                  </a:prstClr>
                </a:innerShdw>
              </a:effectLst>
            </a:endParaRPr>
          </a:p>
        </p:txBody>
      </p:sp>
      <p:sp>
        <p:nvSpPr>
          <p:cNvPr id="107527" name="Rectangle 7"/>
          <p:cNvSpPr>
            <a:spLocks noChangeArrowheads="1"/>
          </p:cNvSpPr>
          <p:nvPr/>
        </p:nvSpPr>
        <p:spPr bwMode="auto">
          <a:xfrm>
            <a:off x="1219200" y="3429000"/>
            <a:ext cx="7750175" cy="2465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marL="571500" indent="-571500" algn="l">
              <a:spcBef>
                <a:spcPct val="50000"/>
              </a:spcBef>
              <a:buFont typeface="Zapf Dingbats" charset="0"/>
              <a:buChar char=""/>
              <a:defRPr/>
            </a:pPr>
            <a:r>
              <a:rPr lang="en-AU" sz="2400" b="0" i="0" dirty="0">
                <a:solidFill>
                  <a:schemeClr val="bg1"/>
                </a:solidFill>
              </a:rPr>
              <a:t>identifying hazards </a:t>
            </a:r>
          </a:p>
          <a:p>
            <a:pPr marL="571500" indent="-571500" algn="l">
              <a:spcBef>
                <a:spcPct val="50000"/>
              </a:spcBef>
              <a:buFont typeface="Zapf Dingbats" charset="0"/>
              <a:buChar char=""/>
              <a:defRPr/>
            </a:pPr>
            <a:r>
              <a:rPr lang="en-AU" sz="2400" b="0" i="0" dirty="0">
                <a:solidFill>
                  <a:schemeClr val="bg1"/>
                </a:solidFill>
              </a:rPr>
              <a:t>assessing risks arising from those hazards </a:t>
            </a:r>
            <a:endParaRPr lang="en-US" sz="2400" b="0" i="0" dirty="0">
              <a:solidFill>
                <a:schemeClr val="bg1"/>
              </a:solidFill>
              <a:latin typeface="Helvetica" charset="0"/>
            </a:endParaRPr>
          </a:p>
          <a:p>
            <a:pPr marL="571500" indent="-571500" algn="l">
              <a:spcBef>
                <a:spcPct val="50000"/>
              </a:spcBef>
              <a:buFont typeface="Zapf Dingbats" charset="0"/>
              <a:buChar char=""/>
              <a:defRPr/>
            </a:pPr>
            <a:r>
              <a:rPr lang="en-AU" sz="2400" b="0" i="0" dirty="0">
                <a:solidFill>
                  <a:schemeClr val="bg1"/>
                </a:solidFill>
              </a:rPr>
              <a:t>eliminating or controlling those risks </a:t>
            </a:r>
          </a:p>
          <a:p>
            <a:pPr marL="571500" indent="-571500" algn="l">
              <a:spcBef>
                <a:spcPct val="50000"/>
              </a:spcBef>
              <a:buFont typeface="Zapf Dingbats" charset="0"/>
              <a:buChar char=""/>
              <a:defRPr/>
            </a:pPr>
            <a:r>
              <a:rPr lang="en-AU" sz="2400" b="0" i="0" dirty="0">
                <a:solidFill>
                  <a:schemeClr val="bg1"/>
                </a:solidFill>
              </a:rPr>
              <a:t>monitoring and reviewing the risk control measures </a:t>
            </a:r>
          </a:p>
          <a:p>
            <a:pPr marL="571500" indent="-571500" algn="l">
              <a:spcBef>
                <a:spcPct val="50000"/>
              </a:spcBef>
              <a:buFont typeface="Zapf Dingbats" charset="0"/>
              <a:buChar char=""/>
              <a:defRPr/>
            </a:pPr>
            <a:r>
              <a:rPr lang="en-AU" sz="2400" b="0" i="0" dirty="0">
                <a:solidFill>
                  <a:schemeClr val="bg1"/>
                </a:solidFill>
              </a:rPr>
              <a:t>providing information to others</a:t>
            </a:r>
          </a:p>
        </p:txBody>
      </p:sp>
      <p:sp>
        <p:nvSpPr>
          <p:cNvPr id="107526" name="Text Box 6"/>
          <p:cNvSpPr txBox="1">
            <a:spLocks noChangeArrowheads="1"/>
          </p:cNvSpPr>
          <p:nvPr/>
        </p:nvSpPr>
        <p:spPr bwMode="auto">
          <a:xfrm>
            <a:off x="990600" y="1752600"/>
            <a:ext cx="7620000" cy="1406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algn="l">
              <a:tabLst>
                <a:tab pos="571500" algn="l"/>
              </a:tabLst>
              <a:defRPr sz="2400">
                <a:solidFill>
                  <a:schemeClr val="tx1"/>
                </a:solidFill>
                <a:latin typeface="Arial" charset="0"/>
                <a:ea typeface="ＭＳ Ｐゴシック" charset="0"/>
                <a:cs typeface="ＭＳ Ｐゴシック" charset="0"/>
              </a:defRPr>
            </a:lvl1pPr>
            <a:lvl2pPr marL="762000" algn="l">
              <a:tabLst>
                <a:tab pos="571500" algn="l"/>
              </a:tabLst>
              <a:defRPr sz="2400">
                <a:solidFill>
                  <a:schemeClr val="tx1"/>
                </a:solidFill>
                <a:latin typeface="Arial" charset="0"/>
                <a:ea typeface="ＭＳ Ｐゴシック" charset="0"/>
              </a:defRPr>
            </a:lvl2pPr>
            <a:lvl3pPr marL="952500" algn="l">
              <a:tabLst>
                <a:tab pos="571500" algn="l"/>
              </a:tabLst>
              <a:defRPr sz="2400">
                <a:solidFill>
                  <a:schemeClr val="tx1"/>
                </a:solidFill>
                <a:latin typeface="Arial" charset="0"/>
                <a:ea typeface="ＭＳ Ｐゴシック" charset="0"/>
              </a:defRPr>
            </a:lvl3pPr>
            <a:lvl4pPr algn="l">
              <a:tabLst>
                <a:tab pos="571500" algn="l"/>
              </a:tabLst>
              <a:defRPr sz="2400">
                <a:solidFill>
                  <a:schemeClr val="tx1"/>
                </a:solidFill>
                <a:latin typeface="Arial" charset="0"/>
                <a:ea typeface="ＭＳ Ｐゴシック" charset="0"/>
              </a:defRPr>
            </a:lvl4pPr>
            <a:lvl5pPr algn="l">
              <a:tabLst>
                <a:tab pos="5715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a:spcBef>
                <a:spcPct val="50000"/>
              </a:spcBef>
              <a:defRPr/>
            </a:pPr>
            <a:r>
              <a:rPr lang="en-AU" b="0" i="0" dirty="0" smtClean="0">
                <a:solidFill>
                  <a:schemeClr val="bg1"/>
                </a:solidFill>
              </a:rPr>
              <a:t>Under the </a:t>
            </a:r>
            <a:r>
              <a:rPr lang="en-AU" b="0" dirty="0" smtClean="0">
                <a:solidFill>
                  <a:schemeClr val="bg1"/>
                </a:solidFill>
              </a:rPr>
              <a:t>Occupational Health and Safety Act 2000 </a:t>
            </a:r>
            <a:r>
              <a:rPr lang="en-AU" b="0" i="0" dirty="0" smtClean="0">
                <a:solidFill>
                  <a:schemeClr val="bg1"/>
                </a:solidFill>
              </a:rPr>
              <a:t>…an employer must provide all available information necessary to enable relevant employees to fulfil their responsibilities with respect to: </a:t>
            </a:r>
          </a:p>
        </p:txBody>
      </p:sp>
      <p:sp>
        <p:nvSpPr>
          <p:cNvPr id="107528" name="Line 8"/>
          <p:cNvSpPr>
            <a:spLocks noChangeShapeType="1"/>
          </p:cNvSpPr>
          <p:nvPr/>
        </p:nvSpPr>
        <p:spPr bwMode="auto">
          <a:xfrm>
            <a:off x="825500" y="1114425"/>
            <a:ext cx="7772400" cy="0"/>
          </a:xfrm>
          <a:prstGeom prst="line">
            <a:avLst/>
          </a:prstGeom>
          <a:noFill/>
          <a:ln w="50800">
            <a:solidFill>
              <a:srgbClr val="FF0033"/>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108000" rIns="108000" anchor="ctr"/>
          <a:lstStyle/>
          <a:p>
            <a:pPr>
              <a:defRPr/>
            </a:pPr>
            <a:endParaRPr lang="en-US"/>
          </a:p>
        </p:txBody>
      </p:sp>
      <p:graphicFrame>
        <p:nvGraphicFramePr>
          <p:cNvPr id="107524" name="Object 4">
            <a:hlinkClick r:id="" action="ppaction://ole?verb=1"/>
          </p:cNvPr>
          <p:cNvGraphicFramePr>
            <a:graphicFrameLocks noChangeAspect="1"/>
          </p:cNvGraphicFramePr>
          <p:nvPr/>
        </p:nvGraphicFramePr>
        <p:xfrm>
          <a:off x="7924800" y="5638800"/>
          <a:ext cx="635000" cy="558800"/>
        </p:xfrm>
        <a:graphic>
          <a:graphicData uri="http://schemas.openxmlformats.org/presentationml/2006/ole">
            <mc:AlternateContent xmlns:mc="http://schemas.openxmlformats.org/markup-compatibility/2006">
              <mc:Choice xmlns:v="urn:schemas-microsoft-com:vml" Requires="v">
                <p:oleObj spid="_x0000_s21566" name="Worksheet" showAsIcon="1" r:id="rId4" imgW="635000" imgH="558800" progId="Excel.Sheet.8">
                  <p:embed/>
                </p:oleObj>
              </mc:Choice>
              <mc:Fallback>
                <p:oleObj name="Worksheet" showAsIcon="1" r:id="rId4" imgW="635000" imgH="5588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638800"/>
                        <a:ext cx="635000" cy="558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7529" name="Text Box 9">
            <a:hlinkClick r:id="rId6" action="ppaction://hlinksldjump"/>
          </p:cNvPr>
          <p:cNvSpPr txBox="1">
            <a:spLocks noChangeArrowheads="1"/>
          </p:cNvSpPr>
          <p:nvPr/>
        </p:nvSpPr>
        <p:spPr bwMode="auto">
          <a:xfrm>
            <a:off x="6962775" y="5741988"/>
            <a:ext cx="735013" cy="374650"/>
          </a:xfrm>
          <a:prstGeom prst="rect">
            <a:avLst/>
          </a:prstGeom>
          <a:noFill/>
          <a:ln w="25400">
            <a:solidFill>
              <a:srgbClr val="FF663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2000" i="0" dirty="0">
                <a:solidFill>
                  <a:schemeClr val="bg1"/>
                </a:solidFill>
              </a:rPr>
              <a:t>FBA</a:t>
            </a:r>
            <a:endParaRPr lang="en-AU" sz="2000" i="0" dirty="0">
              <a:solidFill>
                <a:schemeClr val="tx1"/>
              </a:solidFill>
            </a:endParaRPr>
          </a:p>
        </p:txBody>
      </p:sp>
      <p:sp>
        <p:nvSpPr>
          <p:cNvPr id="21511" name="Rectangle 10"/>
          <p:cNvSpPr>
            <a:spLocks noGrp="1" noChangeArrowheads="1"/>
          </p:cNvSpPr>
          <p:nvPr>
            <p:ph type="title" idx="4294967295"/>
          </p:nvPr>
        </p:nvSpPr>
        <p:spPr>
          <a:xfrm>
            <a:off x="152400" y="152400"/>
            <a:ext cx="1295400" cy="152400"/>
          </a:xfrm>
        </p:spPr>
        <p:txBody>
          <a:bodyPr/>
          <a:lstStyle/>
          <a:p>
            <a:pPr eaLnBrk="1" hangingPunct="1"/>
            <a:r>
              <a:rPr lang="en-AU" sz="800">
                <a:latin typeface="Arial" charset="0"/>
                <a:ea typeface="ＭＳ Ｐゴシック" charset="0"/>
                <a:cs typeface="ＭＳ Ｐゴシック" charset="0"/>
              </a:rPr>
              <a:t>Risk  management</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additive="base">
                                        <p:cTn id="7" dur="1000" fill="hold"/>
                                        <p:tgtEl>
                                          <p:spTgt spid="107525"/>
                                        </p:tgtEl>
                                        <p:attrNameLst>
                                          <p:attrName>ppt_x</p:attrName>
                                        </p:attrNameLst>
                                      </p:cBhvr>
                                      <p:tavLst>
                                        <p:tav tm="0">
                                          <p:val>
                                            <p:strVal val="0-#ppt_w/2"/>
                                          </p:val>
                                        </p:tav>
                                        <p:tav tm="100000">
                                          <p:val>
                                            <p:strVal val="#ppt_x"/>
                                          </p:val>
                                        </p:tav>
                                      </p:tavLst>
                                    </p:anim>
                                    <p:anim calcmode="lin" valueType="num">
                                      <p:cBhvr additive="base">
                                        <p:cTn id="8" dur="1000" fill="hold"/>
                                        <p:tgtEl>
                                          <p:spTgt spid="1075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7528"/>
                                        </p:tgtEl>
                                        <p:attrNameLst>
                                          <p:attrName>style.visibility</p:attrName>
                                        </p:attrNameLst>
                                      </p:cBhvr>
                                      <p:to>
                                        <p:strVal val="visible"/>
                                      </p:to>
                                    </p:set>
                                    <p:anim calcmode="lin" valueType="num">
                                      <p:cBhvr additive="base">
                                        <p:cTn id="11" dur="1000" fill="hold"/>
                                        <p:tgtEl>
                                          <p:spTgt spid="107528"/>
                                        </p:tgtEl>
                                        <p:attrNameLst>
                                          <p:attrName>ppt_x</p:attrName>
                                        </p:attrNameLst>
                                      </p:cBhvr>
                                      <p:tavLst>
                                        <p:tav tm="0">
                                          <p:val>
                                            <p:strVal val="1+#ppt_w/2"/>
                                          </p:val>
                                        </p:tav>
                                        <p:tav tm="100000">
                                          <p:val>
                                            <p:strVal val="#ppt_x"/>
                                          </p:val>
                                        </p:tav>
                                      </p:tavLst>
                                    </p:anim>
                                    <p:anim calcmode="lin" valueType="num">
                                      <p:cBhvr additive="base">
                                        <p:cTn id="12" dur="1000" fill="hold"/>
                                        <p:tgtEl>
                                          <p:spTgt spid="1075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fade">
                                      <p:cBhvr>
                                        <p:cTn id="17" dur="1000"/>
                                        <p:tgtEl>
                                          <p:spTgt spid="1075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7">
                                            <p:txEl>
                                              <p:pRg st="0" end="0"/>
                                            </p:txEl>
                                          </p:spTgt>
                                        </p:tgtEl>
                                        <p:attrNameLst>
                                          <p:attrName>style.visibility</p:attrName>
                                        </p:attrNameLst>
                                      </p:cBhvr>
                                      <p:to>
                                        <p:strVal val="visible"/>
                                      </p:to>
                                    </p:set>
                                    <p:animEffect transition="in" filter="fade">
                                      <p:cBhvr>
                                        <p:cTn id="22" dur="1000"/>
                                        <p:tgtEl>
                                          <p:spTgt spid="10752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7">
                                            <p:txEl>
                                              <p:pRg st="1" end="1"/>
                                            </p:txEl>
                                          </p:spTgt>
                                        </p:tgtEl>
                                        <p:attrNameLst>
                                          <p:attrName>style.visibility</p:attrName>
                                        </p:attrNameLst>
                                      </p:cBhvr>
                                      <p:to>
                                        <p:strVal val="visible"/>
                                      </p:to>
                                    </p:set>
                                    <p:animEffect transition="in" filter="fade">
                                      <p:cBhvr>
                                        <p:cTn id="27" dur="1000"/>
                                        <p:tgtEl>
                                          <p:spTgt spid="10752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27">
                                            <p:txEl>
                                              <p:pRg st="2" end="2"/>
                                            </p:txEl>
                                          </p:spTgt>
                                        </p:tgtEl>
                                        <p:attrNameLst>
                                          <p:attrName>style.visibility</p:attrName>
                                        </p:attrNameLst>
                                      </p:cBhvr>
                                      <p:to>
                                        <p:strVal val="visible"/>
                                      </p:to>
                                    </p:set>
                                    <p:animEffect transition="in" filter="fade">
                                      <p:cBhvr>
                                        <p:cTn id="32" dur="1000"/>
                                        <p:tgtEl>
                                          <p:spTgt spid="10752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527">
                                            <p:txEl>
                                              <p:pRg st="3" end="3"/>
                                            </p:txEl>
                                          </p:spTgt>
                                        </p:tgtEl>
                                        <p:attrNameLst>
                                          <p:attrName>style.visibility</p:attrName>
                                        </p:attrNameLst>
                                      </p:cBhvr>
                                      <p:to>
                                        <p:strVal val="visible"/>
                                      </p:to>
                                    </p:set>
                                    <p:animEffect transition="in" filter="fade">
                                      <p:cBhvr>
                                        <p:cTn id="37" dur="1000"/>
                                        <p:tgtEl>
                                          <p:spTgt spid="10752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7527">
                                            <p:txEl>
                                              <p:pRg st="4" end="4"/>
                                            </p:txEl>
                                          </p:spTgt>
                                        </p:tgtEl>
                                        <p:attrNameLst>
                                          <p:attrName>style.visibility</p:attrName>
                                        </p:attrNameLst>
                                      </p:cBhvr>
                                      <p:to>
                                        <p:strVal val="visible"/>
                                      </p:to>
                                    </p:set>
                                    <p:animEffect transition="in" filter="fade">
                                      <p:cBhvr>
                                        <p:cTn id="42" dur="1000"/>
                                        <p:tgtEl>
                                          <p:spTgt spid="107527">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7529"/>
                                        </p:tgtEl>
                                        <p:attrNameLst>
                                          <p:attrName>style.visibility</p:attrName>
                                        </p:attrNameLst>
                                      </p:cBhvr>
                                      <p:to>
                                        <p:strVal val="visible"/>
                                      </p:to>
                                    </p:set>
                                    <p:animEffect transition="in" filter="fade">
                                      <p:cBhvr>
                                        <p:cTn id="45" dur="500"/>
                                        <p:tgtEl>
                                          <p:spTgt spid="107529"/>
                                        </p:tgtEl>
                                      </p:cBhvr>
                                    </p:animEffect>
                                  </p:childTnLst>
                                </p:cTn>
                              </p:par>
                              <p:par>
                                <p:cTn id="46" presetID="10" presetClass="entr" presetSubtype="0" fill="hold" nodeType="withEffect">
                                  <p:stCondLst>
                                    <p:cond delay="0"/>
                                  </p:stCondLst>
                                  <p:childTnLst>
                                    <p:set>
                                      <p:cBhvr>
                                        <p:cTn id="47" dur="1" fill="hold">
                                          <p:stCondLst>
                                            <p:cond delay="0"/>
                                          </p:stCondLst>
                                        </p:cTn>
                                        <p:tgtEl>
                                          <p:spTgt spid="107524"/>
                                        </p:tgtEl>
                                        <p:attrNameLst>
                                          <p:attrName>style.visibility</p:attrName>
                                        </p:attrNameLst>
                                      </p:cBhvr>
                                      <p:to>
                                        <p:strVal val="visible"/>
                                      </p:to>
                                    </p:set>
                                    <p:animEffect transition="in" filter="fade">
                                      <p:cBhvr>
                                        <p:cTn id="48"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build="p"/>
      <p:bldP spid="107526" grpId="0"/>
      <p:bldP spid="1075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06" name="Picture 38" descr="iceber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Picture 34" descr="1302_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1470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Picture 33" descr="1302_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181600"/>
            <a:ext cx="1981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Picture 32" descr="1302_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95800"/>
            <a:ext cx="1981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8" name="Picture 30" descr="1302_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505200"/>
            <a:ext cx="1981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2"/>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5</a:t>
            </a:r>
            <a:endParaRPr lang="en-AU" sz="2000" b="0" i="0">
              <a:solidFill>
                <a:schemeClr val="tx1"/>
              </a:solidFill>
            </a:endParaRPr>
          </a:p>
        </p:txBody>
      </p:sp>
      <p:sp>
        <p:nvSpPr>
          <p:cNvPr id="58371" name="Text Box 3"/>
          <p:cNvSpPr txBox="1">
            <a:spLocks noChangeArrowheads="1"/>
          </p:cNvSpPr>
          <p:nvPr/>
        </p:nvSpPr>
        <p:spPr bwMode="auto">
          <a:xfrm>
            <a:off x="1447800" y="605264"/>
            <a:ext cx="655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dirty="0">
                <a:solidFill>
                  <a:schemeClr val="bg1"/>
                </a:solidFill>
                <a:effectLst>
                  <a:innerShdw blurRad="63500" dist="50800" dir="13500000">
                    <a:prstClr val="black">
                      <a:alpha val="50000"/>
                    </a:prstClr>
                  </a:innerShdw>
                </a:effectLst>
              </a:rPr>
              <a:t>PRECIPITATING FACTORS, RATIONAL DETACHMENT, INTEGRATED EXPERIENCE</a:t>
            </a:r>
          </a:p>
        </p:txBody>
      </p:sp>
      <p:sp>
        <p:nvSpPr>
          <p:cNvPr id="58372" name="Text Box 4"/>
          <p:cNvSpPr txBox="1">
            <a:spLocks noChangeArrowheads="1"/>
          </p:cNvSpPr>
          <p:nvPr/>
        </p:nvSpPr>
        <p:spPr bwMode="auto">
          <a:xfrm>
            <a:off x="533400" y="1676400"/>
            <a:ext cx="3200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Precipitating Factors</a:t>
            </a:r>
          </a:p>
        </p:txBody>
      </p:sp>
      <p:sp>
        <p:nvSpPr>
          <p:cNvPr id="58373" name="Rectangle 5"/>
          <p:cNvSpPr>
            <a:spLocks noChangeArrowheads="1"/>
          </p:cNvSpPr>
          <p:nvPr/>
        </p:nvSpPr>
        <p:spPr bwMode="auto">
          <a:xfrm>
            <a:off x="533400" y="2286000"/>
            <a:ext cx="7848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a:solidFill>
                  <a:schemeClr val="bg1"/>
                </a:solidFill>
              </a:rPr>
              <a:t>Internal or external factors over which staff have little or no control</a:t>
            </a:r>
          </a:p>
        </p:txBody>
      </p:sp>
      <p:sp>
        <p:nvSpPr>
          <p:cNvPr id="58374" name="Text Box 6"/>
          <p:cNvSpPr txBox="1">
            <a:spLocks noChangeArrowheads="1"/>
          </p:cNvSpPr>
          <p:nvPr/>
        </p:nvSpPr>
        <p:spPr bwMode="auto">
          <a:xfrm>
            <a:off x="6934200" y="2057400"/>
            <a:ext cx="457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endParaRPr lang="en-US" sz="2000" i="0">
              <a:solidFill>
                <a:schemeClr val="tx1"/>
              </a:solidFill>
            </a:endParaRPr>
          </a:p>
        </p:txBody>
      </p:sp>
      <p:sp>
        <p:nvSpPr>
          <p:cNvPr id="58375" name="Text Box 7"/>
          <p:cNvSpPr txBox="1">
            <a:spLocks noChangeArrowheads="1"/>
          </p:cNvSpPr>
          <p:nvPr/>
        </p:nvSpPr>
        <p:spPr bwMode="auto">
          <a:xfrm>
            <a:off x="533400" y="289560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Examples:</a:t>
            </a:r>
            <a:endParaRPr lang="en-AU" sz="2400" b="0" i="0">
              <a:solidFill>
                <a:schemeClr val="tx1"/>
              </a:solidFill>
            </a:endParaRPr>
          </a:p>
        </p:txBody>
      </p:sp>
      <p:sp>
        <p:nvSpPr>
          <p:cNvPr id="58387" name="AutoShape 19"/>
          <p:cNvSpPr>
            <a:spLocks noChangeArrowheads="1"/>
          </p:cNvSpPr>
          <p:nvPr/>
        </p:nvSpPr>
        <p:spPr bwMode="auto">
          <a:xfrm>
            <a:off x="5715000" y="4343400"/>
            <a:ext cx="3048000" cy="762000"/>
          </a:xfrm>
          <a:prstGeom prst="cloudCallout">
            <a:avLst>
              <a:gd name="adj1" fmla="val -25833"/>
              <a:gd name="adj2" fmla="val 35000"/>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lIns="108000" rIns="108000" anchor="ctr"/>
          <a:lstStyle/>
          <a:p>
            <a:pPr>
              <a:defRPr/>
            </a:pPr>
            <a:r>
              <a:rPr lang="en-AU" sz="2000" b="0" i="0">
                <a:solidFill>
                  <a:schemeClr val="tx1"/>
                </a:solidFill>
              </a:rPr>
              <a:t>displaced anger</a:t>
            </a:r>
            <a:endParaRPr lang="en-AU" sz="2000" i="0">
              <a:solidFill>
                <a:schemeClr val="tx1"/>
              </a:solidFill>
            </a:endParaRPr>
          </a:p>
        </p:txBody>
      </p:sp>
      <p:sp>
        <p:nvSpPr>
          <p:cNvPr id="58388" name="AutoShape 20"/>
          <p:cNvSpPr>
            <a:spLocks noChangeArrowheads="1"/>
          </p:cNvSpPr>
          <p:nvPr/>
        </p:nvSpPr>
        <p:spPr bwMode="auto">
          <a:xfrm>
            <a:off x="2667000" y="3276600"/>
            <a:ext cx="2514600" cy="762000"/>
          </a:xfrm>
          <a:prstGeom prst="cloudCallout">
            <a:avLst>
              <a:gd name="adj1" fmla="val 694"/>
              <a:gd name="adj2" fmla="val 48333"/>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lIns="108000" rIns="108000" anchor="ctr"/>
          <a:lstStyle/>
          <a:p>
            <a:pPr>
              <a:defRPr/>
            </a:pPr>
            <a:r>
              <a:rPr lang="en-AU" sz="2000" b="0" i="0">
                <a:solidFill>
                  <a:schemeClr val="tx1"/>
                </a:solidFill>
              </a:rPr>
              <a:t>family issues</a:t>
            </a:r>
            <a:endParaRPr lang="en-AU" sz="2000" i="0">
              <a:solidFill>
                <a:schemeClr val="tx1"/>
              </a:solidFill>
            </a:endParaRPr>
          </a:p>
        </p:txBody>
      </p:sp>
      <p:sp>
        <p:nvSpPr>
          <p:cNvPr id="58389" name="AutoShape 21"/>
          <p:cNvSpPr>
            <a:spLocks noChangeArrowheads="1"/>
          </p:cNvSpPr>
          <p:nvPr/>
        </p:nvSpPr>
        <p:spPr bwMode="auto">
          <a:xfrm>
            <a:off x="914400" y="5791200"/>
            <a:ext cx="2667000" cy="762000"/>
          </a:xfrm>
          <a:prstGeom prst="cloudCallout">
            <a:avLst>
              <a:gd name="adj1" fmla="val 27440"/>
              <a:gd name="adj2" fmla="val 32083"/>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lIns="108000" rIns="108000" anchor="ctr"/>
          <a:lstStyle/>
          <a:p>
            <a:pPr>
              <a:defRPr/>
            </a:pPr>
            <a:r>
              <a:rPr lang="en-AU" sz="2000" b="0" i="0">
                <a:solidFill>
                  <a:schemeClr val="tx1"/>
                </a:solidFill>
              </a:rPr>
              <a:t>fear for safety</a:t>
            </a:r>
            <a:endParaRPr lang="en-AU" sz="2000" i="0">
              <a:solidFill>
                <a:schemeClr val="tx1"/>
              </a:solidFill>
            </a:endParaRPr>
          </a:p>
        </p:txBody>
      </p:sp>
      <p:sp>
        <p:nvSpPr>
          <p:cNvPr id="58390" name="AutoShape 22"/>
          <p:cNvSpPr>
            <a:spLocks noChangeArrowheads="1"/>
          </p:cNvSpPr>
          <p:nvPr/>
        </p:nvSpPr>
        <p:spPr bwMode="auto">
          <a:xfrm>
            <a:off x="6172200" y="3352800"/>
            <a:ext cx="1371600" cy="609600"/>
          </a:xfrm>
          <a:prstGeom prst="cloudCallout">
            <a:avLst>
              <a:gd name="adj1" fmla="val -28241"/>
              <a:gd name="adj2" fmla="val 49218"/>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hunger</a:t>
            </a:r>
          </a:p>
        </p:txBody>
      </p:sp>
      <p:sp>
        <p:nvSpPr>
          <p:cNvPr id="58391" name="AutoShape 23"/>
          <p:cNvSpPr>
            <a:spLocks noChangeArrowheads="1"/>
          </p:cNvSpPr>
          <p:nvPr/>
        </p:nvSpPr>
        <p:spPr bwMode="auto">
          <a:xfrm>
            <a:off x="7162800" y="5334000"/>
            <a:ext cx="1295400" cy="609600"/>
          </a:xfrm>
          <a:prstGeom prst="cloudCallout">
            <a:avLst>
              <a:gd name="adj1" fmla="val 13602"/>
              <a:gd name="adj2" fmla="val 4713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lnSpc>
                <a:spcPct val="100000"/>
              </a:lnSpc>
              <a:defRPr/>
            </a:pPr>
            <a:r>
              <a:rPr lang="en-AU" sz="2000" b="0" i="0">
                <a:solidFill>
                  <a:schemeClr val="tx1"/>
                </a:solidFill>
              </a:rPr>
              <a:t>drugs</a:t>
            </a:r>
            <a:endParaRPr lang="en-AU" sz="2000" i="0">
              <a:solidFill>
                <a:schemeClr val="tx1"/>
              </a:solidFill>
            </a:endParaRPr>
          </a:p>
        </p:txBody>
      </p:sp>
      <p:sp>
        <p:nvSpPr>
          <p:cNvPr id="58392" name="AutoShape 24"/>
          <p:cNvSpPr>
            <a:spLocks noChangeArrowheads="1"/>
          </p:cNvSpPr>
          <p:nvPr/>
        </p:nvSpPr>
        <p:spPr bwMode="auto">
          <a:xfrm>
            <a:off x="5257800" y="5791200"/>
            <a:ext cx="1524000" cy="762000"/>
          </a:xfrm>
          <a:prstGeom prst="cloudCallout">
            <a:avLst>
              <a:gd name="adj1" fmla="val 31356"/>
              <a:gd name="adj2" fmla="val 38333"/>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disabilities</a:t>
            </a:r>
            <a:endParaRPr lang="en-AU" sz="2000" i="0">
              <a:solidFill>
                <a:schemeClr val="tx1"/>
              </a:solidFill>
            </a:endParaRPr>
          </a:p>
        </p:txBody>
      </p:sp>
      <p:sp>
        <p:nvSpPr>
          <p:cNvPr id="58393" name="AutoShape 25"/>
          <p:cNvSpPr>
            <a:spLocks noChangeArrowheads="1"/>
          </p:cNvSpPr>
          <p:nvPr/>
        </p:nvSpPr>
        <p:spPr bwMode="auto">
          <a:xfrm>
            <a:off x="304800" y="3733800"/>
            <a:ext cx="1447800" cy="685800"/>
          </a:xfrm>
          <a:prstGeom prst="cloudCallout">
            <a:avLst>
              <a:gd name="adj1" fmla="val -35417"/>
              <a:gd name="adj2" fmla="val 23611"/>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dirty="0">
                <a:solidFill>
                  <a:schemeClr val="tx1"/>
                </a:solidFill>
              </a:rPr>
              <a:t>rejection</a:t>
            </a:r>
            <a:endParaRPr lang="en-AU" sz="2000" i="0" dirty="0">
              <a:solidFill>
                <a:schemeClr val="tx1"/>
              </a:solidFill>
            </a:endParaRPr>
          </a:p>
        </p:txBody>
      </p:sp>
      <p:sp>
        <p:nvSpPr>
          <p:cNvPr id="58394" name="AutoShape 26"/>
          <p:cNvSpPr>
            <a:spLocks noChangeArrowheads="1"/>
          </p:cNvSpPr>
          <p:nvPr/>
        </p:nvSpPr>
        <p:spPr bwMode="auto">
          <a:xfrm>
            <a:off x="304800" y="5029200"/>
            <a:ext cx="1066800" cy="685800"/>
          </a:xfrm>
          <a:prstGeom prst="cloudCallout">
            <a:avLst>
              <a:gd name="adj1" fmla="val 19792"/>
              <a:gd name="adj2" fmla="val -48611"/>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weather</a:t>
            </a:r>
            <a:endParaRPr lang="en-AU" sz="2000" i="0">
              <a:solidFill>
                <a:schemeClr val="tx1"/>
              </a:solidFill>
            </a:endParaRPr>
          </a:p>
        </p:txBody>
      </p:sp>
      <p:sp>
        <p:nvSpPr>
          <p:cNvPr id="58395" name="AutoShape 27"/>
          <p:cNvSpPr>
            <a:spLocks noChangeArrowheads="1"/>
          </p:cNvSpPr>
          <p:nvPr/>
        </p:nvSpPr>
        <p:spPr bwMode="auto">
          <a:xfrm>
            <a:off x="4038600" y="4267200"/>
            <a:ext cx="1143000" cy="685800"/>
          </a:xfrm>
          <a:prstGeom prst="cloudCallout">
            <a:avLst>
              <a:gd name="adj1" fmla="val -3750"/>
              <a:gd name="adj2" fmla="val -30093"/>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grief</a:t>
            </a:r>
            <a:endParaRPr lang="en-AU" sz="2000" i="0">
              <a:solidFill>
                <a:schemeClr val="tx1"/>
              </a:solidFill>
            </a:endParaRPr>
          </a:p>
        </p:txBody>
      </p:sp>
      <p:sp>
        <p:nvSpPr>
          <p:cNvPr id="58396" name="AutoShape 28"/>
          <p:cNvSpPr>
            <a:spLocks noChangeArrowheads="1"/>
          </p:cNvSpPr>
          <p:nvPr/>
        </p:nvSpPr>
        <p:spPr bwMode="auto">
          <a:xfrm>
            <a:off x="1828800" y="4114800"/>
            <a:ext cx="1143000" cy="685800"/>
          </a:xfrm>
          <a:prstGeom prst="cloudCallout">
            <a:avLst>
              <a:gd name="adj1" fmla="val -44861"/>
              <a:gd name="adj2" fmla="val -463"/>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failure</a:t>
            </a:r>
            <a:endParaRPr lang="en-AU" sz="2000" i="0">
              <a:solidFill>
                <a:schemeClr val="tx1"/>
              </a:solidFill>
            </a:endParaRPr>
          </a:p>
        </p:txBody>
      </p:sp>
      <p:sp>
        <p:nvSpPr>
          <p:cNvPr id="58397" name="AutoShape 29"/>
          <p:cNvSpPr>
            <a:spLocks noChangeArrowheads="1"/>
          </p:cNvSpPr>
          <p:nvPr/>
        </p:nvSpPr>
        <p:spPr bwMode="auto">
          <a:xfrm>
            <a:off x="3124200" y="5105400"/>
            <a:ext cx="1981200" cy="685800"/>
          </a:xfrm>
          <a:prstGeom prst="cloudCallout">
            <a:avLst>
              <a:gd name="adj1" fmla="val -16264"/>
              <a:gd name="adj2" fmla="val 34722"/>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a:extLst/>
        </p:spPr>
        <p:txBody>
          <a:bodyPr wrap="none" lIns="108000" rIns="108000" anchor="ctr"/>
          <a:lstStyle/>
          <a:p>
            <a:pPr>
              <a:lnSpc>
                <a:spcPct val="100000"/>
              </a:lnSpc>
              <a:defRPr/>
            </a:pPr>
            <a:r>
              <a:rPr lang="en-AU" sz="2000" b="0" i="0">
                <a:solidFill>
                  <a:schemeClr val="tx1"/>
                </a:solidFill>
              </a:rPr>
              <a:t>health</a:t>
            </a:r>
            <a:r>
              <a:rPr lang="en-AU" sz="2000" i="0">
                <a:solidFill>
                  <a:schemeClr val="tx1"/>
                </a:solidFill>
              </a:rPr>
              <a:t> </a:t>
            </a:r>
            <a:r>
              <a:rPr lang="en-AU" sz="2000" b="0" i="0">
                <a:solidFill>
                  <a:schemeClr val="tx1"/>
                </a:solidFill>
              </a:rPr>
              <a:t>issues</a:t>
            </a:r>
            <a:endParaRPr lang="en-AU" sz="2000" i="0">
              <a:solidFill>
                <a:schemeClr val="tx1"/>
              </a:solidFill>
            </a:endParaRPr>
          </a:p>
        </p:txBody>
      </p:sp>
      <p:pic>
        <p:nvPicPr>
          <p:cNvPr id="58404" name="Picture 36" descr="umbre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0067">
            <a:off x="6019800" y="5597525"/>
            <a:ext cx="2578100" cy="2520950"/>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20" name="Rectangle 40"/>
          <p:cNvSpPr>
            <a:spLocks noGrp="1" noChangeArrowheads="1"/>
          </p:cNvSpPr>
          <p:nvPr>
            <p:ph type="title" idx="4294967295"/>
          </p:nvPr>
        </p:nvSpPr>
        <p:spPr>
          <a:xfrm>
            <a:off x="2133600" y="228600"/>
            <a:ext cx="1371600" cy="152400"/>
          </a:xfrm>
        </p:spPr>
        <p:txBody>
          <a:bodyPr/>
          <a:lstStyle/>
          <a:p>
            <a:pPr eaLnBrk="1" hangingPunct="1"/>
            <a:r>
              <a:rPr lang="en-AU" sz="400">
                <a:latin typeface="Arial" charset="0"/>
                <a:ea typeface="ＭＳ Ｐゴシック" charset="0"/>
                <a:cs typeface="ＭＳ Ｐゴシック" charset="0"/>
              </a:rPr>
              <a:t>Precipitating</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406"/>
                                        </p:tgtEl>
                                        <p:attrNameLst>
                                          <p:attrName>style.visibility</p:attrName>
                                        </p:attrNameLst>
                                      </p:cBhvr>
                                      <p:to>
                                        <p:strVal val="visible"/>
                                      </p:to>
                                    </p:set>
                                    <p:animEffect transition="in" filter="fade">
                                      <p:cBhvr>
                                        <p:cTn id="7" dur="2000"/>
                                        <p:tgtEl>
                                          <p:spTgt spid="58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3000"/>
                                        <p:tgtEl>
                                          <p:spTgt spid="58406"/>
                                        </p:tgtEl>
                                      </p:cBhvr>
                                    </p:animEffect>
                                    <p:set>
                                      <p:cBhvr>
                                        <p:cTn id="12" dur="1" fill="hold">
                                          <p:stCondLst>
                                            <p:cond delay="2999"/>
                                          </p:stCondLst>
                                        </p:cTn>
                                        <p:tgtEl>
                                          <p:spTgt spid="5840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fade">
                                      <p:cBhvr>
                                        <p:cTn id="15" dur="1000"/>
                                        <p:tgtEl>
                                          <p:spTgt spid="58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373"/>
                                        </p:tgtEl>
                                        <p:attrNameLst>
                                          <p:attrName>style.visibility</p:attrName>
                                        </p:attrNameLst>
                                      </p:cBhvr>
                                      <p:to>
                                        <p:strVal val="visible"/>
                                      </p:to>
                                    </p:set>
                                    <p:animEffect transition="in" filter="fade">
                                      <p:cBhvr>
                                        <p:cTn id="20" dur="1000"/>
                                        <p:tgtEl>
                                          <p:spTgt spid="583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8375"/>
                                        </p:tgtEl>
                                        <p:attrNameLst>
                                          <p:attrName>style.visibility</p:attrName>
                                        </p:attrNameLst>
                                      </p:cBhvr>
                                      <p:to>
                                        <p:strVal val="visible"/>
                                      </p:to>
                                    </p:set>
                                    <p:animEffect transition="in" filter="fade">
                                      <p:cBhvr>
                                        <p:cTn id="25" dur="2000"/>
                                        <p:tgtEl>
                                          <p:spTgt spid="583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8387"/>
                                        </p:tgtEl>
                                        <p:attrNameLst>
                                          <p:attrName>style.visibility</p:attrName>
                                        </p:attrNameLst>
                                      </p:cBhvr>
                                      <p:to>
                                        <p:strVal val="visible"/>
                                      </p:to>
                                    </p:set>
                                    <p:animEffect transition="in" filter="fade">
                                      <p:cBhvr>
                                        <p:cTn id="30" dur="1000"/>
                                        <p:tgtEl>
                                          <p:spTgt spid="583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389"/>
                                        </p:tgtEl>
                                        <p:attrNameLst>
                                          <p:attrName>style.visibility</p:attrName>
                                        </p:attrNameLst>
                                      </p:cBhvr>
                                      <p:to>
                                        <p:strVal val="visible"/>
                                      </p:to>
                                    </p:set>
                                    <p:animEffect transition="in" filter="fade">
                                      <p:cBhvr>
                                        <p:cTn id="35" dur="1000"/>
                                        <p:tgtEl>
                                          <p:spTgt spid="583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8388"/>
                                        </p:tgtEl>
                                        <p:attrNameLst>
                                          <p:attrName>style.visibility</p:attrName>
                                        </p:attrNameLst>
                                      </p:cBhvr>
                                      <p:to>
                                        <p:strVal val="visible"/>
                                      </p:to>
                                    </p:set>
                                    <p:animEffect transition="in" filter="fade">
                                      <p:cBhvr>
                                        <p:cTn id="40" dur="1000"/>
                                        <p:tgtEl>
                                          <p:spTgt spid="5838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8394"/>
                                        </p:tgtEl>
                                        <p:attrNameLst>
                                          <p:attrName>style.visibility</p:attrName>
                                        </p:attrNameLst>
                                      </p:cBhvr>
                                      <p:to>
                                        <p:strVal val="visible"/>
                                      </p:to>
                                    </p:set>
                                    <p:animEffect transition="in" filter="fade">
                                      <p:cBhvr>
                                        <p:cTn id="45" dur="1000"/>
                                        <p:tgtEl>
                                          <p:spTgt spid="5839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8391"/>
                                        </p:tgtEl>
                                        <p:attrNameLst>
                                          <p:attrName>style.visibility</p:attrName>
                                        </p:attrNameLst>
                                      </p:cBhvr>
                                      <p:to>
                                        <p:strVal val="visible"/>
                                      </p:to>
                                    </p:set>
                                    <p:animEffect transition="in" filter="fade">
                                      <p:cBhvr>
                                        <p:cTn id="50" dur="1000"/>
                                        <p:tgtEl>
                                          <p:spTgt spid="5839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8390"/>
                                        </p:tgtEl>
                                        <p:attrNameLst>
                                          <p:attrName>style.visibility</p:attrName>
                                        </p:attrNameLst>
                                      </p:cBhvr>
                                      <p:to>
                                        <p:strVal val="visible"/>
                                      </p:to>
                                    </p:set>
                                    <p:animEffect transition="in" filter="fade">
                                      <p:cBhvr>
                                        <p:cTn id="55" dur="1000"/>
                                        <p:tgtEl>
                                          <p:spTgt spid="5839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8392"/>
                                        </p:tgtEl>
                                        <p:attrNameLst>
                                          <p:attrName>style.visibility</p:attrName>
                                        </p:attrNameLst>
                                      </p:cBhvr>
                                      <p:to>
                                        <p:strVal val="visible"/>
                                      </p:to>
                                    </p:set>
                                    <p:animEffect transition="in" filter="fade">
                                      <p:cBhvr>
                                        <p:cTn id="60" dur="1000"/>
                                        <p:tgtEl>
                                          <p:spTgt spid="5839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8393"/>
                                        </p:tgtEl>
                                        <p:attrNameLst>
                                          <p:attrName>style.visibility</p:attrName>
                                        </p:attrNameLst>
                                      </p:cBhvr>
                                      <p:to>
                                        <p:strVal val="visible"/>
                                      </p:to>
                                    </p:set>
                                    <p:animEffect transition="in" filter="fade">
                                      <p:cBhvr>
                                        <p:cTn id="65" dur="1000"/>
                                        <p:tgtEl>
                                          <p:spTgt spid="5839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8395"/>
                                        </p:tgtEl>
                                        <p:attrNameLst>
                                          <p:attrName>style.visibility</p:attrName>
                                        </p:attrNameLst>
                                      </p:cBhvr>
                                      <p:to>
                                        <p:strVal val="visible"/>
                                      </p:to>
                                    </p:set>
                                    <p:animEffect transition="in" filter="fade">
                                      <p:cBhvr>
                                        <p:cTn id="70" dur="1000"/>
                                        <p:tgtEl>
                                          <p:spTgt spid="5839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8396"/>
                                        </p:tgtEl>
                                        <p:attrNameLst>
                                          <p:attrName>style.visibility</p:attrName>
                                        </p:attrNameLst>
                                      </p:cBhvr>
                                      <p:to>
                                        <p:strVal val="visible"/>
                                      </p:to>
                                    </p:set>
                                    <p:animEffect transition="in" filter="fade">
                                      <p:cBhvr>
                                        <p:cTn id="75" dur="1000"/>
                                        <p:tgtEl>
                                          <p:spTgt spid="5839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8397"/>
                                        </p:tgtEl>
                                        <p:attrNameLst>
                                          <p:attrName>style.visibility</p:attrName>
                                        </p:attrNameLst>
                                      </p:cBhvr>
                                      <p:to>
                                        <p:strVal val="visible"/>
                                      </p:to>
                                    </p:set>
                                    <p:animEffect transition="in" filter="fade">
                                      <p:cBhvr>
                                        <p:cTn id="80" dur="1000"/>
                                        <p:tgtEl>
                                          <p:spTgt spid="5839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repeatCount="indefinite" fill="hold" nodeType="clickEffect">
                                  <p:stCondLst>
                                    <p:cond delay="0"/>
                                  </p:stCondLst>
                                  <p:childTnLst>
                                    <p:set>
                                      <p:cBhvr>
                                        <p:cTn id="84" dur="1" fill="hold">
                                          <p:stCondLst>
                                            <p:cond delay="0"/>
                                          </p:stCondLst>
                                        </p:cTn>
                                        <p:tgtEl>
                                          <p:spTgt spid="58398"/>
                                        </p:tgtEl>
                                        <p:attrNameLst>
                                          <p:attrName>style.visibility</p:attrName>
                                        </p:attrNameLst>
                                      </p:cBhvr>
                                      <p:to>
                                        <p:strVal val="visible"/>
                                      </p:to>
                                    </p:set>
                                    <p:animEffect transition="in" filter="fade">
                                      <p:cBhvr>
                                        <p:cTn id="85" dur="1000"/>
                                        <p:tgtEl>
                                          <p:spTgt spid="58398"/>
                                        </p:tgtEl>
                                      </p:cBhvr>
                                    </p:animEffect>
                                  </p:childTnLst>
                                </p:cTn>
                              </p:par>
                              <p:par>
                                <p:cTn id="86" presetID="10" presetClass="entr" presetSubtype="0" repeatCount="indefinite" fill="hold" nodeType="withEffect">
                                  <p:stCondLst>
                                    <p:cond delay="0"/>
                                  </p:stCondLst>
                                  <p:childTnLst>
                                    <p:set>
                                      <p:cBhvr>
                                        <p:cTn id="87" dur="1" fill="hold">
                                          <p:stCondLst>
                                            <p:cond delay="0"/>
                                          </p:stCondLst>
                                        </p:cTn>
                                        <p:tgtEl>
                                          <p:spTgt spid="58401"/>
                                        </p:tgtEl>
                                        <p:attrNameLst>
                                          <p:attrName>style.visibility</p:attrName>
                                        </p:attrNameLst>
                                      </p:cBhvr>
                                      <p:to>
                                        <p:strVal val="visible"/>
                                      </p:to>
                                    </p:set>
                                    <p:animEffect transition="in" filter="fade">
                                      <p:cBhvr>
                                        <p:cTn id="88" dur="1000"/>
                                        <p:tgtEl>
                                          <p:spTgt spid="58401"/>
                                        </p:tgtEl>
                                      </p:cBhvr>
                                    </p:animEffect>
                                  </p:childTnLst>
                                </p:cTn>
                              </p:par>
                              <p:par>
                                <p:cTn id="89" presetID="10" presetClass="entr" presetSubtype="0" repeatCount="indefinite" fill="hold" nodeType="withEffect">
                                  <p:stCondLst>
                                    <p:cond delay="0"/>
                                  </p:stCondLst>
                                  <p:childTnLst>
                                    <p:set>
                                      <p:cBhvr>
                                        <p:cTn id="90" dur="1" fill="hold">
                                          <p:stCondLst>
                                            <p:cond delay="0"/>
                                          </p:stCondLst>
                                        </p:cTn>
                                        <p:tgtEl>
                                          <p:spTgt spid="58402"/>
                                        </p:tgtEl>
                                        <p:attrNameLst>
                                          <p:attrName>style.visibility</p:attrName>
                                        </p:attrNameLst>
                                      </p:cBhvr>
                                      <p:to>
                                        <p:strVal val="visible"/>
                                      </p:to>
                                    </p:set>
                                    <p:animEffect transition="in" filter="fade">
                                      <p:cBhvr>
                                        <p:cTn id="91" dur="1000"/>
                                        <p:tgtEl>
                                          <p:spTgt spid="58402"/>
                                        </p:tgtEl>
                                      </p:cBhvr>
                                    </p:animEffect>
                                  </p:childTnLst>
                                </p:cTn>
                              </p:par>
                              <p:par>
                                <p:cTn id="92" presetID="10" presetClass="entr" presetSubtype="0" repeatCount="indefinite" fill="hold" nodeType="withEffect">
                                  <p:stCondLst>
                                    <p:cond delay="0"/>
                                  </p:stCondLst>
                                  <p:childTnLst>
                                    <p:set>
                                      <p:cBhvr>
                                        <p:cTn id="93" dur="1" fill="hold">
                                          <p:stCondLst>
                                            <p:cond delay="0"/>
                                          </p:stCondLst>
                                        </p:cTn>
                                        <p:tgtEl>
                                          <p:spTgt spid="58400"/>
                                        </p:tgtEl>
                                        <p:attrNameLst>
                                          <p:attrName>style.visibility</p:attrName>
                                        </p:attrNameLst>
                                      </p:cBhvr>
                                      <p:to>
                                        <p:strVal val="visible"/>
                                      </p:to>
                                    </p:set>
                                    <p:animEffect transition="in" filter="fade">
                                      <p:cBhvr>
                                        <p:cTn id="94" dur="1000"/>
                                        <p:tgtEl>
                                          <p:spTgt spid="5840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entr" presetSubtype="0" fill="hold" nodeType="clickEffect">
                                  <p:stCondLst>
                                    <p:cond delay="0"/>
                                  </p:stCondLst>
                                  <p:childTnLst>
                                    <p:set>
                                      <p:cBhvr>
                                        <p:cTn id="98" dur="1" fill="hold">
                                          <p:stCondLst>
                                            <p:cond delay="0"/>
                                          </p:stCondLst>
                                        </p:cTn>
                                        <p:tgtEl>
                                          <p:spTgt spid="58404"/>
                                        </p:tgtEl>
                                        <p:attrNameLst>
                                          <p:attrName>style.visibility</p:attrName>
                                        </p:attrNameLst>
                                      </p:cBhvr>
                                      <p:to>
                                        <p:strVal val="visible"/>
                                      </p:to>
                                    </p:set>
                                    <p:animEffect transition="in" filter="fade">
                                      <p:cBhvr>
                                        <p:cTn id="99" dur="1000"/>
                                        <p:tgtEl>
                                          <p:spTgt spid="58404"/>
                                        </p:tgtEl>
                                      </p:cBhvr>
                                    </p:animEffect>
                                    <p:anim calcmode="lin" valueType="num">
                                      <p:cBhvr>
                                        <p:cTn id="100" dur="1000" fill="hold"/>
                                        <p:tgtEl>
                                          <p:spTgt spid="58404"/>
                                        </p:tgtEl>
                                        <p:attrNameLst>
                                          <p:attrName>ppt_x</p:attrName>
                                        </p:attrNameLst>
                                      </p:cBhvr>
                                      <p:tavLst>
                                        <p:tav tm="0">
                                          <p:val>
                                            <p:strVal val="#ppt_x"/>
                                          </p:val>
                                        </p:tav>
                                        <p:tav tm="100000">
                                          <p:val>
                                            <p:strVal val="#ppt_x"/>
                                          </p:val>
                                        </p:tav>
                                      </p:tavLst>
                                    </p:anim>
                                    <p:anim calcmode="lin" valueType="num">
                                      <p:cBhvr>
                                        <p:cTn id="101" dur="1000" fill="hold"/>
                                        <p:tgtEl>
                                          <p:spTgt spid="58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5" grpId="0"/>
      <p:bldP spid="58387" grpId="0" animBg="1"/>
      <p:bldP spid="58388" grpId="0" animBg="1"/>
      <p:bldP spid="58389" grpId="0" animBg="1"/>
      <p:bldP spid="58390" grpId="0" animBg="1"/>
      <p:bldP spid="58391" grpId="0" animBg="1"/>
      <p:bldP spid="58392" grpId="0" animBg="1"/>
      <p:bldP spid="58393" grpId="0" animBg="1"/>
      <p:bldP spid="58394" grpId="0" animBg="1"/>
      <p:bldP spid="58395" grpId="0" animBg="1"/>
      <p:bldP spid="58396" grpId="0" animBg="1"/>
      <p:bldP spid="583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ext Box 6"/>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5</a:t>
            </a:r>
            <a:endParaRPr lang="en-AU" sz="2000" b="0" i="0">
              <a:solidFill>
                <a:schemeClr val="tx1"/>
              </a:solidFill>
            </a:endParaRPr>
          </a:p>
        </p:txBody>
      </p:sp>
      <p:sp>
        <p:nvSpPr>
          <p:cNvPr id="62471" name="Text Box 7">
            <a:hlinkClick r:id="" action="ppaction://noaction"/>
          </p:cNvPr>
          <p:cNvSpPr txBox="1">
            <a:spLocks noChangeArrowheads="1"/>
          </p:cNvSpPr>
          <p:nvPr/>
        </p:nvSpPr>
        <p:spPr bwMode="auto">
          <a:xfrm>
            <a:off x="1447800" y="605264"/>
            <a:ext cx="655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dirty="0">
                <a:solidFill>
                  <a:schemeClr val="bg1"/>
                </a:solidFill>
                <a:effectLst>
                  <a:innerShdw blurRad="63500" dist="50800" dir="13500000">
                    <a:prstClr val="black">
                      <a:alpha val="50000"/>
                    </a:prstClr>
                  </a:innerShdw>
                </a:effectLst>
              </a:rPr>
              <a:t>PRECIPITATING FACTORS, RATIONAL DETACHMENT, INTEGRATED EXPERIENCE</a:t>
            </a:r>
          </a:p>
        </p:txBody>
      </p:sp>
      <p:sp>
        <p:nvSpPr>
          <p:cNvPr id="62472" name="Text Box 8"/>
          <p:cNvSpPr txBox="1">
            <a:spLocks noChangeArrowheads="1"/>
          </p:cNvSpPr>
          <p:nvPr/>
        </p:nvSpPr>
        <p:spPr bwMode="auto">
          <a:xfrm>
            <a:off x="533400" y="1676400"/>
            <a:ext cx="335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Rational Detachment</a:t>
            </a:r>
          </a:p>
        </p:txBody>
      </p:sp>
      <p:sp>
        <p:nvSpPr>
          <p:cNvPr id="62488" name="Rectangle 24"/>
          <p:cNvSpPr>
            <a:spLocks noChangeArrowheads="1"/>
          </p:cNvSpPr>
          <p:nvPr/>
        </p:nvSpPr>
        <p:spPr bwMode="auto">
          <a:xfrm>
            <a:off x="533400" y="2286000"/>
            <a:ext cx="784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a:solidFill>
                  <a:schemeClr val="bg1"/>
                </a:solidFill>
              </a:rPr>
              <a:t>The ability to stay in control of one</a:t>
            </a:r>
            <a:r>
              <a:rPr lang="ja-JP" altLang="en-AU" sz="2000" b="0">
                <a:solidFill>
                  <a:schemeClr val="bg1"/>
                </a:solidFill>
              </a:rPr>
              <a:t>’</a:t>
            </a:r>
            <a:r>
              <a:rPr lang="en-AU" sz="2000" b="0">
                <a:solidFill>
                  <a:schemeClr val="bg1"/>
                </a:solidFill>
              </a:rPr>
              <a:t>s own behaviour and not take acting out behaviour personally</a:t>
            </a:r>
          </a:p>
        </p:txBody>
      </p:sp>
      <p:sp>
        <p:nvSpPr>
          <p:cNvPr id="62489" name="Text Box 25"/>
          <p:cNvSpPr txBox="1">
            <a:spLocks noChangeArrowheads="1"/>
          </p:cNvSpPr>
          <p:nvPr/>
        </p:nvSpPr>
        <p:spPr bwMode="auto">
          <a:xfrm>
            <a:off x="1295400" y="3276600"/>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Can</a:t>
            </a:r>
            <a:r>
              <a:rPr lang="ja-JP" altLang="en-AU" sz="2000" b="0" i="0">
                <a:solidFill>
                  <a:schemeClr val="bg1"/>
                </a:solidFill>
              </a:rPr>
              <a:t>’</a:t>
            </a:r>
            <a:r>
              <a:rPr lang="en-AU" sz="2000" b="0" i="0">
                <a:solidFill>
                  <a:schemeClr val="bg1"/>
                </a:solidFill>
              </a:rPr>
              <a:t>t control many factors but staff can control their own response to acting out behaviours</a:t>
            </a:r>
            <a:endParaRPr lang="en-AU" sz="2000" i="0">
              <a:solidFill>
                <a:schemeClr val="tx1"/>
              </a:solidFill>
            </a:endParaRPr>
          </a:p>
        </p:txBody>
      </p:sp>
      <p:sp>
        <p:nvSpPr>
          <p:cNvPr id="62490" name="Text Box 26"/>
          <p:cNvSpPr txBox="1">
            <a:spLocks noChangeArrowheads="1"/>
          </p:cNvSpPr>
          <p:nvPr/>
        </p:nvSpPr>
        <p:spPr bwMode="auto">
          <a:xfrm>
            <a:off x="1295400" y="4114800"/>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Self control is needed to avoid overreacting or acting inappropriately</a:t>
            </a:r>
            <a:endParaRPr lang="en-AU" sz="2000" i="0">
              <a:solidFill>
                <a:schemeClr val="tx1"/>
              </a:solidFill>
            </a:endParaRPr>
          </a:p>
        </p:txBody>
      </p:sp>
      <p:sp>
        <p:nvSpPr>
          <p:cNvPr id="62491" name="Text Box 27"/>
          <p:cNvSpPr txBox="1">
            <a:spLocks noChangeArrowheads="1"/>
          </p:cNvSpPr>
          <p:nvPr/>
        </p:nvSpPr>
        <p:spPr bwMode="auto">
          <a:xfrm>
            <a:off x="1295400" y="4937125"/>
            <a:ext cx="6934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Need to find positive outlets for negative energy absorbed during a crisis</a:t>
            </a:r>
            <a:endParaRPr lang="en-AU" sz="2000" i="0">
              <a:solidFill>
                <a:schemeClr val="tx1"/>
              </a:solidFill>
            </a:endParaRPr>
          </a:p>
        </p:txBody>
      </p:sp>
      <p:sp>
        <p:nvSpPr>
          <p:cNvPr id="62492" name="Text Box 28"/>
          <p:cNvSpPr txBox="1">
            <a:spLocks noChangeArrowheads="1"/>
          </p:cNvSpPr>
          <p:nvPr/>
        </p:nvSpPr>
        <p:spPr bwMode="auto">
          <a:xfrm>
            <a:off x="1295400" y="5715000"/>
            <a:ext cx="5486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Find your own warning cues and ways to detach at home, at work and in a crisis</a:t>
            </a:r>
            <a:endParaRPr lang="en-AU" sz="2000" i="0">
              <a:solidFill>
                <a:schemeClr val="tx1"/>
              </a:solidFill>
            </a:endParaRPr>
          </a:p>
        </p:txBody>
      </p:sp>
      <p:sp>
        <p:nvSpPr>
          <p:cNvPr id="62493" name="Text Box 29">
            <a:hlinkClick r:id="" action="ppaction://noaction"/>
          </p:cNvPr>
          <p:cNvSpPr txBox="1">
            <a:spLocks noChangeArrowheads="1"/>
          </p:cNvSpPr>
          <p:nvPr/>
        </p:nvSpPr>
        <p:spPr bwMode="auto">
          <a:xfrm rot="-5356593">
            <a:off x="-593725" y="4459288"/>
            <a:ext cx="3048000" cy="641350"/>
          </a:xfrm>
          <a:prstGeom prst="rect">
            <a:avLst/>
          </a:prstGeom>
          <a:solidFill>
            <a:schemeClr val="folHlink"/>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chemeClr val="tx1"/>
                </a:solidFill>
                <a:miter lim="800000"/>
                <a:headEnd/>
                <a:tailEnd/>
              </a14:hiddenLine>
            </a:ext>
          </a:extLst>
        </p:spPr>
        <p:txBody>
          <a:bodyPr lIns="108000" rIns="108000" anchor="ctr">
            <a:spAutoFit/>
          </a:bodyPr>
          <a:lstStyle/>
          <a:p>
            <a:pPr>
              <a:lnSpc>
                <a:spcPct val="100000"/>
              </a:lnSpc>
              <a:spcBef>
                <a:spcPct val="50000"/>
              </a:spcBef>
              <a:defRPr/>
            </a:pPr>
            <a:r>
              <a:rPr lang="en-AU" sz="3600" i="0" dirty="0">
                <a:solidFill>
                  <a:schemeClr val="tx1"/>
                </a:solidFill>
              </a:rPr>
              <a:t>KEY POINTS</a:t>
            </a:r>
          </a:p>
        </p:txBody>
      </p:sp>
      <p:pic>
        <p:nvPicPr>
          <p:cNvPr id="62499" name="Picture 35" descr="fish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410200"/>
            <a:ext cx="1219200" cy="1219200"/>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6" descr="window">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410200"/>
            <a:ext cx="9366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6" name="Rectangle 37"/>
          <p:cNvSpPr>
            <a:spLocks noGrp="1" noChangeArrowheads="1"/>
          </p:cNvSpPr>
          <p:nvPr>
            <p:ph type="title" idx="4294967295"/>
          </p:nvPr>
        </p:nvSpPr>
        <p:spPr>
          <a:xfrm>
            <a:off x="6248400" y="152400"/>
            <a:ext cx="2667000" cy="152400"/>
          </a:xfrm>
        </p:spPr>
        <p:txBody>
          <a:bodyPr/>
          <a:lstStyle/>
          <a:p>
            <a:pPr eaLnBrk="1" hangingPunct="1"/>
            <a:r>
              <a:rPr lang="en-AU" sz="400">
                <a:latin typeface="Arial" charset="0"/>
                <a:ea typeface="ＭＳ Ｐゴシック" charset="0"/>
                <a:cs typeface="ＭＳ Ｐゴシック" charset="0"/>
              </a:rPr>
              <a:t>Rational Detach</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Effect transition="in" filter="fade">
                                      <p:cBhvr>
                                        <p:cTn id="7" dur="500"/>
                                        <p:tgtEl>
                                          <p:spTgt spid="62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88"/>
                                        </p:tgtEl>
                                        <p:attrNameLst>
                                          <p:attrName>style.visibility</p:attrName>
                                        </p:attrNameLst>
                                      </p:cBhvr>
                                      <p:to>
                                        <p:strVal val="visible"/>
                                      </p:to>
                                    </p:set>
                                    <p:animEffect transition="in" filter="fade">
                                      <p:cBhvr>
                                        <p:cTn id="12" dur="500"/>
                                        <p:tgtEl>
                                          <p:spTgt spid="62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93"/>
                                        </p:tgtEl>
                                        <p:attrNameLst>
                                          <p:attrName>style.visibility</p:attrName>
                                        </p:attrNameLst>
                                      </p:cBhvr>
                                      <p:to>
                                        <p:strVal val="visible"/>
                                      </p:to>
                                    </p:set>
                                    <p:animEffect transition="in" filter="fade">
                                      <p:cBhvr>
                                        <p:cTn id="17" dur="500"/>
                                        <p:tgtEl>
                                          <p:spTgt spid="62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89"/>
                                        </p:tgtEl>
                                        <p:attrNameLst>
                                          <p:attrName>style.visibility</p:attrName>
                                        </p:attrNameLst>
                                      </p:cBhvr>
                                      <p:to>
                                        <p:strVal val="visible"/>
                                      </p:to>
                                    </p:set>
                                    <p:animEffect transition="in" filter="fade">
                                      <p:cBhvr>
                                        <p:cTn id="22" dur="500"/>
                                        <p:tgtEl>
                                          <p:spTgt spid="624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90"/>
                                        </p:tgtEl>
                                        <p:attrNameLst>
                                          <p:attrName>style.visibility</p:attrName>
                                        </p:attrNameLst>
                                      </p:cBhvr>
                                      <p:to>
                                        <p:strVal val="visible"/>
                                      </p:to>
                                    </p:set>
                                    <p:animEffect transition="in" filter="fade">
                                      <p:cBhvr>
                                        <p:cTn id="27" dur="500"/>
                                        <p:tgtEl>
                                          <p:spTgt spid="624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91"/>
                                        </p:tgtEl>
                                        <p:attrNameLst>
                                          <p:attrName>style.visibility</p:attrName>
                                        </p:attrNameLst>
                                      </p:cBhvr>
                                      <p:to>
                                        <p:strVal val="visible"/>
                                      </p:to>
                                    </p:set>
                                    <p:animEffect transition="in" filter="fade">
                                      <p:cBhvr>
                                        <p:cTn id="32" dur="500"/>
                                        <p:tgtEl>
                                          <p:spTgt spid="624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92"/>
                                        </p:tgtEl>
                                        <p:attrNameLst>
                                          <p:attrName>style.visibility</p:attrName>
                                        </p:attrNameLst>
                                      </p:cBhvr>
                                      <p:to>
                                        <p:strVal val="visible"/>
                                      </p:to>
                                    </p:set>
                                    <p:animEffect transition="in" filter="fade">
                                      <p:cBhvr>
                                        <p:cTn id="37" dur="500"/>
                                        <p:tgtEl>
                                          <p:spTgt spid="624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62499"/>
                                        </p:tgtEl>
                                        <p:attrNameLst>
                                          <p:attrName>style.visibility</p:attrName>
                                        </p:attrNameLst>
                                      </p:cBhvr>
                                      <p:to>
                                        <p:strVal val="visible"/>
                                      </p:to>
                                    </p:set>
                                    <p:animEffect transition="in" filter="fade">
                                      <p:cBhvr>
                                        <p:cTn id="42" dur="500"/>
                                        <p:tgtEl>
                                          <p:spTgt spid="62499"/>
                                        </p:tgtEl>
                                      </p:cBhvr>
                                    </p:animEffec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62500"/>
                                        </p:tgtEl>
                                        <p:attrNameLst>
                                          <p:attrName>style.visibility</p:attrName>
                                        </p:attrNameLst>
                                      </p:cBhvr>
                                      <p:to>
                                        <p:strVal val="visible"/>
                                      </p:to>
                                    </p:set>
                                    <p:animEffect transition="in" filter="fade">
                                      <p:cBhvr>
                                        <p:cTn id="46" dur="500"/>
                                        <p:tgtEl>
                                          <p:spTgt spid="62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autoUpdateAnimBg="0"/>
      <p:bldP spid="62488" grpId="0" autoUpdateAnimBg="0"/>
      <p:bldP spid="62489" grpId="0" autoUpdateAnimBg="0"/>
      <p:bldP spid="62490" grpId="0" autoUpdateAnimBg="0"/>
      <p:bldP spid="62491" grpId="0" autoUpdateAnimBg="0"/>
      <p:bldP spid="62492" grpId="0" autoUpdateAnimBg="0"/>
      <p:bldP spid="62493"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5</a:t>
            </a:r>
            <a:endParaRPr lang="en-AU" sz="2000" b="0" i="0">
              <a:solidFill>
                <a:schemeClr val="tx1"/>
              </a:solidFill>
            </a:endParaRPr>
          </a:p>
        </p:txBody>
      </p:sp>
      <p:sp>
        <p:nvSpPr>
          <p:cNvPr id="215043" name="Text Box 3">
            <a:hlinkClick r:id="" action="ppaction://noaction"/>
          </p:cNvPr>
          <p:cNvSpPr txBox="1">
            <a:spLocks noChangeArrowheads="1"/>
          </p:cNvSpPr>
          <p:nvPr/>
        </p:nvSpPr>
        <p:spPr bwMode="auto">
          <a:xfrm>
            <a:off x="1447800" y="605264"/>
            <a:ext cx="655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dirty="0">
                <a:solidFill>
                  <a:schemeClr val="bg1"/>
                </a:solidFill>
                <a:effectLst>
                  <a:innerShdw blurRad="63500" dist="50800" dir="13500000">
                    <a:prstClr val="black">
                      <a:alpha val="50000"/>
                    </a:prstClr>
                  </a:innerShdw>
                </a:effectLst>
              </a:rPr>
              <a:t>PRECIPITATING FACTORS, RATIONAL DETACHMENT, INTEGRATED EXPERIENCE</a:t>
            </a:r>
          </a:p>
        </p:txBody>
      </p:sp>
      <p:sp>
        <p:nvSpPr>
          <p:cNvPr id="215044" name="Text Box 4"/>
          <p:cNvSpPr txBox="1">
            <a:spLocks noChangeArrowheads="1"/>
          </p:cNvSpPr>
          <p:nvPr/>
        </p:nvSpPr>
        <p:spPr bwMode="auto">
          <a:xfrm>
            <a:off x="533400" y="1676400"/>
            <a:ext cx="335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Rational Detachment</a:t>
            </a:r>
          </a:p>
        </p:txBody>
      </p:sp>
      <p:sp>
        <p:nvSpPr>
          <p:cNvPr id="110596" name="Rectangle 13"/>
          <p:cNvSpPr>
            <a:spLocks noGrp="1" noChangeArrowheads="1"/>
          </p:cNvSpPr>
          <p:nvPr>
            <p:ph type="title" idx="4294967295"/>
          </p:nvPr>
        </p:nvSpPr>
        <p:spPr>
          <a:xfrm>
            <a:off x="7162800" y="152400"/>
            <a:ext cx="1828800" cy="152400"/>
          </a:xfrm>
        </p:spPr>
        <p:txBody>
          <a:bodyPr/>
          <a:lstStyle/>
          <a:p>
            <a:pPr eaLnBrk="1" hangingPunct="1"/>
            <a:r>
              <a:rPr lang="en-AU" sz="400">
                <a:solidFill>
                  <a:schemeClr val="tx1"/>
                </a:solidFill>
                <a:latin typeface="Arial" charset="0"/>
                <a:ea typeface="ＭＳ Ｐゴシック" charset="0"/>
                <a:cs typeface="ＭＳ Ｐゴシック" charset="0"/>
              </a:rPr>
              <a:t>Rational Detach with Sully</a:t>
            </a:r>
            <a:endParaRPr lang="en-AU">
              <a:solidFill>
                <a:schemeClr val="tx1"/>
              </a:solidFill>
              <a:latin typeface="Arial" charset="0"/>
              <a:ea typeface="ＭＳ Ｐゴシック" charset="0"/>
              <a:cs typeface="ＭＳ Ｐゴシック" charset="0"/>
            </a:endParaRPr>
          </a:p>
        </p:txBody>
      </p:sp>
      <p:sp>
        <p:nvSpPr>
          <p:cNvPr id="215055" name="Text Box 15"/>
          <p:cNvSpPr txBox="1">
            <a:spLocks noChangeArrowheads="1"/>
          </p:cNvSpPr>
          <p:nvPr/>
        </p:nvSpPr>
        <p:spPr bwMode="auto">
          <a:xfrm>
            <a:off x="685800" y="2971800"/>
            <a:ext cx="8077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lgn="l">
              <a:defRPr sz="2400">
                <a:solidFill>
                  <a:schemeClr val="tx1"/>
                </a:solidFill>
                <a:latin typeface="Arial" charset="0"/>
                <a:ea typeface="ＭＳ Ｐゴシック" charset="0"/>
                <a:cs typeface="ＭＳ Ｐゴシック" charset="0"/>
              </a:defRPr>
            </a:lvl1pPr>
            <a:lvl2pPr marL="568325"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Blip>
                <a:blip r:embed="rId3"/>
              </a:buBlip>
              <a:defRPr/>
            </a:pPr>
            <a:r>
              <a:rPr lang="en-AU" sz="2000" b="0" i="0" smtClean="0">
                <a:solidFill>
                  <a:schemeClr val="bg1"/>
                </a:solidFill>
              </a:rPr>
              <a:t>How do I know when my line of acceptance is dropping (or when my buttons are being pushed)? [RECOGNITION]</a:t>
            </a:r>
            <a:endParaRPr lang="en-AU" b="0" i="0" smtClean="0">
              <a:solidFill>
                <a:schemeClr val="bg1"/>
              </a:solidFill>
            </a:endParaRPr>
          </a:p>
        </p:txBody>
      </p:sp>
      <p:sp>
        <p:nvSpPr>
          <p:cNvPr id="215056" name="Text Box 16"/>
          <p:cNvSpPr txBox="1">
            <a:spLocks noChangeArrowheads="1"/>
          </p:cNvSpPr>
          <p:nvPr/>
        </p:nvSpPr>
        <p:spPr bwMode="auto">
          <a:xfrm>
            <a:off x="685800" y="3717925"/>
            <a:ext cx="7924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lgn="l">
              <a:defRPr sz="2400">
                <a:solidFill>
                  <a:schemeClr val="tx1"/>
                </a:solidFill>
                <a:latin typeface="Arial" charset="0"/>
                <a:ea typeface="ＭＳ Ｐゴシック" charset="0"/>
                <a:cs typeface="ＭＳ Ｐゴシック" charset="0"/>
              </a:defRPr>
            </a:lvl1pPr>
            <a:lvl2pPr marL="568325"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Blip>
                <a:blip r:embed="rId3"/>
              </a:buBlip>
              <a:defRPr/>
            </a:pPr>
            <a:r>
              <a:rPr lang="en-AU" sz="2000" b="0" i="0" smtClean="0">
                <a:solidFill>
                  <a:schemeClr val="bg1"/>
                </a:solidFill>
              </a:rPr>
              <a:t>What reminders can I give myself or steps can I take to bring back my self control? [REMINDERS/REMEDIES]</a:t>
            </a:r>
            <a:endParaRPr lang="en-AU" b="0" i="0" smtClean="0">
              <a:solidFill>
                <a:schemeClr val="bg1"/>
              </a:solidFill>
            </a:endParaRPr>
          </a:p>
        </p:txBody>
      </p:sp>
      <p:sp>
        <p:nvSpPr>
          <p:cNvPr id="215057" name="Text Box 17"/>
          <p:cNvSpPr txBox="1">
            <a:spLocks noChangeArrowheads="1"/>
          </p:cNvSpPr>
          <p:nvPr/>
        </p:nvSpPr>
        <p:spPr bwMode="auto">
          <a:xfrm>
            <a:off x="685800" y="4479925"/>
            <a:ext cx="8001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lgn="l">
              <a:defRPr sz="2400">
                <a:solidFill>
                  <a:schemeClr val="tx1"/>
                </a:solidFill>
                <a:latin typeface="Arial" charset="0"/>
                <a:ea typeface="ＭＳ Ｐゴシック" charset="0"/>
                <a:cs typeface="ＭＳ Ｐゴシック" charset="0"/>
              </a:defRPr>
            </a:lvl1pPr>
            <a:lvl2pPr marL="568325"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Font typeface="Wingdings" charset="0"/>
              <a:buBlip>
                <a:blip r:embed="rId3"/>
              </a:buBlip>
              <a:defRPr/>
            </a:pPr>
            <a:r>
              <a:rPr lang="en-AU" sz="2000" b="0" i="0" smtClean="0">
                <a:solidFill>
                  <a:schemeClr val="bg1"/>
                </a:solidFill>
              </a:rPr>
              <a:t>When I am rationally detached do I have a range of strategies to use when difficult situations arise [REPERTOIRE]</a:t>
            </a:r>
            <a:endParaRPr lang="en-AU" b="0" i="0" smtClean="0">
              <a:solidFill>
                <a:schemeClr val="bg1"/>
              </a:solidFill>
            </a:endParaRPr>
          </a:p>
        </p:txBody>
      </p:sp>
      <p:sp>
        <p:nvSpPr>
          <p:cNvPr id="215058" name="Text Box 18"/>
          <p:cNvSpPr txBox="1">
            <a:spLocks noChangeArrowheads="1"/>
          </p:cNvSpPr>
          <p:nvPr/>
        </p:nvSpPr>
        <p:spPr bwMode="auto">
          <a:xfrm>
            <a:off x="685800" y="5241925"/>
            <a:ext cx="80772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77825" indent="-3778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Font typeface="Wingdings" charset="0"/>
              <a:buBlip>
                <a:blip r:embed="rId3"/>
              </a:buBlip>
            </a:pPr>
            <a:r>
              <a:rPr lang="en-AU" sz="2000" b="0" i="0">
                <a:solidFill>
                  <a:schemeClr val="bg1"/>
                </a:solidFill>
              </a:rPr>
              <a:t>What strategies work for me in 'shedding' the negative energy that is absorbed in the classroom while I am maintaining my rational detachment? [RESTORATION]</a:t>
            </a:r>
            <a:endParaRPr lang="en-AU" sz="2400" b="0" i="0">
              <a:solidFill>
                <a:schemeClr val="bg1"/>
              </a:solidFill>
            </a:endParaRPr>
          </a:p>
        </p:txBody>
      </p:sp>
      <p:sp>
        <p:nvSpPr>
          <p:cNvPr id="215059" name="Text Box 19"/>
          <p:cNvSpPr txBox="1">
            <a:spLocks noChangeArrowheads="1"/>
          </p:cNvSpPr>
          <p:nvPr/>
        </p:nvSpPr>
        <p:spPr bwMode="auto">
          <a:xfrm>
            <a:off x="685800" y="2362200"/>
            <a:ext cx="53340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spcBef>
                <a:spcPct val="50000"/>
              </a:spcBef>
              <a:defRPr/>
            </a:pPr>
            <a:r>
              <a:rPr lang="en-AU" sz="2400" b="0" i="0">
                <a:solidFill>
                  <a:schemeClr val="bg1"/>
                </a:solidFill>
              </a:rPr>
              <a:t>Some questions to consider . . .</a:t>
            </a:r>
          </a:p>
        </p:txBody>
      </p:sp>
      <p:pic>
        <p:nvPicPr>
          <p:cNvPr id="215062" name="Picture 22">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6018213"/>
            <a:ext cx="914400" cy="6873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55"/>
                                        </p:tgtEl>
                                        <p:attrNameLst>
                                          <p:attrName>style.visibility</p:attrName>
                                        </p:attrNameLst>
                                      </p:cBhvr>
                                      <p:to>
                                        <p:strVal val="visible"/>
                                      </p:to>
                                    </p:set>
                                    <p:animEffect transition="in" filter="fade">
                                      <p:cBhvr>
                                        <p:cTn id="7" dur="1000"/>
                                        <p:tgtEl>
                                          <p:spTgt spid="215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6"/>
                                        </p:tgtEl>
                                        <p:attrNameLst>
                                          <p:attrName>style.visibility</p:attrName>
                                        </p:attrNameLst>
                                      </p:cBhvr>
                                      <p:to>
                                        <p:strVal val="visible"/>
                                      </p:to>
                                    </p:set>
                                    <p:animEffect transition="in" filter="fade">
                                      <p:cBhvr>
                                        <p:cTn id="12" dur="1000"/>
                                        <p:tgtEl>
                                          <p:spTgt spid="215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57"/>
                                        </p:tgtEl>
                                        <p:attrNameLst>
                                          <p:attrName>style.visibility</p:attrName>
                                        </p:attrNameLst>
                                      </p:cBhvr>
                                      <p:to>
                                        <p:strVal val="visible"/>
                                      </p:to>
                                    </p:set>
                                    <p:animEffect transition="in" filter="fade">
                                      <p:cBhvr>
                                        <p:cTn id="17" dur="1000"/>
                                        <p:tgtEl>
                                          <p:spTgt spid="215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58"/>
                                        </p:tgtEl>
                                        <p:attrNameLst>
                                          <p:attrName>style.visibility</p:attrName>
                                        </p:attrNameLst>
                                      </p:cBhvr>
                                      <p:to>
                                        <p:strVal val="visible"/>
                                      </p:to>
                                    </p:set>
                                    <p:animEffect transition="in" filter="fade">
                                      <p:cBhvr>
                                        <p:cTn id="22" dur="1000"/>
                                        <p:tgtEl>
                                          <p:spTgt spid="215058"/>
                                        </p:tgtEl>
                                      </p:cBhvr>
                                    </p:animEffect>
                                  </p:childTnLst>
                                </p:cTn>
                              </p:par>
                              <p:par>
                                <p:cTn id="23" presetID="10" presetClass="entr" presetSubtype="0" fill="hold" nodeType="withEffect">
                                  <p:stCondLst>
                                    <p:cond delay="0"/>
                                  </p:stCondLst>
                                  <p:childTnLst>
                                    <p:set>
                                      <p:cBhvr>
                                        <p:cTn id="24" dur="1" fill="hold">
                                          <p:stCondLst>
                                            <p:cond delay="0"/>
                                          </p:stCondLst>
                                        </p:cTn>
                                        <p:tgtEl>
                                          <p:spTgt spid="215062"/>
                                        </p:tgtEl>
                                        <p:attrNameLst>
                                          <p:attrName>style.visibility</p:attrName>
                                        </p:attrNameLst>
                                      </p:cBhvr>
                                      <p:to>
                                        <p:strVal val="visible"/>
                                      </p:to>
                                    </p:set>
                                    <p:animEffect transition="in" filter="fade">
                                      <p:cBhvr>
                                        <p:cTn id="25" dur="1000"/>
                                        <p:tgtEl>
                                          <p:spTgt spid="21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5" grpId="0" autoUpdateAnimBg="0"/>
      <p:bldP spid="215056" grpId="0" autoUpdateAnimBg="0"/>
      <p:bldP spid="215057" grpId="0" autoUpdateAnimBg="0"/>
      <p:bldP spid="2150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5</a:t>
            </a:r>
            <a:endParaRPr lang="en-AU" sz="2000" b="0" i="0">
              <a:solidFill>
                <a:schemeClr val="tx1"/>
              </a:solidFill>
            </a:endParaRPr>
          </a:p>
        </p:txBody>
      </p:sp>
      <p:sp>
        <p:nvSpPr>
          <p:cNvPr id="64515" name="Text Box 3"/>
          <p:cNvSpPr txBox="1">
            <a:spLocks noChangeArrowheads="1"/>
          </p:cNvSpPr>
          <p:nvPr/>
        </p:nvSpPr>
        <p:spPr bwMode="auto">
          <a:xfrm>
            <a:off x="1447800" y="605264"/>
            <a:ext cx="6553200"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dirty="0">
                <a:solidFill>
                  <a:schemeClr val="bg1"/>
                </a:solidFill>
                <a:effectLst>
                  <a:innerShdw blurRad="63500" dist="50800" dir="13500000">
                    <a:prstClr val="black">
                      <a:alpha val="50000"/>
                    </a:prstClr>
                  </a:innerShdw>
                </a:effectLst>
              </a:rPr>
              <a:t>PRECIPITATING FACTORS, RATIONAL DETACHMENT, INTEGRATED EXPERIENCE</a:t>
            </a:r>
          </a:p>
        </p:txBody>
      </p:sp>
      <p:sp>
        <p:nvSpPr>
          <p:cNvPr id="64516" name="Text Box 4"/>
          <p:cNvSpPr txBox="1">
            <a:spLocks noChangeArrowheads="1"/>
          </p:cNvSpPr>
          <p:nvPr/>
        </p:nvSpPr>
        <p:spPr bwMode="auto">
          <a:xfrm>
            <a:off x="533400" y="1676400"/>
            <a:ext cx="335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Integrated Experience</a:t>
            </a:r>
          </a:p>
        </p:txBody>
      </p:sp>
      <p:sp>
        <p:nvSpPr>
          <p:cNvPr id="64517" name="Rectangle 5"/>
          <p:cNvSpPr>
            <a:spLocks noChangeArrowheads="1"/>
          </p:cNvSpPr>
          <p:nvPr/>
        </p:nvSpPr>
        <p:spPr bwMode="auto">
          <a:xfrm>
            <a:off x="533400" y="2286000"/>
            <a:ext cx="8077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a:solidFill>
                  <a:schemeClr val="bg1"/>
                </a:solidFill>
              </a:rPr>
              <a:t>The concept that behaviours and attitudes of staff impact behaviours and attitudes of individuals, and vice versa.</a:t>
            </a:r>
          </a:p>
        </p:txBody>
      </p:sp>
      <p:sp>
        <p:nvSpPr>
          <p:cNvPr id="64536" name="Text Box 24"/>
          <p:cNvSpPr txBox="1">
            <a:spLocks noChangeArrowheads="1"/>
          </p:cNvSpPr>
          <p:nvPr/>
        </p:nvSpPr>
        <p:spPr bwMode="auto">
          <a:xfrm>
            <a:off x="1143000" y="3200400"/>
            <a:ext cx="7696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AU" sz="2400" i="0" dirty="0">
                <a:solidFill>
                  <a:schemeClr val="bg2"/>
                </a:solidFill>
              </a:rPr>
              <a:t>The Crisis Development Model</a:t>
            </a:r>
            <a:endParaRPr lang="en-AU" sz="2400" b="0" i="0" dirty="0">
              <a:solidFill>
                <a:schemeClr val="bg2"/>
              </a:solidFill>
            </a:endParaRPr>
          </a:p>
        </p:txBody>
      </p:sp>
      <p:sp>
        <p:nvSpPr>
          <p:cNvPr id="64537" name="Text Box 25"/>
          <p:cNvSpPr txBox="1">
            <a:spLocks noChangeArrowheads="1"/>
          </p:cNvSpPr>
          <p:nvPr/>
        </p:nvSpPr>
        <p:spPr bwMode="auto">
          <a:xfrm>
            <a:off x="381000" y="3962400"/>
            <a:ext cx="4953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a:solidFill>
                  <a:schemeClr val="bg1"/>
                </a:solidFill>
              </a:rPr>
              <a:t>Crisis development/behaviour levels</a:t>
            </a:r>
            <a:endParaRPr lang="en-AU" sz="2000" b="0" i="0">
              <a:solidFill>
                <a:schemeClr val="bg1"/>
              </a:solidFill>
            </a:endParaRPr>
          </a:p>
        </p:txBody>
      </p:sp>
      <p:sp>
        <p:nvSpPr>
          <p:cNvPr id="64538" name="Text Box 26"/>
          <p:cNvSpPr txBox="1">
            <a:spLocks noChangeArrowheads="1"/>
          </p:cNvSpPr>
          <p:nvPr/>
        </p:nvSpPr>
        <p:spPr bwMode="auto">
          <a:xfrm>
            <a:off x="5410200" y="3962400"/>
            <a:ext cx="353853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a:solidFill>
                  <a:schemeClr val="bg1"/>
                </a:solidFill>
              </a:rPr>
              <a:t>Staff attitudes/Approaches</a:t>
            </a:r>
            <a:endParaRPr lang="en-AU" sz="2400" b="0" i="0">
              <a:solidFill>
                <a:schemeClr val="bg1"/>
              </a:solidFill>
            </a:endParaRPr>
          </a:p>
        </p:txBody>
      </p:sp>
      <p:sp>
        <p:nvSpPr>
          <p:cNvPr id="64539" name="Rectangle 27"/>
          <p:cNvSpPr>
            <a:spLocks noChangeArrowheads="1"/>
          </p:cNvSpPr>
          <p:nvPr/>
        </p:nvSpPr>
        <p:spPr bwMode="auto">
          <a:xfrm>
            <a:off x="1676400" y="46482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Anxiety</a:t>
            </a:r>
          </a:p>
        </p:txBody>
      </p:sp>
      <p:sp>
        <p:nvSpPr>
          <p:cNvPr id="64540" name="Rectangle 28"/>
          <p:cNvSpPr>
            <a:spLocks noChangeArrowheads="1"/>
          </p:cNvSpPr>
          <p:nvPr/>
        </p:nvSpPr>
        <p:spPr bwMode="auto">
          <a:xfrm>
            <a:off x="1676400" y="5165725"/>
            <a:ext cx="19050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Defensive</a:t>
            </a:r>
          </a:p>
        </p:txBody>
      </p:sp>
      <p:sp>
        <p:nvSpPr>
          <p:cNvPr id="64541" name="Rectangle 29"/>
          <p:cNvSpPr>
            <a:spLocks noChangeArrowheads="1"/>
          </p:cNvSpPr>
          <p:nvPr/>
        </p:nvSpPr>
        <p:spPr bwMode="auto">
          <a:xfrm>
            <a:off x="1676400" y="5699125"/>
            <a:ext cx="2895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Acting out person</a:t>
            </a:r>
          </a:p>
        </p:txBody>
      </p:sp>
      <p:sp>
        <p:nvSpPr>
          <p:cNvPr id="64542" name="Rectangle 30"/>
          <p:cNvSpPr>
            <a:spLocks noChangeArrowheads="1"/>
          </p:cNvSpPr>
          <p:nvPr/>
        </p:nvSpPr>
        <p:spPr bwMode="auto">
          <a:xfrm>
            <a:off x="5257800" y="6248400"/>
            <a:ext cx="3276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Therapeutic rapport</a:t>
            </a:r>
          </a:p>
        </p:txBody>
      </p:sp>
      <p:sp>
        <p:nvSpPr>
          <p:cNvPr id="64543" name="Rectangle 31"/>
          <p:cNvSpPr>
            <a:spLocks noChangeArrowheads="1"/>
          </p:cNvSpPr>
          <p:nvPr/>
        </p:nvSpPr>
        <p:spPr bwMode="auto">
          <a:xfrm>
            <a:off x="5257800" y="4648200"/>
            <a:ext cx="2057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Supportive</a:t>
            </a:r>
          </a:p>
        </p:txBody>
      </p:sp>
      <p:sp>
        <p:nvSpPr>
          <p:cNvPr id="64544" name="Rectangle 32"/>
          <p:cNvSpPr>
            <a:spLocks noChangeArrowheads="1"/>
          </p:cNvSpPr>
          <p:nvPr/>
        </p:nvSpPr>
        <p:spPr bwMode="auto">
          <a:xfrm>
            <a:off x="5257800" y="5165725"/>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Directive</a:t>
            </a:r>
          </a:p>
        </p:txBody>
      </p:sp>
      <p:sp>
        <p:nvSpPr>
          <p:cNvPr id="64545" name="Rectangle 33"/>
          <p:cNvSpPr>
            <a:spLocks noChangeArrowheads="1"/>
          </p:cNvSpPr>
          <p:nvPr/>
        </p:nvSpPr>
        <p:spPr bwMode="auto">
          <a:xfrm>
            <a:off x="5257800" y="5546725"/>
            <a:ext cx="3124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Nonviolent physical </a:t>
            </a:r>
          </a:p>
          <a:p>
            <a:pPr algn="l">
              <a:lnSpc>
                <a:spcPct val="100000"/>
              </a:lnSpc>
            </a:pPr>
            <a:r>
              <a:rPr lang="en-AU" sz="2000" b="0" i="0">
                <a:solidFill>
                  <a:schemeClr val="bg1"/>
                </a:solidFill>
              </a:rPr>
              <a:t>crisis intervention</a:t>
            </a:r>
          </a:p>
        </p:txBody>
      </p:sp>
      <p:sp>
        <p:nvSpPr>
          <p:cNvPr id="64546" name="Rectangle 34"/>
          <p:cNvSpPr>
            <a:spLocks noChangeArrowheads="1"/>
          </p:cNvSpPr>
          <p:nvPr/>
        </p:nvSpPr>
        <p:spPr bwMode="auto">
          <a:xfrm>
            <a:off x="1676400" y="6248400"/>
            <a:ext cx="2743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000" b="0" i="0">
                <a:solidFill>
                  <a:schemeClr val="bg1"/>
                </a:solidFill>
              </a:rPr>
              <a:t>Tension reduction</a:t>
            </a:r>
          </a:p>
        </p:txBody>
      </p:sp>
      <p:sp>
        <p:nvSpPr>
          <p:cNvPr id="64547" name="Line 35"/>
          <p:cNvSpPr>
            <a:spLocks noChangeShapeType="1"/>
          </p:cNvSpPr>
          <p:nvPr/>
        </p:nvSpPr>
        <p:spPr bwMode="auto">
          <a:xfrm>
            <a:off x="533400" y="4495800"/>
            <a:ext cx="8648700" cy="1588"/>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8" name="Text Box 36"/>
          <p:cNvSpPr txBox="1">
            <a:spLocks noChangeArrowheads="1"/>
          </p:cNvSpPr>
          <p:nvPr/>
        </p:nvSpPr>
        <p:spPr bwMode="auto">
          <a:xfrm>
            <a:off x="838200" y="4648200"/>
            <a:ext cx="838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i="0">
                <a:solidFill>
                  <a:srgbClr val="FF0033"/>
                </a:solidFill>
              </a:rPr>
              <a:t>1.</a:t>
            </a:r>
            <a:endParaRPr lang="en-AU" sz="2000" b="0" i="0">
              <a:solidFill>
                <a:srgbClr val="FF0033"/>
              </a:solidFill>
            </a:endParaRPr>
          </a:p>
        </p:txBody>
      </p:sp>
      <p:sp>
        <p:nvSpPr>
          <p:cNvPr id="64549" name="Text Box 37"/>
          <p:cNvSpPr txBox="1">
            <a:spLocks noChangeArrowheads="1"/>
          </p:cNvSpPr>
          <p:nvPr/>
        </p:nvSpPr>
        <p:spPr bwMode="auto">
          <a:xfrm>
            <a:off x="838200" y="5165725"/>
            <a:ext cx="838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i="0">
                <a:solidFill>
                  <a:srgbClr val="FF0033"/>
                </a:solidFill>
              </a:rPr>
              <a:t>2.</a:t>
            </a:r>
            <a:endParaRPr lang="en-AU" sz="2000" b="0" i="0">
              <a:solidFill>
                <a:srgbClr val="FF0033"/>
              </a:solidFill>
            </a:endParaRPr>
          </a:p>
        </p:txBody>
      </p:sp>
      <p:sp>
        <p:nvSpPr>
          <p:cNvPr id="64550" name="Text Box 38"/>
          <p:cNvSpPr txBox="1">
            <a:spLocks noChangeArrowheads="1"/>
          </p:cNvSpPr>
          <p:nvPr/>
        </p:nvSpPr>
        <p:spPr bwMode="auto">
          <a:xfrm>
            <a:off x="838200" y="5699125"/>
            <a:ext cx="838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000" i="0">
                <a:solidFill>
                  <a:srgbClr val="FF0033"/>
                </a:solidFill>
              </a:rPr>
              <a:t>3.</a:t>
            </a:r>
            <a:endParaRPr lang="en-AU" sz="2000" b="0" i="0">
              <a:solidFill>
                <a:srgbClr val="FF0033"/>
              </a:solidFill>
            </a:endParaRPr>
          </a:p>
        </p:txBody>
      </p:sp>
      <p:sp>
        <p:nvSpPr>
          <p:cNvPr id="64551" name="Text Box 39"/>
          <p:cNvSpPr txBox="1">
            <a:spLocks noChangeArrowheads="1"/>
          </p:cNvSpPr>
          <p:nvPr/>
        </p:nvSpPr>
        <p:spPr bwMode="auto">
          <a:xfrm>
            <a:off x="838200" y="6248400"/>
            <a:ext cx="838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000" i="0">
                <a:solidFill>
                  <a:srgbClr val="FF0000"/>
                </a:solidFill>
              </a:rPr>
              <a:t>4.</a:t>
            </a:r>
            <a:endParaRPr lang="en-AU" sz="2000" b="0" i="0">
              <a:solidFill>
                <a:schemeClr val="tx1"/>
              </a:solidFill>
            </a:endParaRPr>
          </a:p>
        </p:txBody>
      </p:sp>
      <p:sp>
        <p:nvSpPr>
          <p:cNvPr id="64555" name="Freeform 43"/>
          <p:cNvSpPr>
            <a:spLocks/>
          </p:cNvSpPr>
          <p:nvPr/>
        </p:nvSpPr>
        <p:spPr bwMode="auto">
          <a:xfrm>
            <a:off x="2362200" y="3048000"/>
            <a:ext cx="4953000" cy="914400"/>
          </a:xfrm>
          <a:custGeom>
            <a:avLst/>
            <a:gdLst>
              <a:gd name="T0" fmla="*/ 0 w 3120"/>
              <a:gd name="T1" fmla="*/ 576 h 576"/>
              <a:gd name="T2" fmla="*/ 1728 w 3120"/>
              <a:gd name="T3" fmla="*/ 0 h 576"/>
              <a:gd name="T4" fmla="*/ 3120 w 3120"/>
              <a:gd name="T5" fmla="*/ 576 h 576"/>
            </a:gdLst>
            <a:ahLst/>
            <a:cxnLst>
              <a:cxn ang="0">
                <a:pos x="T0" y="T1"/>
              </a:cxn>
              <a:cxn ang="0">
                <a:pos x="T2" y="T3"/>
              </a:cxn>
              <a:cxn ang="0">
                <a:pos x="T4" y="T5"/>
              </a:cxn>
            </a:cxnLst>
            <a:rect l="0" t="0" r="r" b="b"/>
            <a:pathLst>
              <a:path w="3120" h="576">
                <a:moveTo>
                  <a:pt x="0" y="576"/>
                </a:moveTo>
                <a:cubicBezTo>
                  <a:pt x="604" y="288"/>
                  <a:pt x="1208" y="0"/>
                  <a:pt x="1728" y="0"/>
                </a:cubicBezTo>
                <a:cubicBezTo>
                  <a:pt x="2248" y="0"/>
                  <a:pt x="2888" y="480"/>
                  <a:pt x="3120" y="576"/>
                </a:cubicBezTo>
              </a:path>
            </a:pathLst>
          </a:custGeom>
          <a:noFill/>
          <a:ln w="57150" cap="flat" cmpd="sng">
            <a:solidFill>
              <a:srgbClr val="FF0000"/>
            </a:solidFill>
            <a:prstDash val="sysDot"/>
            <a:round/>
            <a:headEnd type="stealth" w="med" len="med"/>
            <a:tailEnd type="stealth"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56" name="Text Box 44"/>
          <p:cNvSpPr txBox="1">
            <a:spLocks noChangeArrowheads="1"/>
          </p:cNvSpPr>
          <p:nvPr/>
        </p:nvSpPr>
        <p:spPr bwMode="auto">
          <a:xfrm rot="-1159312">
            <a:off x="3048000" y="32766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integrated</a:t>
            </a:r>
            <a:endParaRPr lang="en-AU" sz="2000" b="0" i="0">
              <a:solidFill>
                <a:srgbClr val="FF0000"/>
              </a:solidFill>
            </a:endParaRPr>
          </a:p>
        </p:txBody>
      </p:sp>
      <p:sp>
        <p:nvSpPr>
          <p:cNvPr id="64557" name="Text Box 45"/>
          <p:cNvSpPr txBox="1">
            <a:spLocks noChangeArrowheads="1"/>
          </p:cNvSpPr>
          <p:nvPr/>
        </p:nvSpPr>
        <p:spPr bwMode="auto">
          <a:xfrm rot="1578226">
            <a:off x="5410200" y="3327400"/>
            <a:ext cx="12096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erience</a:t>
            </a:r>
          </a:p>
        </p:txBody>
      </p:sp>
      <p:sp>
        <p:nvSpPr>
          <p:cNvPr id="64558" name="Text Box 46"/>
          <p:cNvSpPr txBox="1">
            <a:spLocks noChangeArrowheads="1"/>
          </p:cNvSpPr>
          <p:nvPr/>
        </p:nvSpPr>
        <p:spPr bwMode="auto">
          <a:xfrm rot="606794">
            <a:off x="5029200" y="3073400"/>
            <a:ext cx="685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exp</a:t>
            </a:r>
          </a:p>
        </p:txBody>
      </p:sp>
      <p:sp>
        <p:nvSpPr>
          <p:cNvPr id="64559" name="Line 47"/>
          <p:cNvSpPr>
            <a:spLocks noChangeShapeType="1"/>
          </p:cNvSpPr>
          <p:nvPr/>
        </p:nvSpPr>
        <p:spPr bwMode="auto">
          <a:xfrm>
            <a:off x="4800600" y="3962400"/>
            <a:ext cx="0" cy="2743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60" name="Text Box 48"/>
          <p:cNvSpPr txBox="1">
            <a:spLocks noChangeArrowheads="1"/>
          </p:cNvSpPr>
          <p:nvPr/>
        </p:nvSpPr>
        <p:spPr bwMode="auto">
          <a:xfrm>
            <a:off x="2514600" y="45974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2" name="Text Box 50"/>
          <p:cNvSpPr txBox="1">
            <a:spLocks noChangeArrowheads="1"/>
          </p:cNvSpPr>
          <p:nvPr/>
        </p:nvSpPr>
        <p:spPr bwMode="auto">
          <a:xfrm>
            <a:off x="2743200" y="51054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3" name="Text Box 51"/>
          <p:cNvSpPr txBox="1">
            <a:spLocks noChangeArrowheads="1"/>
          </p:cNvSpPr>
          <p:nvPr/>
        </p:nvSpPr>
        <p:spPr bwMode="auto">
          <a:xfrm>
            <a:off x="3581400" y="56388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4" name="Text Box 52"/>
          <p:cNvSpPr txBox="1">
            <a:spLocks noChangeArrowheads="1"/>
          </p:cNvSpPr>
          <p:nvPr/>
        </p:nvSpPr>
        <p:spPr bwMode="auto">
          <a:xfrm>
            <a:off x="3581400" y="61722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5" name="Text Box 53"/>
          <p:cNvSpPr txBox="1">
            <a:spLocks noChangeArrowheads="1"/>
          </p:cNvSpPr>
          <p:nvPr/>
        </p:nvSpPr>
        <p:spPr bwMode="auto">
          <a:xfrm>
            <a:off x="6553200" y="45720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6" name="Text Box 54"/>
          <p:cNvSpPr txBox="1">
            <a:spLocks noChangeArrowheads="1"/>
          </p:cNvSpPr>
          <p:nvPr/>
        </p:nvSpPr>
        <p:spPr bwMode="auto">
          <a:xfrm>
            <a:off x="6337300" y="51054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7" name="Text Box 55"/>
          <p:cNvSpPr txBox="1">
            <a:spLocks noChangeArrowheads="1"/>
          </p:cNvSpPr>
          <p:nvPr/>
        </p:nvSpPr>
        <p:spPr bwMode="auto">
          <a:xfrm>
            <a:off x="7493000" y="56134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sp>
        <p:nvSpPr>
          <p:cNvPr id="64568" name="Text Box 56"/>
          <p:cNvSpPr txBox="1">
            <a:spLocks noChangeArrowheads="1"/>
          </p:cNvSpPr>
          <p:nvPr/>
        </p:nvSpPr>
        <p:spPr bwMode="auto">
          <a:xfrm>
            <a:off x="7416800" y="6223000"/>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 + )</a:t>
            </a:r>
            <a:endParaRPr lang="en-AU" sz="2000" i="0">
              <a:solidFill>
                <a:schemeClr val="tx1"/>
              </a:solidFill>
            </a:endParaRPr>
          </a:p>
        </p:txBody>
      </p:sp>
      <p:pic>
        <p:nvPicPr>
          <p:cNvPr id="64569" name="Picture 57" descr="window">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724400"/>
            <a:ext cx="581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0" name="Line 58"/>
          <p:cNvSpPr>
            <a:spLocks noChangeShapeType="1"/>
          </p:cNvSpPr>
          <p:nvPr/>
        </p:nvSpPr>
        <p:spPr bwMode="auto">
          <a:xfrm>
            <a:off x="3352800" y="4876800"/>
            <a:ext cx="1828800" cy="381000"/>
          </a:xfrm>
          <a:prstGeom prst="line">
            <a:avLst/>
          </a:prstGeom>
          <a:noFill/>
          <a:ln w="63500">
            <a:solidFill>
              <a:srgbClr val="FF00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71" name="Line 59"/>
          <p:cNvSpPr>
            <a:spLocks noChangeShapeType="1"/>
          </p:cNvSpPr>
          <p:nvPr/>
        </p:nvSpPr>
        <p:spPr bwMode="auto">
          <a:xfrm flipH="1">
            <a:off x="3733800" y="5295900"/>
            <a:ext cx="1143000" cy="0"/>
          </a:xfrm>
          <a:prstGeom prst="line">
            <a:avLst/>
          </a:prstGeom>
          <a:noFill/>
          <a:ln w="63500">
            <a:solidFill>
              <a:srgbClr val="FF00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72" name="Line 60"/>
          <p:cNvSpPr>
            <a:spLocks noChangeShapeType="1"/>
          </p:cNvSpPr>
          <p:nvPr/>
        </p:nvSpPr>
        <p:spPr bwMode="auto">
          <a:xfrm>
            <a:off x="3581400" y="5410200"/>
            <a:ext cx="1600200" cy="381000"/>
          </a:xfrm>
          <a:prstGeom prst="line">
            <a:avLst/>
          </a:prstGeom>
          <a:noFill/>
          <a:ln w="63500">
            <a:solidFill>
              <a:srgbClr val="FF00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73" name="Line 61"/>
          <p:cNvSpPr>
            <a:spLocks noChangeShapeType="1"/>
          </p:cNvSpPr>
          <p:nvPr/>
        </p:nvSpPr>
        <p:spPr bwMode="auto">
          <a:xfrm flipH="1">
            <a:off x="4356100" y="5943600"/>
            <a:ext cx="673100" cy="12700"/>
          </a:xfrm>
          <a:prstGeom prst="line">
            <a:avLst/>
          </a:prstGeom>
          <a:noFill/>
          <a:ln w="63500">
            <a:solidFill>
              <a:srgbClr val="FF0033"/>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64574" name="Rectangle 62"/>
          <p:cNvSpPr>
            <a:spLocks noChangeArrowheads="1"/>
          </p:cNvSpPr>
          <p:nvPr/>
        </p:nvSpPr>
        <p:spPr bwMode="auto">
          <a:xfrm>
            <a:off x="107950" y="2840038"/>
            <a:ext cx="2159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endParaRPr lang="en-US" sz="2000" i="0">
              <a:solidFill>
                <a:schemeClr val="tx1"/>
              </a:solidFill>
            </a:endParaRPr>
          </a:p>
        </p:txBody>
      </p:sp>
      <p:sp>
        <p:nvSpPr>
          <p:cNvPr id="64575" name="AutoShape 63"/>
          <p:cNvSpPr>
            <a:spLocks noChangeArrowheads="1"/>
          </p:cNvSpPr>
          <p:nvPr/>
        </p:nvSpPr>
        <p:spPr bwMode="auto">
          <a:xfrm>
            <a:off x="304800" y="1752600"/>
            <a:ext cx="6400800" cy="1320800"/>
          </a:xfrm>
          <a:prstGeom prst="wedgeRectCallout">
            <a:avLst>
              <a:gd name="adj1" fmla="val -10046"/>
              <a:gd name="adj2" fmla="val 51204"/>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spAutoFit/>
          </a:bodyPr>
          <a:lstStyle/>
          <a:p>
            <a:pPr marL="381000" indent="-381000" algn="l">
              <a:lnSpc>
                <a:spcPct val="100000"/>
              </a:lnSpc>
              <a:defRPr/>
            </a:pPr>
            <a:r>
              <a:rPr lang="en-AU" sz="2000" b="0" i="0" dirty="0">
                <a:solidFill>
                  <a:schemeClr val="tx1"/>
                </a:solidFill>
              </a:rPr>
              <a:t>Reasons for using the Crisis development Model</a:t>
            </a:r>
          </a:p>
          <a:p>
            <a:pPr marL="381000" indent="-381000" algn="l">
              <a:lnSpc>
                <a:spcPct val="100000"/>
              </a:lnSpc>
              <a:buFontTx/>
              <a:buChar char="•"/>
              <a:defRPr/>
            </a:pPr>
            <a:r>
              <a:rPr lang="en-AU" sz="2000" b="0" i="0" dirty="0">
                <a:solidFill>
                  <a:schemeClr val="tx1"/>
                </a:solidFill>
              </a:rPr>
              <a:t>helps us to intervene early and appropriately</a:t>
            </a:r>
          </a:p>
          <a:p>
            <a:pPr marL="381000" indent="-381000" algn="l">
              <a:lnSpc>
                <a:spcPct val="100000"/>
              </a:lnSpc>
              <a:buFontTx/>
              <a:buChar char="•"/>
              <a:defRPr/>
            </a:pPr>
            <a:r>
              <a:rPr lang="en-AU" sz="2000" b="0" i="0" dirty="0">
                <a:solidFill>
                  <a:schemeClr val="tx1"/>
                </a:solidFill>
              </a:rPr>
              <a:t>helps us to avoid overreacting or underreacting</a:t>
            </a:r>
          </a:p>
          <a:p>
            <a:pPr marL="381000" indent="-381000" algn="l">
              <a:lnSpc>
                <a:spcPct val="100000"/>
              </a:lnSpc>
              <a:buFontTx/>
              <a:buChar char="•"/>
              <a:defRPr/>
            </a:pPr>
            <a:r>
              <a:rPr lang="en-AU" sz="2000" b="0" i="0" dirty="0">
                <a:solidFill>
                  <a:schemeClr val="tx1"/>
                </a:solidFill>
              </a:rPr>
              <a:t>helps us to avert a crisis</a:t>
            </a:r>
            <a:endParaRPr lang="en-AU" sz="2000" i="0" dirty="0">
              <a:solidFill>
                <a:schemeClr val="tx1"/>
              </a:solidFill>
            </a:endParaRPr>
          </a:p>
        </p:txBody>
      </p:sp>
      <p:sp>
        <p:nvSpPr>
          <p:cNvPr id="112681" name="Rectangle 66"/>
          <p:cNvSpPr>
            <a:spLocks noGrp="1" noChangeArrowheads="1"/>
          </p:cNvSpPr>
          <p:nvPr>
            <p:ph type="title" idx="4294967295"/>
          </p:nvPr>
        </p:nvSpPr>
        <p:spPr>
          <a:xfrm>
            <a:off x="7467600" y="152400"/>
            <a:ext cx="1524000" cy="152400"/>
          </a:xfrm>
        </p:spPr>
        <p:txBody>
          <a:bodyPr/>
          <a:lstStyle/>
          <a:p>
            <a:pPr eaLnBrk="1" hangingPunct="1"/>
            <a:r>
              <a:rPr lang="en-AU" sz="400">
                <a:latin typeface="Arial" charset="0"/>
                <a:ea typeface="ＭＳ Ｐゴシック" charset="0"/>
                <a:cs typeface="ＭＳ Ｐゴシック" charset="0"/>
              </a:rPr>
              <a:t>Integrated model</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10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7"/>
                                        </p:tgtEl>
                                        <p:attrNameLst>
                                          <p:attrName>style.visibility</p:attrName>
                                        </p:attrNameLst>
                                      </p:cBhvr>
                                      <p:to>
                                        <p:strVal val="visible"/>
                                      </p:to>
                                    </p:set>
                                    <p:animEffect transition="in" filter="fade">
                                      <p:cBhvr>
                                        <p:cTn id="12" dur="1000"/>
                                        <p:tgtEl>
                                          <p:spTgt spid="64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36"/>
                                        </p:tgtEl>
                                        <p:attrNameLst>
                                          <p:attrName>style.visibility</p:attrName>
                                        </p:attrNameLst>
                                      </p:cBhvr>
                                      <p:to>
                                        <p:strVal val="visible"/>
                                      </p:to>
                                    </p:set>
                                    <p:animEffect transition="in" filter="fade">
                                      <p:cBhvr>
                                        <p:cTn id="17" dur="2000"/>
                                        <p:tgtEl>
                                          <p:spTgt spid="645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4537"/>
                                        </p:tgtEl>
                                        <p:attrNameLst>
                                          <p:attrName>style.visibility</p:attrName>
                                        </p:attrNameLst>
                                      </p:cBhvr>
                                      <p:to>
                                        <p:strVal val="visible"/>
                                      </p:to>
                                    </p:set>
                                    <p:animEffect transition="in" filter="fade">
                                      <p:cBhvr>
                                        <p:cTn id="20" dur="1000"/>
                                        <p:tgtEl>
                                          <p:spTgt spid="645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538"/>
                                        </p:tgtEl>
                                        <p:attrNameLst>
                                          <p:attrName>style.visibility</p:attrName>
                                        </p:attrNameLst>
                                      </p:cBhvr>
                                      <p:to>
                                        <p:strVal val="visible"/>
                                      </p:to>
                                    </p:set>
                                    <p:animEffect transition="in" filter="fade">
                                      <p:cBhvr>
                                        <p:cTn id="23" dur="1000"/>
                                        <p:tgtEl>
                                          <p:spTgt spid="645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547"/>
                                        </p:tgtEl>
                                        <p:attrNameLst>
                                          <p:attrName>style.visibility</p:attrName>
                                        </p:attrNameLst>
                                      </p:cBhvr>
                                      <p:to>
                                        <p:strVal val="visible"/>
                                      </p:to>
                                    </p:set>
                                    <p:animEffect transition="in" filter="fade">
                                      <p:cBhvr>
                                        <p:cTn id="26" dur="1000"/>
                                        <p:tgtEl>
                                          <p:spTgt spid="64547"/>
                                        </p:tgtEl>
                                      </p:cBhvr>
                                    </p:animEffect>
                                  </p:childTnLst>
                                </p:cTn>
                              </p:par>
                              <p:par>
                                <p:cTn id="27" presetID="10" presetClass="entr" presetSubtype="0" fill="hold" nodeType="withEffect">
                                  <p:stCondLst>
                                    <p:cond delay="0"/>
                                  </p:stCondLst>
                                  <p:childTnLst>
                                    <p:set>
                                      <p:cBhvr>
                                        <p:cTn id="28" dur="1" fill="hold">
                                          <p:stCondLst>
                                            <p:cond delay="0"/>
                                          </p:stCondLst>
                                        </p:cTn>
                                        <p:tgtEl>
                                          <p:spTgt spid="64559"/>
                                        </p:tgtEl>
                                        <p:attrNameLst>
                                          <p:attrName>style.visibility</p:attrName>
                                        </p:attrNameLst>
                                      </p:cBhvr>
                                      <p:to>
                                        <p:strVal val="visible"/>
                                      </p:to>
                                    </p:set>
                                    <p:animEffect transition="in" filter="fade">
                                      <p:cBhvr>
                                        <p:cTn id="29" dur="1000"/>
                                        <p:tgtEl>
                                          <p:spTgt spid="645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4555"/>
                                        </p:tgtEl>
                                        <p:attrNameLst>
                                          <p:attrName>style.visibility</p:attrName>
                                        </p:attrNameLst>
                                      </p:cBhvr>
                                      <p:to>
                                        <p:strVal val="visible"/>
                                      </p:to>
                                    </p:set>
                                    <p:animEffect transition="in" filter="fade">
                                      <p:cBhvr>
                                        <p:cTn id="34" dur="1000"/>
                                        <p:tgtEl>
                                          <p:spTgt spid="64555"/>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64556"/>
                                        </p:tgtEl>
                                        <p:attrNameLst>
                                          <p:attrName>style.visibility</p:attrName>
                                        </p:attrNameLst>
                                      </p:cBhvr>
                                      <p:to>
                                        <p:strVal val="visible"/>
                                      </p:to>
                                    </p:set>
                                    <p:animEffect transition="in" filter="fade">
                                      <p:cBhvr>
                                        <p:cTn id="37" dur="1000"/>
                                        <p:tgtEl>
                                          <p:spTgt spid="64556"/>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64558"/>
                                        </p:tgtEl>
                                        <p:attrNameLst>
                                          <p:attrName>style.visibility</p:attrName>
                                        </p:attrNameLst>
                                      </p:cBhvr>
                                      <p:to>
                                        <p:strVal val="visible"/>
                                      </p:to>
                                    </p:set>
                                    <p:animEffect transition="in" filter="fade">
                                      <p:cBhvr>
                                        <p:cTn id="40" dur="1000"/>
                                        <p:tgtEl>
                                          <p:spTgt spid="64558"/>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64557"/>
                                        </p:tgtEl>
                                        <p:attrNameLst>
                                          <p:attrName>style.visibility</p:attrName>
                                        </p:attrNameLst>
                                      </p:cBhvr>
                                      <p:to>
                                        <p:strVal val="visible"/>
                                      </p:to>
                                    </p:set>
                                    <p:animEffect transition="in" filter="fade">
                                      <p:cBhvr>
                                        <p:cTn id="43" dur="1000"/>
                                        <p:tgtEl>
                                          <p:spTgt spid="645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4548"/>
                                        </p:tgtEl>
                                        <p:attrNameLst>
                                          <p:attrName>style.visibility</p:attrName>
                                        </p:attrNameLst>
                                      </p:cBhvr>
                                      <p:to>
                                        <p:strVal val="visible"/>
                                      </p:to>
                                    </p:set>
                                    <p:animEffect transition="in" filter="fade">
                                      <p:cBhvr>
                                        <p:cTn id="48" dur="1000"/>
                                        <p:tgtEl>
                                          <p:spTgt spid="645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539"/>
                                        </p:tgtEl>
                                        <p:attrNameLst>
                                          <p:attrName>style.visibility</p:attrName>
                                        </p:attrNameLst>
                                      </p:cBhvr>
                                      <p:to>
                                        <p:strVal val="visible"/>
                                      </p:to>
                                    </p:set>
                                    <p:animEffect transition="in" filter="fade">
                                      <p:cBhvr>
                                        <p:cTn id="51" dur="1000"/>
                                        <p:tgtEl>
                                          <p:spTgt spid="645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4560"/>
                                        </p:tgtEl>
                                        <p:attrNameLst>
                                          <p:attrName>style.visibility</p:attrName>
                                        </p:attrNameLst>
                                      </p:cBhvr>
                                      <p:to>
                                        <p:strVal val="visible"/>
                                      </p:to>
                                    </p:set>
                                    <p:animEffect transition="in" filter="fade">
                                      <p:cBhvr>
                                        <p:cTn id="54" dur="1000"/>
                                        <p:tgtEl>
                                          <p:spTgt spid="6456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4543"/>
                                        </p:tgtEl>
                                        <p:attrNameLst>
                                          <p:attrName>style.visibility</p:attrName>
                                        </p:attrNameLst>
                                      </p:cBhvr>
                                      <p:to>
                                        <p:strVal val="visible"/>
                                      </p:to>
                                    </p:set>
                                    <p:animEffect transition="in" filter="fade">
                                      <p:cBhvr>
                                        <p:cTn id="59" dur="1000"/>
                                        <p:tgtEl>
                                          <p:spTgt spid="645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565"/>
                                        </p:tgtEl>
                                        <p:attrNameLst>
                                          <p:attrName>style.visibility</p:attrName>
                                        </p:attrNameLst>
                                      </p:cBhvr>
                                      <p:to>
                                        <p:strVal val="visible"/>
                                      </p:to>
                                    </p:set>
                                    <p:animEffect transition="in" filter="fade">
                                      <p:cBhvr>
                                        <p:cTn id="62" dur="1000"/>
                                        <p:tgtEl>
                                          <p:spTgt spid="645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4549"/>
                                        </p:tgtEl>
                                        <p:attrNameLst>
                                          <p:attrName>style.visibility</p:attrName>
                                        </p:attrNameLst>
                                      </p:cBhvr>
                                      <p:to>
                                        <p:strVal val="visible"/>
                                      </p:to>
                                    </p:set>
                                    <p:animEffect transition="in" filter="fade">
                                      <p:cBhvr>
                                        <p:cTn id="67" dur="1000"/>
                                        <p:tgtEl>
                                          <p:spTgt spid="645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4540"/>
                                        </p:tgtEl>
                                        <p:attrNameLst>
                                          <p:attrName>style.visibility</p:attrName>
                                        </p:attrNameLst>
                                      </p:cBhvr>
                                      <p:to>
                                        <p:strVal val="visible"/>
                                      </p:to>
                                    </p:set>
                                    <p:animEffect transition="in" filter="fade">
                                      <p:cBhvr>
                                        <p:cTn id="70" dur="1000"/>
                                        <p:tgtEl>
                                          <p:spTgt spid="645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562"/>
                                        </p:tgtEl>
                                        <p:attrNameLst>
                                          <p:attrName>style.visibility</p:attrName>
                                        </p:attrNameLst>
                                      </p:cBhvr>
                                      <p:to>
                                        <p:strVal val="visible"/>
                                      </p:to>
                                    </p:set>
                                    <p:animEffect transition="in" filter="fade">
                                      <p:cBhvr>
                                        <p:cTn id="73" dur="1000"/>
                                        <p:tgtEl>
                                          <p:spTgt spid="6456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4544"/>
                                        </p:tgtEl>
                                        <p:attrNameLst>
                                          <p:attrName>style.visibility</p:attrName>
                                        </p:attrNameLst>
                                      </p:cBhvr>
                                      <p:to>
                                        <p:strVal val="visible"/>
                                      </p:to>
                                    </p:set>
                                    <p:animEffect transition="in" filter="fade">
                                      <p:cBhvr>
                                        <p:cTn id="78" dur="1000"/>
                                        <p:tgtEl>
                                          <p:spTgt spid="645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4566"/>
                                        </p:tgtEl>
                                        <p:attrNameLst>
                                          <p:attrName>style.visibility</p:attrName>
                                        </p:attrNameLst>
                                      </p:cBhvr>
                                      <p:to>
                                        <p:strVal val="visible"/>
                                      </p:to>
                                    </p:set>
                                    <p:animEffect transition="in" filter="fade">
                                      <p:cBhvr>
                                        <p:cTn id="81" dur="1000"/>
                                        <p:tgtEl>
                                          <p:spTgt spid="6456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4550"/>
                                        </p:tgtEl>
                                        <p:attrNameLst>
                                          <p:attrName>style.visibility</p:attrName>
                                        </p:attrNameLst>
                                      </p:cBhvr>
                                      <p:to>
                                        <p:strVal val="visible"/>
                                      </p:to>
                                    </p:set>
                                    <p:animEffect transition="in" filter="fade">
                                      <p:cBhvr>
                                        <p:cTn id="86" dur="1000"/>
                                        <p:tgtEl>
                                          <p:spTgt spid="6455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4541"/>
                                        </p:tgtEl>
                                        <p:attrNameLst>
                                          <p:attrName>style.visibility</p:attrName>
                                        </p:attrNameLst>
                                      </p:cBhvr>
                                      <p:to>
                                        <p:strVal val="visible"/>
                                      </p:to>
                                    </p:set>
                                    <p:animEffect transition="in" filter="fade">
                                      <p:cBhvr>
                                        <p:cTn id="89" dur="1000"/>
                                        <p:tgtEl>
                                          <p:spTgt spid="6454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563"/>
                                        </p:tgtEl>
                                        <p:attrNameLst>
                                          <p:attrName>style.visibility</p:attrName>
                                        </p:attrNameLst>
                                      </p:cBhvr>
                                      <p:to>
                                        <p:strVal val="visible"/>
                                      </p:to>
                                    </p:set>
                                    <p:animEffect transition="in" filter="fade">
                                      <p:cBhvr>
                                        <p:cTn id="92" dur="1000"/>
                                        <p:tgtEl>
                                          <p:spTgt spid="6456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4545"/>
                                        </p:tgtEl>
                                        <p:attrNameLst>
                                          <p:attrName>style.visibility</p:attrName>
                                        </p:attrNameLst>
                                      </p:cBhvr>
                                      <p:to>
                                        <p:strVal val="visible"/>
                                      </p:to>
                                    </p:set>
                                    <p:animEffect transition="in" filter="fade">
                                      <p:cBhvr>
                                        <p:cTn id="97" dur="1000"/>
                                        <p:tgtEl>
                                          <p:spTgt spid="6454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4567"/>
                                        </p:tgtEl>
                                        <p:attrNameLst>
                                          <p:attrName>style.visibility</p:attrName>
                                        </p:attrNameLst>
                                      </p:cBhvr>
                                      <p:to>
                                        <p:strVal val="visible"/>
                                      </p:to>
                                    </p:set>
                                    <p:animEffect transition="in" filter="fade">
                                      <p:cBhvr>
                                        <p:cTn id="100" dur="1000"/>
                                        <p:tgtEl>
                                          <p:spTgt spid="6456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4551"/>
                                        </p:tgtEl>
                                        <p:attrNameLst>
                                          <p:attrName>style.visibility</p:attrName>
                                        </p:attrNameLst>
                                      </p:cBhvr>
                                      <p:to>
                                        <p:strVal val="visible"/>
                                      </p:to>
                                    </p:set>
                                    <p:animEffect transition="in" filter="fade">
                                      <p:cBhvr>
                                        <p:cTn id="105" dur="1000"/>
                                        <p:tgtEl>
                                          <p:spTgt spid="6455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4546"/>
                                        </p:tgtEl>
                                        <p:attrNameLst>
                                          <p:attrName>style.visibility</p:attrName>
                                        </p:attrNameLst>
                                      </p:cBhvr>
                                      <p:to>
                                        <p:strVal val="visible"/>
                                      </p:to>
                                    </p:set>
                                    <p:animEffect transition="in" filter="fade">
                                      <p:cBhvr>
                                        <p:cTn id="108" dur="1000"/>
                                        <p:tgtEl>
                                          <p:spTgt spid="645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4564"/>
                                        </p:tgtEl>
                                        <p:attrNameLst>
                                          <p:attrName>style.visibility</p:attrName>
                                        </p:attrNameLst>
                                      </p:cBhvr>
                                      <p:to>
                                        <p:strVal val="visible"/>
                                      </p:to>
                                    </p:set>
                                    <p:animEffect transition="in" filter="fade">
                                      <p:cBhvr>
                                        <p:cTn id="111" dur="1000"/>
                                        <p:tgtEl>
                                          <p:spTgt spid="6456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4542"/>
                                        </p:tgtEl>
                                        <p:attrNameLst>
                                          <p:attrName>style.visibility</p:attrName>
                                        </p:attrNameLst>
                                      </p:cBhvr>
                                      <p:to>
                                        <p:strVal val="visible"/>
                                      </p:to>
                                    </p:set>
                                    <p:animEffect transition="in" filter="fade">
                                      <p:cBhvr>
                                        <p:cTn id="116" dur="1000"/>
                                        <p:tgtEl>
                                          <p:spTgt spid="6454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4568"/>
                                        </p:tgtEl>
                                        <p:attrNameLst>
                                          <p:attrName>style.visibility</p:attrName>
                                        </p:attrNameLst>
                                      </p:cBhvr>
                                      <p:to>
                                        <p:strVal val="visible"/>
                                      </p:to>
                                    </p:set>
                                    <p:animEffect transition="in" filter="fade">
                                      <p:cBhvr>
                                        <p:cTn id="119" dur="1000"/>
                                        <p:tgtEl>
                                          <p:spTgt spid="6456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64570"/>
                                        </p:tgtEl>
                                        <p:attrNameLst>
                                          <p:attrName>style.visibility</p:attrName>
                                        </p:attrNameLst>
                                      </p:cBhvr>
                                      <p:to>
                                        <p:strVal val="visible"/>
                                      </p:to>
                                    </p:set>
                                    <p:animEffect transition="in" filter="fade">
                                      <p:cBhvr>
                                        <p:cTn id="124" dur="1000"/>
                                        <p:tgtEl>
                                          <p:spTgt spid="64570"/>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64571"/>
                                        </p:tgtEl>
                                        <p:attrNameLst>
                                          <p:attrName>style.visibility</p:attrName>
                                        </p:attrNameLst>
                                      </p:cBhvr>
                                      <p:to>
                                        <p:strVal val="visible"/>
                                      </p:to>
                                    </p:set>
                                    <p:animEffect transition="in" filter="fade">
                                      <p:cBhvr>
                                        <p:cTn id="129" dur="1000"/>
                                        <p:tgtEl>
                                          <p:spTgt spid="6457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ntr" presetSubtype="0" fill="hold" nodeType="clickEffect">
                                  <p:stCondLst>
                                    <p:cond delay="0"/>
                                  </p:stCondLst>
                                  <p:childTnLst>
                                    <p:set>
                                      <p:cBhvr>
                                        <p:cTn id="133" dur="1" fill="hold">
                                          <p:stCondLst>
                                            <p:cond delay="0"/>
                                          </p:stCondLst>
                                        </p:cTn>
                                        <p:tgtEl>
                                          <p:spTgt spid="64572"/>
                                        </p:tgtEl>
                                        <p:attrNameLst>
                                          <p:attrName>style.visibility</p:attrName>
                                        </p:attrNameLst>
                                      </p:cBhvr>
                                      <p:to>
                                        <p:strVal val="visible"/>
                                      </p:to>
                                    </p:set>
                                    <p:animEffect transition="in" filter="fade">
                                      <p:cBhvr>
                                        <p:cTn id="134" dur="1000"/>
                                        <p:tgtEl>
                                          <p:spTgt spid="6457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nodeType="clickEffect">
                                  <p:stCondLst>
                                    <p:cond delay="0"/>
                                  </p:stCondLst>
                                  <p:childTnLst>
                                    <p:set>
                                      <p:cBhvr>
                                        <p:cTn id="138" dur="1" fill="hold">
                                          <p:stCondLst>
                                            <p:cond delay="0"/>
                                          </p:stCondLst>
                                        </p:cTn>
                                        <p:tgtEl>
                                          <p:spTgt spid="64573"/>
                                        </p:tgtEl>
                                        <p:attrNameLst>
                                          <p:attrName>style.visibility</p:attrName>
                                        </p:attrNameLst>
                                      </p:cBhvr>
                                      <p:to>
                                        <p:strVal val="visible"/>
                                      </p:to>
                                    </p:set>
                                    <p:animEffect transition="in" filter="fade">
                                      <p:cBhvr>
                                        <p:cTn id="139" dur="1000"/>
                                        <p:tgtEl>
                                          <p:spTgt spid="6457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nodeType="clickEffect">
                                  <p:stCondLst>
                                    <p:cond delay="0"/>
                                  </p:stCondLst>
                                  <p:childTnLst>
                                    <p:set>
                                      <p:cBhvr>
                                        <p:cTn id="143" dur="1" fill="hold">
                                          <p:stCondLst>
                                            <p:cond delay="0"/>
                                          </p:stCondLst>
                                        </p:cTn>
                                        <p:tgtEl>
                                          <p:spTgt spid="64569"/>
                                        </p:tgtEl>
                                        <p:attrNameLst>
                                          <p:attrName>style.visibility</p:attrName>
                                        </p:attrNameLst>
                                      </p:cBhvr>
                                      <p:to>
                                        <p:strVal val="visible"/>
                                      </p:to>
                                    </p:set>
                                    <p:animEffect transition="in" filter="fade">
                                      <p:cBhvr>
                                        <p:cTn id="144" dur="1000"/>
                                        <p:tgtEl>
                                          <p:spTgt spid="64569"/>
                                        </p:tgtEl>
                                      </p:cBhvr>
                                    </p:animEffect>
                                  </p:childTnLst>
                                </p:cTn>
                              </p:par>
                              <p:par>
                                <p:cTn id="145" presetID="10" presetClass="exit" presetSubtype="0" fill="hold" nodeType="withEffect">
                                  <p:stCondLst>
                                    <p:cond delay="0"/>
                                  </p:stCondLst>
                                  <p:childTnLst>
                                    <p:animEffect transition="out" filter="fade">
                                      <p:cBhvr>
                                        <p:cTn id="146" dur="1000"/>
                                        <p:tgtEl>
                                          <p:spTgt spid="64570"/>
                                        </p:tgtEl>
                                      </p:cBhvr>
                                    </p:animEffect>
                                    <p:set>
                                      <p:cBhvr>
                                        <p:cTn id="147" dur="1" fill="hold">
                                          <p:stCondLst>
                                            <p:cond delay="999"/>
                                          </p:stCondLst>
                                        </p:cTn>
                                        <p:tgtEl>
                                          <p:spTgt spid="64570"/>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1000"/>
                                        <p:tgtEl>
                                          <p:spTgt spid="64571"/>
                                        </p:tgtEl>
                                      </p:cBhvr>
                                    </p:animEffect>
                                    <p:set>
                                      <p:cBhvr>
                                        <p:cTn id="150" dur="1" fill="hold">
                                          <p:stCondLst>
                                            <p:cond delay="999"/>
                                          </p:stCondLst>
                                        </p:cTn>
                                        <p:tgtEl>
                                          <p:spTgt spid="64571"/>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1000"/>
                                        <p:tgtEl>
                                          <p:spTgt spid="64572"/>
                                        </p:tgtEl>
                                      </p:cBhvr>
                                    </p:animEffect>
                                    <p:set>
                                      <p:cBhvr>
                                        <p:cTn id="153" dur="1" fill="hold">
                                          <p:stCondLst>
                                            <p:cond delay="999"/>
                                          </p:stCondLst>
                                        </p:cTn>
                                        <p:tgtEl>
                                          <p:spTgt spid="64572"/>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1000"/>
                                        <p:tgtEl>
                                          <p:spTgt spid="64573"/>
                                        </p:tgtEl>
                                      </p:cBhvr>
                                    </p:animEffect>
                                    <p:set>
                                      <p:cBhvr>
                                        <p:cTn id="156" dur="1" fill="hold">
                                          <p:stCondLst>
                                            <p:cond delay="999"/>
                                          </p:stCondLst>
                                        </p:cTn>
                                        <p:tgtEl>
                                          <p:spTgt spid="64573"/>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64575"/>
                                        </p:tgtEl>
                                        <p:attrNameLst>
                                          <p:attrName>style.visibility</p:attrName>
                                        </p:attrNameLst>
                                      </p:cBhvr>
                                      <p:to>
                                        <p:strVal val="visible"/>
                                      </p:to>
                                    </p:set>
                                    <p:animEffect transition="in" filter="fade">
                                      <p:cBhvr>
                                        <p:cTn id="161" dur="1000"/>
                                        <p:tgtEl>
                                          <p:spTgt spid="64575"/>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0" presetClass="exit" presetSubtype="0" fill="hold" grpId="1" nodeType="clickEffect">
                                  <p:stCondLst>
                                    <p:cond delay="0"/>
                                  </p:stCondLst>
                                  <p:childTnLst>
                                    <p:animEffect transition="out" filter="fade">
                                      <p:cBhvr>
                                        <p:cTn id="165" dur="1000"/>
                                        <p:tgtEl>
                                          <p:spTgt spid="64575"/>
                                        </p:tgtEl>
                                      </p:cBhvr>
                                    </p:animEffect>
                                    <p:set>
                                      <p:cBhvr>
                                        <p:cTn id="166" dur="1" fill="hold">
                                          <p:stCondLst>
                                            <p:cond delay="999"/>
                                          </p:stCondLst>
                                        </p:cTn>
                                        <p:tgtEl>
                                          <p:spTgt spid="645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7" grpId="0"/>
      <p:bldP spid="64536" grpId="0"/>
      <p:bldP spid="64537" grpId="0"/>
      <p:bldP spid="64538" grpId="0"/>
      <p:bldP spid="64539" grpId="0"/>
      <p:bldP spid="64540" grpId="0"/>
      <p:bldP spid="64541" grpId="0"/>
      <p:bldP spid="64542" grpId="0"/>
      <p:bldP spid="64543" grpId="0"/>
      <p:bldP spid="64544" grpId="0"/>
      <p:bldP spid="64545" grpId="0"/>
      <p:bldP spid="64546" grpId="0"/>
      <p:bldP spid="64547" grpId="0" animBg="1"/>
      <p:bldP spid="64548" grpId="0"/>
      <p:bldP spid="64549" grpId="0"/>
      <p:bldP spid="64550" grpId="0"/>
      <p:bldP spid="64551" grpId="0"/>
      <p:bldP spid="64556" grpId="0"/>
      <p:bldP spid="64557" grpId="0"/>
      <p:bldP spid="64558" grpId="0"/>
      <p:bldP spid="64560" grpId="0"/>
      <p:bldP spid="64562" grpId="0"/>
      <p:bldP spid="64563" grpId="0"/>
      <p:bldP spid="64564" grpId="0"/>
      <p:bldP spid="64565" grpId="0"/>
      <p:bldP spid="64566" grpId="0"/>
      <p:bldP spid="64567" grpId="0"/>
      <p:bldP spid="64568" grpId="0"/>
      <p:bldP spid="64575" grpId="0" animBg="1"/>
      <p:bldP spid="6457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6</a:t>
            </a:r>
            <a:endParaRPr lang="en-AU" sz="2000" b="0" i="0">
              <a:solidFill>
                <a:schemeClr val="tx1"/>
              </a:solidFill>
            </a:endParaRPr>
          </a:p>
        </p:txBody>
      </p:sp>
      <p:sp>
        <p:nvSpPr>
          <p:cNvPr id="35844" name="Rectangle 4"/>
          <p:cNvSpPr>
            <a:spLocks noChangeArrowheads="1"/>
          </p:cNvSpPr>
          <p:nvPr/>
        </p:nvSpPr>
        <p:spPr bwMode="auto">
          <a:xfrm>
            <a:off x="762000" y="1676400"/>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a:solidFill>
                  <a:schemeClr val="bg1"/>
                </a:solidFill>
              </a:rPr>
              <a:t>These are universal human emotions that evoke both a psychological and physiological response </a:t>
            </a:r>
          </a:p>
        </p:txBody>
      </p:sp>
      <p:sp>
        <p:nvSpPr>
          <p:cNvPr id="35845" name="Text Box 5"/>
          <p:cNvSpPr txBox="1">
            <a:spLocks noChangeArrowheads="1"/>
          </p:cNvSpPr>
          <p:nvPr/>
        </p:nvSpPr>
        <p:spPr bwMode="auto">
          <a:xfrm>
            <a:off x="838200" y="2743200"/>
            <a:ext cx="266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b="0">
                <a:solidFill>
                  <a:schemeClr val="bg1"/>
                </a:solidFill>
              </a:rPr>
              <a:t>Unproductive</a:t>
            </a:r>
            <a:endParaRPr lang="en-AU" sz="2000">
              <a:solidFill>
                <a:schemeClr val="tx1"/>
              </a:solidFill>
            </a:endParaRPr>
          </a:p>
        </p:txBody>
      </p:sp>
      <p:sp>
        <p:nvSpPr>
          <p:cNvPr id="35846" name="Text Box 6"/>
          <p:cNvSpPr txBox="1">
            <a:spLocks noChangeArrowheads="1"/>
          </p:cNvSpPr>
          <p:nvPr/>
        </p:nvSpPr>
        <p:spPr bwMode="auto">
          <a:xfrm>
            <a:off x="5105400" y="2743200"/>
            <a:ext cx="266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b="0">
                <a:solidFill>
                  <a:schemeClr val="bg1"/>
                </a:solidFill>
              </a:rPr>
              <a:t>Productive</a:t>
            </a:r>
            <a:endParaRPr lang="en-AU" sz="2000">
              <a:solidFill>
                <a:schemeClr val="tx1"/>
              </a:solidFill>
            </a:endParaRPr>
          </a:p>
        </p:txBody>
      </p:sp>
      <p:sp>
        <p:nvSpPr>
          <p:cNvPr id="35847" name="Line 7"/>
          <p:cNvSpPr>
            <a:spLocks noChangeShapeType="1"/>
          </p:cNvSpPr>
          <p:nvPr/>
        </p:nvSpPr>
        <p:spPr bwMode="auto">
          <a:xfrm>
            <a:off x="4343400" y="2667000"/>
            <a:ext cx="0" cy="39624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35848" name="Line 8"/>
          <p:cNvSpPr>
            <a:spLocks noChangeShapeType="1"/>
          </p:cNvSpPr>
          <p:nvPr/>
        </p:nvSpPr>
        <p:spPr bwMode="auto">
          <a:xfrm>
            <a:off x="838200" y="3200400"/>
            <a:ext cx="76200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35849" name="Text Box 9"/>
          <p:cNvSpPr txBox="1">
            <a:spLocks noChangeArrowheads="1"/>
          </p:cNvSpPr>
          <p:nvPr/>
        </p:nvSpPr>
        <p:spPr bwMode="auto">
          <a:xfrm>
            <a:off x="762000" y="3459163"/>
            <a:ext cx="2590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Freezing</a:t>
            </a:r>
            <a:endParaRPr lang="en-AU" sz="2000" i="0">
              <a:solidFill>
                <a:schemeClr val="bg1"/>
              </a:solidFill>
            </a:endParaRPr>
          </a:p>
        </p:txBody>
      </p:sp>
      <p:sp>
        <p:nvSpPr>
          <p:cNvPr id="35850" name="Text Box 10"/>
          <p:cNvSpPr txBox="1">
            <a:spLocks noChangeArrowheads="1"/>
          </p:cNvSpPr>
          <p:nvPr/>
        </p:nvSpPr>
        <p:spPr bwMode="auto">
          <a:xfrm>
            <a:off x="762000" y="4114800"/>
            <a:ext cx="4343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Overreacting/catastrophising</a:t>
            </a:r>
            <a:endParaRPr lang="en-AU" sz="2000" i="0">
              <a:solidFill>
                <a:schemeClr val="bg1"/>
              </a:solidFill>
            </a:endParaRPr>
          </a:p>
        </p:txBody>
      </p:sp>
      <p:sp>
        <p:nvSpPr>
          <p:cNvPr id="35851" name="Text Box 11"/>
          <p:cNvSpPr txBox="1">
            <a:spLocks noChangeArrowheads="1"/>
          </p:cNvSpPr>
          <p:nvPr/>
        </p:nvSpPr>
        <p:spPr bwMode="auto">
          <a:xfrm>
            <a:off x="762000" y="4775200"/>
            <a:ext cx="327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Respond inappropriately</a:t>
            </a:r>
            <a:endParaRPr lang="en-AU" sz="2000" i="0">
              <a:solidFill>
                <a:schemeClr val="bg1"/>
              </a:solidFill>
            </a:endParaRPr>
          </a:p>
        </p:txBody>
      </p:sp>
      <p:sp>
        <p:nvSpPr>
          <p:cNvPr id="35852" name="Text Box 12"/>
          <p:cNvSpPr txBox="1">
            <a:spLocks noChangeArrowheads="1"/>
          </p:cNvSpPr>
          <p:nvPr/>
        </p:nvSpPr>
        <p:spPr bwMode="auto">
          <a:xfrm>
            <a:off x="1600200" y="5156200"/>
            <a:ext cx="2590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  verbally</a:t>
            </a:r>
            <a:endParaRPr lang="en-AU" sz="2000" i="0">
              <a:solidFill>
                <a:schemeClr val="bg1"/>
              </a:solidFill>
            </a:endParaRPr>
          </a:p>
        </p:txBody>
      </p:sp>
      <p:sp>
        <p:nvSpPr>
          <p:cNvPr id="35853" name="Text Box 13"/>
          <p:cNvSpPr txBox="1">
            <a:spLocks noChangeArrowheads="1"/>
          </p:cNvSpPr>
          <p:nvPr/>
        </p:nvSpPr>
        <p:spPr bwMode="auto">
          <a:xfrm>
            <a:off x="1600200" y="5537200"/>
            <a:ext cx="2590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  physically</a:t>
            </a:r>
            <a:endParaRPr lang="en-AU" sz="2000" i="0">
              <a:solidFill>
                <a:schemeClr val="bg1"/>
              </a:solidFill>
            </a:endParaRPr>
          </a:p>
        </p:txBody>
      </p:sp>
      <p:sp>
        <p:nvSpPr>
          <p:cNvPr id="35854" name="Text Box 14"/>
          <p:cNvSpPr txBox="1">
            <a:spLocks noChangeArrowheads="1"/>
          </p:cNvSpPr>
          <p:nvPr/>
        </p:nvSpPr>
        <p:spPr bwMode="auto">
          <a:xfrm>
            <a:off x="4876800" y="3459163"/>
            <a:ext cx="3657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Increase in speed &amp; strength</a:t>
            </a:r>
            <a:endParaRPr lang="en-AU" sz="2000" i="0">
              <a:solidFill>
                <a:schemeClr val="bg1"/>
              </a:solidFill>
            </a:endParaRPr>
          </a:p>
        </p:txBody>
      </p:sp>
      <p:sp>
        <p:nvSpPr>
          <p:cNvPr id="35856" name="Text Box 16"/>
          <p:cNvSpPr txBox="1">
            <a:spLocks noChangeArrowheads="1"/>
          </p:cNvSpPr>
          <p:nvPr/>
        </p:nvSpPr>
        <p:spPr bwMode="auto">
          <a:xfrm>
            <a:off x="4876800" y="4114800"/>
            <a:ext cx="3429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Increase in sensory acuity</a:t>
            </a:r>
            <a:endParaRPr lang="en-AU" sz="2000" i="0">
              <a:solidFill>
                <a:schemeClr val="bg1"/>
              </a:solidFill>
            </a:endParaRPr>
          </a:p>
        </p:txBody>
      </p:sp>
      <p:sp>
        <p:nvSpPr>
          <p:cNvPr id="35857" name="AutoShape 17"/>
          <p:cNvSpPr>
            <a:spLocks noChangeArrowheads="1"/>
          </p:cNvSpPr>
          <p:nvPr/>
        </p:nvSpPr>
        <p:spPr bwMode="auto">
          <a:xfrm>
            <a:off x="4953000" y="4927600"/>
            <a:ext cx="2360613" cy="1397000"/>
          </a:xfrm>
          <a:prstGeom prst="wedgeEllipseCallout">
            <a:avLst>
              <a:gd name="adj1" fmla="val 60491"/>
              <a:gd name="adj2" fmla="val -84319"/>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spAutoFit/>
          </a:bodyPr>
          <a:lstStyle/>
          <a:p>
            <a:pPr>
              <a:lnSpc>
                <a:spcPct val="100000"/>
              </a:lnSpc>
              <a:defRPr/>
            </a:pPr>
            <a:r>
              <a:rPr lang="en-AU" sz="2000" b="0" dirty="0">
                <a:solidFill>
                  <a:schemeClr val="tx1"/>
                </a:solidFill>
              </a:rPr>
              <a:t>Keenness or sharpness of perception</a:t>
            </a:r>
          </a:p>
        </p:txBody>
      </p:sp>
      <p:sp>
        <p:nvSpPr>
          <p:cNvPr id="35858" name="Text Box 18"/>
          <p:cNvSpPr txBox="1">
            <a:spLocks noChangeArrowheads="1"/>
          </p:cNvSpPr>
          <p:nvPr/>
        </p:nvSpPr>
        <p:spPr bwMode="auto">
          <a:xfrm>
            <a:off x="4876800" y="4775200"/>
            <a:ext cx="3352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Decrease in reaction time</a:t>
            </a:r>
            <a:endParaRPr lang="en-AU" sz="2000" i="0">
              <a:solidFill>
                <a:schemeClr val="bg1"/>
              </a:solidFill>
            </a:endParaRPr>
          </a:p>
        </p:txBody>
      </p:sp>
      <p:pic>
        <p:nvPicPr>
          <p:cNvPr id="115728" name="Picture 19" descr="fear_anxiety"/>
          <p:cNvPicPr>
            <a:picLocks noChangeAspect="1" noChangeArrowheads="1"/>
          </p:cNvPicPr>
          <p:nvPr/>
        </p:nvPicPr>
        <p:blipFill>
          <a:blip r:embed="rId3">
            <a:alphaModFix amt="49000"/>
            <a:extLst>
              <a:ext uri="{28A0092B-C50C-407E-A947-70E740481C1C}">
                <a14:useLocalDpi xmlns:a14="http://schemas.microsoft.com/office/drawing/2010/main" val="0"/>
              </a:ext>
            </a:extLst>
          </a:blip>
          <a:srcRect/>
          <a:stretch>
            <a:fillRect/>
          </a:stretch>
        </p:blipFill>
        <p:spPr bwMode="auto">
          <a:xfrm>
            <a:off x="4724400" y="304800"/>
            <a:ext cx="3810000" cy="1143000"/>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1524000" y="622012"/>
            <a:ext cx="6553200"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STAFF FEAR AND ANXIETY</a:t>
            </a:r>
          </a:p>
        </p:txBody>
      </p:sp>
      <p:sp>
        <p:nvSpPr>
          <p:cNvPr id="115730" name="Rectangle 22"/>
          <p:cNvSpPr>
            <a:spLocks noGrp="1" noChangeArrowheads="1"/>
          </p:cNvSpPr>
          <p:nvPr>
            <p:ph type="title" idx="4294967295"/>
          </p:nvPr>
        </p:nvSpPr>
        <p:spPr>
          <a:xfrm>
            <a:off x="7086600" y="0"/>
            <a:ext cx="2057400" cy="152400"/>
          </a:xfrm>
        </p:spPr>
        <p:txBody>
          <a:bodyPr/>
          <a:lstStyle/>
          <a:p>
            <a:pPr eaLnBrk="1" hangingPunct="1"/>
            <a:r>
              <a:rPr lang="en-AU" sz="400">
                <a:latin typeface="Arial" charset="0"/>
                <a:ea typeface="ＭＳ Ｐゴシック" charset="0"/>
                <a:cs typeface="ＭＳ Ｐゴシック" charset="0"/>
              </a:rPr>
              <a:t>Fear Anxiety</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fade">
                                      <p:cBhvr>
                                        <p:cTn id="12" dur="1000"/>
                                        <p:tgtEl>
                                          <p:spTgt spid="358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846"/>
                                        </p:tgtEl>
                                        <p:attrNameLst>
                                          <p:attrName>style.visibility</p:attrName>
                                        </p:attrNameLst>
                                      </p:cBhvr>
                                      <p:to>
                                        <p:strVal val="visible"/>
                                      </p:to>
                                    </p:set>
                                    <p:animEffect transition="in" filter="fade">
                                      <p:cBhvr>
                                        <p:cTn id="15" dur="1000"/>
                                        <p:tgtEl>
                                          <p:spTgt spid="35846"/>
                                        </p:tgtEl>
                                      </p:cBhvr>
                                    </p:animEffect>
                                  </p:childTnLst>
                                </p:cTn>
                              </p:par>
                              <p:par>
                                <p:cTn id="16" presetID="10" presetClass="entr" presetSubtype="0" fill="hold" nodeType="withEffect">
                                  <p:stCondLst>
                                    <p:cond delay="0"/>
                                  </p:stCondLst>
                                  <p:childTnLst>
                                    <p:set>
                                      <p:cBhvr>
                                        <p:cTn id="17" dur="1" fill="hold">
                                          <p:stCondLst>
                                            <p:cond delay="0"/>
                                          </p:stCondLst>
                                        </p:cTn>
                                        <p:tgtEl>
                                          <p:spTgt spid="35848"/>
                                        </p:tgtEl>
                                        <p:attrNameLst>
                                          <p:attrName>style.visibility</p:attrName>
                                        </p:attrNameLst>
                                      </p:cBhvr>
                                      <p:to>
                                        <p:strVal val="visible"/>
                                      </p:to>
                                    </p:set>
                                    <p:animEffect transition="in" filter="fade">
                                      <p:cBhvr>
                                        <p:cTn id="18" dur="1000"/>
                                        <p:tgtEl>
                                          <p:spTgt spid="35848"/>
                                        </p:tgtEl>
                                      </p:cBhvr>
                                    </p:animEffect>
                                  </p:childTnLst>
                                </p:cTn>
                              </p:par>
                              <p:par>
                                <p:cTn id="19" presetID="10" presetClass="entr" presetSubtype="0" fill="hold" nodeType="withEffect">
                                  <p:stCondLst>
                                    <p:cond delay="0"/>
                                  </p:stCondLst>
                                  <p:childTnLst>
                                    <p:set>
                                      <p:cBhvr>
                                        <p:cTn id="20" dur="1" fill="hold">
                                          <p:stCondLst>
                                            <p:cond delay="0"/>
                                          </p:stCondLst>
                                        </p:cTn>
                                        <p:tgtEl>
                                          <p:spTgt spid="35847"/>
                                        </p:tgtEl>
                                        <p:attrNameLst>
                                          <p:attrName>style.visibility</p:attrName>
                                        </p:attrNameLst>
                                      </p:cBhvr>
                                      <p:to>
                                        <p:strVal val="visible"/>
                                      </p:to>
                                    </p:set>
                                    <p:animEffect transition="in" filter="fade">
                                      <p:cBhvr>
                                        <p:cTn id="21" dur="1000"/>
                                        <p:tgtEl>
                                          <p:spTgt spid="358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fade">
                                      <p:cBhvr>
                                        <p:cTn id="26" dur="1000"/>
                                        <p:tgtEl>
                                          <p:spTgt spid="35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850"/>
                                        </p:tgtEl>
                                        <p:attrNameLst>
                                          <p:attrName>style.visibility</p:attrName>
                                        </p:attrNameLst>
                                      </p:cBhvr>
                                      <p:to>
                                        <p:strVal val="visible"/>
                                      </p:to>
                                    </p:set>
                                    <p:animEffect transition="in" filter="fade">
                                      <p:cBhvr>
                                        <p:cTn id="31" dur="1000"/>
                                        <p:tgtEl>
                                          <p:spTgt spid="358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851"/>
                                        </p:tgtEl>
                                        <p:attrNameLst>
                                          <p:attrName>style.visibility</p:attrName>
                                        </p:attrNameLst>
                                      </p:cBhvr>
                                      <p:to>
                                        <p:strVal val="visible"/>
                                      </p:to>
                                    </p:set>
                                    <p:animEffect transition="in" filter="fade">
                                      <p:cBhvr>
                                        <p:cTn id="36" dur="1000"/>
                                        <p:tgtEl>
                                          <p:spTgt spid="358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5852"/>
                                        </p:tgtEl>
                                        <p:attrNameLst>
                                          <p:attrName>style.visibility</p:attrName>
                                        </p:attrNameLst>
                                      </p:cBhvr>
                                      <p:to>
                                        <p:strVal val="visible"/>
                                      </p:to>
                                    </p:set>
                                    <p:animEffect transition="in" filter="fade">
                                      <p:cBhvr>
                                        <p:cTn id="41" dur="1000"/>
                                        <p:tgtEl>
                                          <p:spTgt spid="358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853"/>
                                        </p:tgtEl>
                                        <p:attrNameLst>
                                          <p:attrName>style.visibility</p:attrName>
                                        </p:attrNameLst>
                                      </p:cBhvr>
                                      <p:to>
                                        <p:strVal val="visible"/>
                                      </p:to>
                                    </p:set>
                                    <p:animEffect transition="in" filter="fade">
                                      <p:cBhvr>
                                        <p:cTn id="46" dur="1000"/>
                                        <p:tgtEl>
                                          <p:spTgt spid="358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854"/>
                                        </p:tgtEl>
                                        <p:attrNameLst>
                                          <p:attrName>style.visibility</p:attrName>
                                        </p:attrNameLst>
                                      </p:cBhvr>
                                      <p:to>
                                        <p:strVal val="visible"/>
                                      </p:to>
                                    </p:set>
                                    <p:animEffect transition="in" filter="fade">
                                      <p:cBhvr>
                                        <p:cTn id="51" dur="1000"/>
                                        <p:tgtEl>
                                          <p:spTgt spid="3585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856"/>
                                        </p:tgtEl>
                                        <p:attrNameLst>
                                          <p:attrName>style.visibility</p:attrName>
                                        </p:attrNameLst>
                                      </p:cBhvr>
                                      <p:to>
                                        <p:strVal val="visible"/>
                                      </p:to>
                                    </p:set>
                                    <p:animEffect transition="in" filter="fade">
                                      <p:cBhvr>
                                        <p:cTn id="56" dur="1000"/>
                                        <p:tgtEl>
                                          <p:spTgt spid="3585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857"/>
                                        </p:tgtEl>
                                        <p:attrNameLst>
                                          <p:attrName>style.visibility</p:attrName>
                                        </p:attrNameLst>
                                      </p:cBhvr>
                                      <p:to>
                                        <p:strVal val="visible"/>
                                      </p:to>
                                    </p:set>
                                    <p:animEffect transition="in" filter="fade">
                                      <p:cBhvr>
                                        <p:cTn id="61" dur="1000"/>
                                        <p:tgtEl>
                                          <p:spTgt spid="3585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1000"/>
                                        <p:tgtEl>
                                          <p:spTgt spid="35857"/>
                                        </p:tgtEl>
                                      </p:cBhvr>
                                    </p:animEffect>
                                    <p:set>
                                      <p:cBhvr>
                                        <p:cTn id="66" dur="1" fill="hold">
                                          <p:stCondLst>
                                            <p:cond delay="999"/>
                                          </p:stCondLst>
                                        </p:cTn>
                                        <p:tgtEl>
                                          <p:spTgt spid="3585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858"/>
                                        </p:tgtEl>
                                        <p:attrNameLst>
                                          <p:attrName>style.visibility</p:attrName>
                                        </p:attrNameLst>
                                      </p:cBhvr>
                                      <p:to>
                                        <p:strVal val="visible"/>
                                      </p:to>
                                    </p:set>
                                    <p:animEffect transition="in" filter="fade">
                                      <p:cBhvr>
                                        <p:cTn id="71" dur="10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P spid="35849" grpId="0"/>
      <p:bldP spid="35850" grpId="0"/>
      <p:bldP spid="35851" grpId="0"/>
      <p:bldP spid="35852" grpId="0"/>
      <p:bldP spid="35853" grpId="0"/>
      <p:bldP spid="35854" grpId="0"/>
      <p:bldP spid="35856" grpId="0"/>
      <p:bldP spid="35857" grpId="0" animBg="1"/>
      <p:bldP spid="35857" grpId="1" animBg="1"/>
      <p:bldP spid="358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rot="-2324594">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6</a:t>
            </a:r>
            <a:endParaRPr lang="en-AU" sz="2000" b="0" i="0">
              <a:solidFill>
                <a:schemeClr val="tx1"/>
              </a:solidFill>
            </a:endParaRPr>
          </a:p>
        </p:txBody>
      </p:sp>
      <p:sp>
        <p:nvSpPr>
          <p:cNvPr id="67587" name="Text Box 3"/>
          <p:cNvSpPr txBox="1">
            <a:spLocks noChangeArrowheads="1"/>
          </p:cNvSpPr>
          <p:nvPr/>
        </p:nvSpPr>
        <p:spPr bwMode="auto">
          <a:xfrm>
            <a:off x="1447800" y="698212"/>
            <a:ext cx="6553200"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STAFF FEAR AND ANXIETY</a:t>
            </a:r>
          </a:p>
        </p:txBody>
      </p:sp>
      <p:sp>
        <p:nvSpPr>
          <p:cNvPr id="67602" name="Text Box 18"/>
          <p:cNvSpPr txBox="1">
            <a:spLocks noChangeArrowheads="1"/>
          </p:cNvSpPr>
          <p:nvPr/>
        </p:nvSpPr>
        <p:spPr bwMode="auto">
          <a:xfrm>
            <a:off x="1066800" y="1463675"/>
            <a:ext cx="6934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a:solidFill>
                  <a:schemeClr val="bg1"/>
                </a:solidFill>
              </a:rPr>
              <a:t>Ways to control fear and anxiety:</a:t>
            </a:r>
            <a:endParaRPr lang="en-AU" sz="2000">
              <a:solidFill>
                <a:schemeClr val="bg1"/>
              </a:solidFill>
            </a:endParaRPr>
          </a:p>
        </p:txBody>
      </p:sp>
      <p:sp>
        <p:nvSpPr>
          <p:cNvPr id="67603" name="Text Box 19"/>
          <p:cNvSpPr txBox="1">
            <a:spLocks noChangeArrowheads="1"/>
          </p:cNvSpPr>
          <p:nvPr/>
        </p:nvSpPr>
        <p:spPr bwMode="auto">
          <a:xfrm>
            <a:off x="990600" y="2225675"/>
            <a:ext cx="7848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0033CC"/>
              </a:buClr>
              <a:buFont typeface="Webdings" charset="0"/>
              <a:buChar char=""/>
              <a:defRPr/>
            </a:pPr>
            <a:r>
              <a:rPr lang="en-AU" b="0" i="0" smtClean="0">
                <a:solidFill>
                  <a:schemeClr val="bg1"/>
                </a:solidFill>
              </a:rPr>
              <a:t>understand what makes us afraid</a:t>
            </a:r>
            <a:endParaRPr lang="en-AU" sz="2000" i="0" smtClean="0"/>
          </a:p>
        </p:txBody>
      </p:sp>
      <p:sp>
        <p:nvSpPr>
          <p:cNvPr id="67604" name="Text Box 20"/>
          <p:cNvSpPr txBox="1">
            <a:spLocks noChangeArrowheads="1"/>
          </p:cNvSpPr>
          <p:nvPr/>
        </p:nvSpPr>
        <p:spPr bwMode="auto">
          <a:xfrm>
            <a:off x="990600" y="2911475"/>
            <a:ext cx="78486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0033CC"/>
              </a:buClr>
              <a:buFont typeface="Webdings" charset="0"/>
              <a:buChar char=""/>
              <a:defRPr/>
            </a:pPr>
            <a:r>
              <a:rPr lang="en-AU" b="0" i="0" smtClean="0">
                <a:solidFill>
                  <a:schemeClr val="bg1"/>
                </a:solidFill>
              </a:rPr>
              <a:t>learn techniques to protect ourselves and acting out individuals in a crisis</a:t>
            </a:r>
            <a:endParaRPr lang="en-AU" sz="2000" i="0" smtClean="0"/>
          </a:p>
        </p:txBody>
      </p:sp>
      <p:sp>
        <p:nvSpPr>
          <p:cNvPr id="67605" name="Text Box 21"/>
          <p:cNvSpPr txBox="1">
            <a:spLocks noChangeArrowheads="1"/>
          </p:cNvSpPr>
          <p:nvPr/>
        </p:nvSpPr>
        <p:spPr bwMode="auto">
          <a:xfrm>
            <a:off x="990600" y="3978275"/>
            <a:ext cx="64770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0033CC"/>
              </a:buClr>
              <a:buFont typeface="Webdings" charset="0"/>
              <a:buChar char=""/>
              <a:defRPr/>
            </a:pPr>
            <a:r>
              <a:rPr lang="en-AU" b="0" i="0" smtClean="0">
                <a:solidFill>
                  <a:schemeClr val="bg1"/>
                </a:solidFill>
              </a:rPr>
              <a:t>use a team approach - don</a:t>
            </a:r>
            <a:r>
              <a:rPr lang="ja-JP" altLang="en-AU" b="0" i="0" smtClean="0">
                <a:solidFill>
                  <a:schemeClr val="bg1"/>
                </a:solidFill>
              </a:rPr>
              <a:t>’</a:t>
            </a:r>
            <a:r>
              <a:rPr lang="en-AU" b="0" i="0" smtClean="0">
                <a:solidFill>
                  <a:schemeClr val="bg1"/>
                </a:solidFill>
              </a:rPr>
              <a:t>t respond alone - have a plan</a:t>
            </a:r>
            <a:endParaRPr lang="en-AU" sz="2000" i="0" smtClean="0"/>
          </a:p>
        </p:txBody>
      </p:sp>
      <p:sp>
        <p:nvSpPr>
          <p:cNvPr id="67606" name="Text Box 22"/>
          <p:cNvSpPr txBox="1">
            <a:spLocks noChangeArrowheads="1"/>
          </p:cNvSpPr>
          <p:nvPr/>
        </p:nvSpPr>
        <p:spPr bwMode="auto">
          <a:xfrm>
            <a:off x="990600" y="5045075"/>
            <a:ext cx="78486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rgbClr val="0033CC"/>
              </a:buClr>
              <a:buFont typeface="Webdings" charset="0"/>
              <a:buChar char=""/>
              <a:defRPr/>
            </a:pPr>
            <a:r>
              <a:rPr lang="en-AU" b="0" i="0" smtClean="0">
                <a:solidFill>
                  <a:schemeClr val="bg1"/>
                </a:solidFill>
              </a:rPr>
              <a:t>learn physical intervention techniques to manage acting out individuals, if necessary</a:t>
            </a:r>
            <a:endParaRPr lang="en-AU" sz="2000" i="0" smtClean="0"/>
          </a:p>
        </p:txBody>
      </p:sp>
      <p:sp>
        <p:nvSpPr>
          <p:cNvPr id="67608" name="AutoShape 24"/>
          <p:cNvSpPr>
            <a:spLocks noChangeArrowheads="1"/>
          </p:cNvSpPr>
          <p:nvPr/>
        </p:nvSpPr>
        <p:spPr bwMode="auto">
          <a:xfrm>
            <a:off x="5562600" y="4648200"/>
            <a:ext cx="3352800" cy="1320800"/>
          </a:xfrm>
          <a:prstGeom prst="wedgeRectCallout">
            <a:avLst>
              <a:gd name="adj1" fmla="val -93704"/>
              <a:gd name="adj2" fmla="val -66468"/>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spAutoFit/>
          </a:bodyPr>
          <a:lstStyle/>
          <a:p>
            <a:pPr marL="457200" indent="-457200" algn="l">
              <a:lnSpc>
                <a:spcPct val="100000"/>
              </a:lnSpc>
              <a:defRPr/>
            </a:pPr>
            <a:r>
              <a:rPr lang="en-AU" sz="2000" b="0" i="0" dirty="0">
                <a:solidFill>
                  <a:schemeClr val="tx1"/>
                </a:solidFill>
              </a:rPr>
              <a:t>Value of a Team Approach</a:t>
            </a:r>
          </a:p>
          <a:p>
            <a:pPr marL="457200" indent="-457200" algn="l">
              <a:lnSpc>
                <a:spcPct val="100000"/>
              </a:lnSpc>
              <a:buFont typeface="Arial" charset="0"/>
              <a:buChar char="•"/>
              <a:defRPr/>
            </a:pPr>
            <a:r>
              <a:rPr lang="en-AU" sz="2000" b="0" i="0" dirty="0">
                <a:solidFill>
                  <a:schemeClr val="tx1"/>
                </a:solidFill>
              </a:rPr>
              <a:t>safety</a:t>
            </a:r>
          </a:p>
          <a:p>
            <a:pPr marL="457200" indent="-457200" algn="l">
              <a:lnSpc>
                <a:spcPct val="100000"/>
              </a:lnSpc>
              <a:buFont typeface="Arial" charset="0"/>
              <a:buChar char="•"/>
              <a:defRPr/>
            </a:pPr>
            <a:r>
              <a:rPr lang="en-AU" sz="2000" b="0" i="0" dirty="0">
                <a:solidFill>
                  <a:schemeClr val="tx1"/>
                </a:solidFill>
              </a:rPr>
              <a:t>professionalism</a:t>
            </a:r>
          </a:p>
          <a:p>
            <a:pPr marL="457200" indent="-457200" algn="l">
              <a:lnSpc>
                <a:spcPct val="100000"/>
              </a:lnSpc>
              <a:buFont typeface="Arial" charset="0"/>
              <a:buChar char="•"/>
              <a:defRPr/>
            </a:pPr>
            <a:r>
              <a:rPr lang="en-AU" sz="2000" b="0" i="0" dirty="0">
                <a:solidFill>
                  <a:schemeClr val="tx1"/>
                </a:solidFill>
              </a:rPr>
              <a:t>litigation</a:t>
            </a:r>
            <a:endParaRPr lang="en-AU" sz="2000" i="0" dirty="0">
              <a:solidFill>
                <a:schemeClr val="tx1"/>
              </a:solidFill>
            </a:endParaRPr>
          </a:p>
        </p:txBody>
      </p:sp>
      <p:sp>
        <p:nvSpPr>
          <p:cNvPr id="117769" name="Rectangle 26"/>
          <p:cNvSpPr>
            <a:spLocks noGrp="1" noChangeArrowheads="1"/>
          </p:cNvSpPr>
          <p:nvPr>
            <p:ph type="title" idx="4294967295"/>
          </p:nvPr>
        </p:nvSpPr>
        <p:spPr>
          <a:xfrm>
            <a:off x="6705600" y="228600"/>
            <a:ext cx="2057400" cy="228600"/>
          </a:xfrm>
        </p:spPr>
        <p:txBody>
          <a:bodyPr/>
          <a:lstStyle/>
          <a:p>
            <a:pPr eaLnBrk="1" hangingPunct="1"/>
            <a:r>
              <a:rPr lang="en-AU" sz="400">
                <a:latin typeface="Arial" charset="0"/>
                <a:ea typeface="ＭＳ Ｐゴシック" charset="0"/>
                <a:cs typeface="ＭＳ Ｐゴシック" charset="0"/>
              </a:rPr>
              <a:t>Controlling fear</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Effect transition="in" filter="fade">
                                      <p:cBhvr>
                                        <p:cTn id="7" dur="1000"/>
                                        <p:tgtEl>
                                          <p:spTgt spid="67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03"/>
                                        </p:tgtEl>
                                        <p:attrNameLst>
                                          <p:attrName>style.visibility</p:attrName>
                                        </p:attrNameLst>
                                      </p:cBhvr>
                                      <p:to>
                                        <p:strVal val="visible"/>
                                      </p:to>
                                    </p:set>
                                    <p:animEffect transition="in" filter="fade">
                                      <p:cBhvr>
                                        <p:cTn id="12" dur="1000"/>
                                        <p:tgtEl>
                                          <p:spTgt spid="67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604"/>
                                        </p:tgtEl>
                                        <p:attrNameLst>
                                          <p:attrName>style.visibility</p:attrName>
                                        </p:attrNameLst>
                                      </p:cBhvr>
                                      <p:to>
                                        <p:strVal val="visible"/>
                                      </p:to>
                                    </p:set>
                                    <p:animEffect transition="in" filter="fade">
                                      <p:cBhvr>
                                        <p:cTn id="17" dur="1000"/>
                                        <p:tgtEl>
                                          <p:spTgt spid="676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605"/>
                                        </p:tgtEl>
                                        <p:attrNameLst>
                                          <p:attrName>style.visibility</p:attrName>
                                        </p:attrNameLst>
                                      </p:cBhvr>
                                      <p:to>
                                        <p:strVal val="visible"/>
                                      </p:to>
                                    </p:set>
                                    <p:animEffect transition="in" filter="fade">
                                      <p:cBhvr>
                                        <p:cTn id="22" dur="1000"/>
                                        <p:tgtEl>
                                          <p:spTgt spid="67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608"/>
                                        </p:tgtEl>
                                        <p:attrNameLst>
                                          <p:attrName>style.visibility</p:attrName>
                                        </p:attrNameLst>
                                      </p:cBhvr>
                                      <p:to>
                                        <p:strVal val="visible"/>
                                      </p:to>
                                    </p:set>
                                    <p:animEffect transition="in" filter="fade">
                                      <p:cBhvr>
                                        <p:cTn id="27" dur="1000"/>
                                        <p:tgtEl>
                                          <p:spTgt spid="676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1000"/>
                                        <p:tgtEl>
                                          <p:spTgt spid="67608"/>
                                        </p:tgtEl>
                                      </p:cBhvr>
                                    </p:animEffect>
                                    <p:set>
                                      <p:cBhvr>
                                        <p:cTn id="32" dur="1" fill="hold">
                                          <p:stCondLst>
                                            <p:cond delay="999"/>
                                          </p:stCondLst>
                                        </p:cTn>
                                        <p:tgtEl>
                                          <p:spTgt spid="6760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606"/>
                                        </p:tgtEl>
                                        <p:attrNameLst>
                                          <p:attrName>style.visibility</p:attrName>
                                        </p:attrNameLst>
                                      </p:cBhvr>
                                      <p:to>
                                        <p:strVal val="visible"/>
                                      </p:to>
                                    </p:set>
                                    <p:animEffect transition="in" filter="fade">
                                      <p:cBhvr>
                                        <p:cTn id="37" dur="1000"/>
                                        <p:tgtEl>
                                          <p:spTgt spid="67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2" grpId="0"/>
      <p:bldP spid="67603" grpId="0"/>
      <p:bldP spid="67604" grpId="0"/>
      <p:bldP spid="67605" grpId="0"/>
      <p:bldP spid="67606" grpId="0"/>
      <p:bldP spid="67608" grpId="0" animBg="1"/>
      <p:bldP spid="6760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05" name="Homer strike.mov" descr="/Users/CSC/Desktop/CPI Presentation/IMAGES/Videos/Homer strike.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133600" y="4876800"/>
            <a:ext cx="43434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Text Box 2"/>
          <p:cNvSpPr txBox="1">
            <a:spLocks noChangeArrowheads="1"/>
          </p:cNvSpPr>
          <p:nvPr/>
        </p:nvSpPr>
        <p:spPr bwMode="auto">
          <a:xfrm rot="-2324594">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7</a:t>
            </a:r>
            <a:endParaRPr lang="en-AU" sz="2000" b="0" i="0">
              <a:solidFill>
                <a:schemeClr val="tx1"/>
              </a:solidFill>
            </a:endParaRPr>
          </a:p>
        </p:txBody>
      </p:sp>
      <p:sp>
        <p:nvSpPr>
          <p:cNvPr id="97283" name="Text Box 3"/>
          <p:cNvSpPr txBox="1">
            <a:spLocks noChangeArrowheads="1"/>
          </p:cNvSpPr>
          <p:nvPr/>
        </p:nvSpPr>
        <p:spPr bwMode="auto">
          <a:xfrm>
            <a:off x="1524000" y="622012"/>
            <a:ext cx="6936432"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CPI</a:t>
            </a:r>
            <a:r>
              <a:rPr lang="ja-JP" altLang="en-AU" sz="3200" i="0" dirty="0">
                <a:solidFill>
                  <a:schemeClr val="bg1"/>
                </a:solidFill>
                <a:effectLst>
                  <a:innerShdw blurRad="63500" dist="50800" dir="13500000">
                    <a:prstClr val="black">
                      <a:alpha val="50000"/>
                    </a:prstClr>
                  </a:innerShdw>
                </a:effectLst>
              </a:rPr>
              <a:t>’</a:t>
            </a:r>
            <a:r>
              <a:rPr lang="en-AU" sz="3200" i="0" dirty="0">
                <a:solidFill>
                  <a:schemeClr val="bg1"/>
                </a:solidFill>
                <a:effectLst>
                  <a:innerShdw blurRad="63500" dist="50800" dir="13500000">
                    <a:prstClr val="black">
                      <a:alpha val="50000"/>
                    </a:prstClr>
                  </a:innerShdw>
                </a:effectLst>
              </a:rPr>
              <a:t>s Personal Safety Techniques</a:t>
            </a:r>
          </a:p>
        </p:txBody>
      </p:sp>
      <p:sp>
        <p:nvSpPr>
          <p:cNvPr id="97284" name="Text Box 4"/>
          <p:cNvSpPr txBox="1">
            <a:spLocks noChangeArrowheads="1"/>
          </p:cNvSpPr>
          <p:nvPr/>
        </p:nvSpPr>
        <p:spPr bwMode="auto">
          <a:xfrm>
            <a:off x="838200" y="14478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Definitions:</a:t>
            </a:r>
            <a:endParaRPr lang="en-AU" sz="2000" b="0" i="0">
              <a:solidFill>
                <a:schemeClr val="bg1"/>
              </a:solidFill>
            </a:endParaRPr>
          </a:p>
        </p:txBody>
      </p:sp>
      <p:sp>
        <p:nvSpPr>
          <p:cNvPr id="97285" name="Text Box 5"/>
          <p:cNvSpPr txBox="1">
            <a:spLocks noChangeArrowheads="1"/>
          </p:cNvSpPr>
          <p:nvPr/>
        </p:nvSpPr>
        <p:spPr bwMode="auto">
          <a:xfrm>
            <a:off x="1219200" y="1981200"/>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Strike  -</a:t>
            </a:r>
          </a:p>
        </p:txBody>
      </p:sp>
      <p:sp>
        <p:nvSpPr>
          <p:cNvPr id="97287" name="Text Box 7"/>
          <p:cNvSpPr txBox="1">
            <a:spLocks noChangeArrowheads="1"/>
          </p:cNvSpPr>
          <p:nvPr/>
        </p:nvSpPr>
        <p:spPr bwMode="auto">
          <a:xfrm>
            <a:off x="2286000" y="1981200"/>
            <a:ext cx="556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a weapon coming into contact with a target</a:t>
            </a:r>
          </a:p>
        </p:txBody>
      </p:sp>
      <p:sp>
        <p:nvSpPr>
          <p:cNvPr id="97288" name="Text Box 8"/>
          <p:cNvSpPr txBox="1">
            <a:spLocks noChangeArrowheads="1"/>
          </p:cNvSpPr>
          <p:nvPr/>
        </p:nvSpPr>
        <p:spPr bwMode="auto">
          <a:xfrm>
            <a:off x="1219200" y="2727325"/>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Grab   -</a:t>
            </a:r>
          </a:p>
        </p:txBody>
      </p:sp>
      <p:sp>
        <p:nvSpPr>
          <p:cNvPr id="97289" name="Text Box 9"/>
          <p:cNvSpPr txBox="1">
            <a:spLocks noChangeArrowheads="1"/>
          </p:cNvSpPr>
          <p:nvPr/>
        </p:nvSpPr>
        <p:spPr bwMode="auto">
          <a:xfrm>
            <a:off x="2273300" y="2727325"/>
            <a:ext cx="66294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the attempt to control or destroy a part of </a:t>
            </a:r>
          </a:p>
          <a:p>
            <a:pPr algn="l">
              <a:lnSpc>
                <a:spcPct val="100000"/>
              </a:lnSpc>
              <a:spcBef>
                <a:spcPct val="50000"/>
              </a:spcBef>
              <a:defRPr/>
            </a:pPr>
            <a:r>
              <a:rPr lang="en-AU" sz="2000" b="0" i="0">
                <a:solidFill>
                  <a:schemeClr val="bg1"/>
                </a:solidFill>
              </a:rPr>
              <a:t>one</a:t>
            </a:r>
            <a:r>
              <a:rPr lang="ja-JP" altLang="en-AU" sz="2000" b="0" i="0">
                <a:solidFill>
                  <a:schemeClr val="bg1"/>
                </a:solidFill>
              </a:rPr>
              <a:t>’</a:t>
            </a:r>
            <a:r>
              <a:rPr lang="en-AU" sz="2000" b="0" i="0">
                <a:solidFill>
                  <a:schemeClr val="bg1"/>
                </a:solidFill>
              </a:rPr>
              <a:t>s anatomy</a:t>
            </a:r>
          </a:p>
        </p:txBody>
      </p:sp>
      <p:sp>
        <p:nvSpPr>
          <p:cNvPr id="97291" name="Text Box 11"/>
          <p:cNvSpPr txBox="1">
            <a:spLocks noChangeArrowheads="1"/>
          </p:cNvSpPr>
          <p:nvPr/>
        </p:nvSpPr>
        <p:spPr bwMode="auto">
          <a:xfrm>
            <a:off x="914400" y="38862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Examples:</a:t>
            </a:r>
            <a:endParaRPr lang="en-AU" sz="2000" b="0" i="0">
              <a:solidFill>
                <a:schemeClr val="bg1"/>
              </a:solidFill>
            </a:endParaRPr>
          </a:p>
        </p:txBody>
      </p:sp>
      <p:sp>
        <p:nvSpPr>
          <p:cNvPr id="97294" name="Text Box 14"/>
          <p:cNvSpPr txBox="1">
            <a:spLocks noChangeArrowheads="1"/>
          </p:cNvSpPr>
          <p:nvPr/>
        </p:nvSpPr>
        <p:spPr bwMode="auto">
          <a:xfrm>
            <a:off x="2590800" y="4343400"/>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bg1"/>
                </a:solidFill>
              </a:rPr>
              <a:t>Strike</a:t>
            </a:r>
          </a:p>
        </p:txBody>
      </p:sp>
      <p:sp>
        <p:nvSpPr>
          <p:cNvPr id="97295" name="Text Box 15"/>
          <p:cNvSpPr txBox="1">
            <a:spLocks noChangeArrowheads="1"/>
          </p:cNvSpPr>
          <p:nvPr/>
        </p:nvSpPr>
        <p:spPr bwMode="auto">
          <a:xfrm>
            <a:off x="5105400" y="4351338"/>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i="0">
                <a:solidFill>
                  <a:schemeClr val="bg1"/>
                </a:solidFill>
              </a:rPr>
              <a:t>Grab</a:t>
            </a:r>
          </a:p>
        </p:txBody>
      </p:sp>
      <p:sp>
        <p:nvSpPr>
          <p:cNvPr id="97296" name="Text Box 16"/>
          <p:cNvSpPr txBox="1">
            <a:spLocks noChangeArrowheads="1"/>
          </p:cNvSpPr>
          <p:nvPr/>
        </p:nvSpPr>
        <p:spPr bwMode="auto">
          <a:xfrm>
            <a:off x="2667000" y="4876800"/>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punch</a:t>
            </a:r>
          </a:p>
        </p:txBody>
      </p:sp>
      <p:sp>
        <p:nvSpPr>
          <p:cNvPr id="97297" name="Text Box 17"/>
          <p:cNvSpPr txBox="1">
            <a:spLocks noChangeArrowheads="1"/>
          </p:cNvSpPr>
          <p:nvPr/>
        </p:nvSpPr>
        <p:spPr bwMode="auto">
          <a:xfrm>
            <a:off x="2590800" y="53181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hit</a:t>
            </a:r>
          </a:p>
        </p:txBody>
      </p:sp>
      <p:sp>
        <p:nvSpPr>
          <p:cNvPr id="97298" name="Text Box 18"/>
          <p:cNvSpPr txBox="1">
            <a:spLocks noChangeArrowheads="1"/>
          </p:cNvSpPr>
          <p:nvPr/>
        </p:nvSpPr>
        <p:spPr bwMode="auto">
          <a:xfrm>
            <a:off x="2590800" y="57753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kick</a:t>
            </a:r>
          </a:p>
        </p:txBody>
      </p:sp>
      <p:sp>
        <p:nvSpPr>
          <p:cNvPr id="97299" name="Text Box 19"/>
          <p:cNvSpPr txBox="1">
            <a:spLocks noChangeArrowheads="1"/>
          </p:cNvSpPr>
          <p:nvPr/>
        </p:nvSpPr>
        <p:spPr bwMode="auto">
          <a:xfrm>
            <a:off x="5181600" y="4876800"/>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wrist grab</a:t>
            </a:r>
          </a:p>
        </p:txBody>
      </p:sp>
      <p:sp>
        <p:nvSpPr>
          <p:cNvPr id="97300" name="Text Box 20"/>
          <p:cNvSpPr txBox="1">
            <a:spLocks noChangeArrowheads="1"/>
          </p:cNvSpPr>
          <p:nvPr/>
        </p:nvSpPr>
        <p:spPr bwMode="auto">
          <a:xfrm>
            <a:off x="5181600" y="53181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hair pull</a:t>
            </a:r>
          </a:p>
        </p:txBody>
      </p:sp>
      <p:sp>
        <p:nvSpPr>
          <p:cNvPr id="97301" name="Text Box 21"/>
          <p:cNvSpPr txBox="1">
            <a:spLocks noChangeArrowheads="1"/>
          </p:cNvSpPr>
          <p:nvPr/>
        </p:nvSpPr>
        <p:spPr bwMode="auto">
          <a:xfrm>
            <a:off x="5105400" y="57753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choke</a:t>
            </a:r>
          </a:p>
        </p:txBody>
      </p:sp>
      <p:sp>
        <p:nvSpPr>
          <p:cNvPr id="97302" name="Text Box 22"/>
          <p:cNvSpPr txBox="1">
            <a:spLocks noChangeArrowheads="1"/>
          </p:cNvSpPr>
          <p:nvPr/>
        </p:nvSpPr>
        <p:spPr bwMode="auto">
          <a:xfrm>
            <a:off x="5105400" y="62325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bite</a:t>
            </a:r>
          </a:p>
        </p:txBody>
      </p:sp>
      <p:sp>
        <p:nvSpPr>
          <p:cNvPr id="97303" name="Text Box 23"/>
          <p:cNvSpPr txBox="1">
            <a:spLocks noChangeArrowheads="1"/>
          </p:cNvSpPr>
          <p:nvPr/>
        </p:nvSpPr>
        <p:spPr bwMode="auto">
          <a:xfrm>
            <a:off x="2514600" y="6232525"/>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thrown object</a:t>
            </a:r>
          </a:p>
        </p:txBody>
      </p:sp>
      <p:sp>
        <p:nvSpPr>
          <p:cNvPr id="97292" name="Line 12"/>
          <p:cNvSpPr>
            <a:spLocks noChangeShapeType="1"/>
          </p:cNvSpPr>
          <p:nvPr/>
        </p:nvSpPr>
        <p:spPr bwMode="auto">
          <a:xfrm>
            <a:off x="2133600" y="4800600"/>
            <a:ext cx="5029200" cy="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97293" name="Line 13"/>
          <p:cNvSpPr>
            <a:spLocks noChangeShapeType="1"/>
          </p:cNvSpPr>
          <p:nvPr/>
        </p:nvSpPr>
        <p:spPr bwMode="auto">
          <a:xfrm>
            <a:off x="4648200" y="4419600"/>
            <a:ext cx="0" cy="2209800"/>
          </a:xfrm>
          <a:prstGeom prst="line">
            <a:avLst/>
          </a:prstGeom>
          <a:noFill/>
          <a:ln w="254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pic>
        <p:nvPicPr>
          <p:cNvPr id="97312" name="Picture 32" descr="homer gra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876800"/>
            <a:ext cx="165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3" name="AutoShape 33"/>
          <p:cNvSpPr>
            <a:spLocks noChangeArrowheads="1"/>
          </p:cNvSpPr>
          <p:nvPr/>
        </p:nvSpPr>
        <p:spPr bwMode="auto">
          <a:xfrm>
            <a:off x="6629400" y="3429000"/>
            <a:ext cx="2362200" cy="1143000"/>
          </a:xfrm>
          <a:prstGeom prst="wedgeEllipseCallout">
            <a:avLst>
              <a:gd name="adj1" fmla="val -62769"/>
              <a:gd name="adj2" fmla="val 52222"/>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lstStyle/>
          <a:p>
            <a:pPr>
              <a:lnSpc>
                <a:spcPct val="100000"/>
              </a:lnSpc>
              <a:defRPr/>
            </a:pPr>
            <a:r>
              <a:rPr lang="en-AU" sz="2000" i="0">
                <a:solidFill>
                  <a:schemeClr val="tx1"/>
                </a:solidFill>
              </a:rPr>
              <a:t>Every grab starts as a strike</a:t>
            </a:r>
          </a:p>
        </p:txBody>
      </p:sp>
      <p:sp>
        <p:nvSpPr>
          <p:cNvPr id="97314" name="Rectangle 34"/>
          <p:cNvSpPr>
            <a:spLocks noChangeArrowheads="1"/>
          </p:cNvSpPr>
          <p:nvPr/>
        </p:nvSpPr>
        <p:spPr bwMode="auto">
          <a:xfrm>
            <a:off x="7842250" y="6291263"/>
            <a:ext cx="2159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lnSpc>
                <a:spcPct val="100000"/>
              </a:lnSpc>
              <a:defRPr/>
            </a:pPr>
            <a:endParaRPr lang="en-US" sz="2000" i="0">
              <a:solidFill>
                <a:schemeClr val="tx1"/>
              </a:solidFill>
            </a:endParaRPr>
          </a:p>
        </p:txBody>
      </p:sp>
      <p:sp>
        <p:nvSpPr>
          <p:cNvPr id="119833" name="Rectangle 35"/>
          <p:cNvSpPr>
            <a:spLocks noGrp="1" noChangeArrowheads="1"/>
          </p:cNvSpPr>
          <p:nvPr>
            <p:ph type="title" idx="4294967295"/>
          </p:nvPr>
        </p:nvSpPr>
        <p:spPr>
          <a:xfrm>
            <a:off x="7086600" y="152400"/>
            <a:ext cx="1752600" cy="228600"/>
          </a:xfrm>
        </p:spPr>
        <p:txBody>
          <a:bodyPr/>
          <a:lstStyle/>
          <a:p>
            <a:pPr eaLnBrk="1" hangingPunct="1"/>
            <a:r>
              <a:rPr lang="en-AU" sz="400">
                <a:latin typeface="Arial" charset="0"/>
                <a:ea typeface="ＭＳ Ｐゴシック" charset="0"/>
                <a:cs typeface="ＭＳ Ｐゴシック" charset="0"/>
              </a:rPr>
              <a:t>Personal safety</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fade">
                                      <p:cBhvr>
                                        <p:cTn id="7" dur="10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fade">
                                      <p:cBhvr>
                                        <p:cTn id="12" dur="1000"/>
                                        <p:tgtEl>
                                          <p:spTgt spid="97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87"/>
                                        </p:tgtEl>
                                        <p:attrNameLst>
                                          <p:attrName>style.visibility</p:attrName>
                                        </p:attrNameLst>
                                      </p:cBhvr>
                                      <p:to>
                                        <p:strVal val="visible"/>
                                      </p:to>
                                    </p:set>
                                    <p:animEffect transition="in" filter="fade">
                                      <p:cBhvr>
                                        <p:cTn id="17" dur="1000"/>
                                        <p:tgtEl>
                                          <p:spTgt spid="972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288"/>
                                        </p:tgtEl>
                                        <p:attrNameLst>
                                          <p:attrName>style.visibility</p:attrName>
                                        </p:attrNameLst>
                                      </p:cBhvr>
                                      <p:to>
                                        <p:strVal val="visible"/>
                                      </p:to>
                                    </p:set>
                                    <p:animEffect transition="in" filter="fade">
                                      <p:cBhvr>
                                        <p:cTn id="22" dur="1000"/>
                                        <p:tgtEl>
                                          <p:spTgt spid="972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289"/>
                                        </p:tgtEl>
                                        <p:attrNameLst>
                                          <p:attrName>style.visibility</p:attrName>
                                        </p:attrNameLst>
                                      </p:cBhvr>
                                      <p:to>
                                        <p:strVal val="visible"/>
                                      </p:to>
                                    </p:set>
                                    <p:animEffect transition="in" filter="fade">
                                      <p:cBhvr>
                                        <p:cTn id="27" dur="1000"/>
                                        <p:tgtEl>
                                          <p:spTgt spid="972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291"/>
                                        </p:tgtEl>
                                        <p:attrNameLst>
                                          <p:attrName>style.visibility</p:attrName>
                                        </p:attrNameLst>
                                      </p:cBhvr>
                                      <p:to>
                                        <p:strVal val="visible"/>
                                      </p:to>
                                    </p:set>
                                    <p:animEffect transition="in" filter="fade">
                                      <p:cBhvr>
                                        <p:cTn id="32" dur="1000"/>
                                        <p:tgtEl>
                                          <p:spTgt spid="972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294"/>
                                        </p:tgtEl>
                                        <p:attrNameLst>
                                          <p:attrName>style.visibility</p:attrName>
                                        </p:attrNameLst>
                                      </p:cBhvr>
                                      <p:to>
                                        <p:strVal val="visible"/>
                                      </p:to>
                                    </p:set>
                                    <p:animEffect transition="in" filter="fade">
                                      <p:cBhvr>
                                        <p:cTn id="37" dur="1000"/>
                                        <p:tgtEl>
                                          <p:spTgt spid="97294"/>
                                        </p:tgtEl>
                                      </p:cBhvr>
                                    </p:animEffect>
                                  </p:childTnLst>
                                </p:cTn>
                              </p:par>
                              <p:par>
                                <p:cTn id="38" presetID="10" presetClass="entr" presetSubtype="0" fill="hold" nodeType="withEffect">
                                  <p:stCondLst>
                                    <p:cond delay="0"/>
                                  </p:stCondLst>
                                  <p:childTnLst>
                                    <p:set>
                                      <p:cBhvr>
                                        <p:cTn id="39" dur="1" fill="hold">
                                          <p:stCondLst>
                                            <p:cond delay="0"/>
                                          </p:stCondLst>
                                        </p:cTn>
                                        <p:tgtEl>
                                          <p:spTgt spid="97292"/>
                                        </p:tgtEl>
                                        <p:attrNameLst>
                                          <p:attrName>style.visibility</p:attrName>
                                        </p:attrNameLst>
                                      </p:cBhvr>
                                      <p:to>
                                        <p:strVal val="visible"/>
                                      </p:to>
                                    </p:set>
                                    <p:animEffect transition="in" filter="fade">
                                      <p:cBhvr>
                                        <p:cTn id="40" dur="1000"/>
                                        <p:tgtEl>
                                          <p:spTgt spid="972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97305"/>
                                        </p:tgtEl>
                                        <p:attrNameLst>
                                          <p:attrName>style.visibility</p:attrName>
                                        </p:attrNameLst>
                                      </p:cBhvr>
                                      <p:to>
                                        <p:strVal val="visible"/>
                                      </p:to>
                                    </p:set>
                                    <p:animEffect transition="in" filter="fade">
                                      <p:cBhvr>
                                        <p:cTn id="45" dur="1000"/>
                                        <p:tgtEl>
                                          <p:spTgt spid="97305"/>
                                        </p:tgtEl>
                                      </p:cBhvr>
                                    </p:animEffect>
                                  </p:childTnLst>
                                </p:cTn>
                              </p:par>
                              <p:par>
                                <p:cTn id="46" presetID="1" presetClass="mediacall" presetSubtype="0" fill="hold" nodeType="withEffect">
                                  <p:stCondLst>
                                    <p:cond delay="0"/>
                                  </p:stCondLst>
                                  <p:childTnLst>
                                    <p:cmd type="call" cmd="playFrom(0.0)">
                                      <p:cBhvr>
                                        <p:cTn id="47" dur="1074" fill="hold"/>
                                        <p:tgtEl>
                                          <p:spTgt spid="97305"/>
                                        </p:tgtEl>
                                      </p:cBhvr>
                                    </p:cmd>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1000"/>
                                        <p:tgtEl>
                                          <p:spTgt spid="97305"/>
                                        </p:tgtEl>
                                      </p:cBhvr>
                                    </p:animEffect>
                                    <p:set>
                                      <p:cBhvr>
                                        <p:cTn id="52" dur="1" fill="hold">
                                          <p:stCondLst>
                                            <p:cond delay="999"/>
                                          </p:stCondLst>
                                        </p:cTn>
                                        <p:tgtEl>
                                          <p:spTgt spid="97305"/>
                                        </p:tgtEl>
                                        <p:attrNameLst>
                                          <p:attrName>style.visibility</p:attrName>
                                        </p:attrNameLst>
                                      </p:cBhvr>
                                      <p:to>
                                        <p:strVal val="hidden"/>
                                      </p:to>
                                    </p:set>
                                    <p:cmd type="call" cmd="stop">
                                      <p:cBhvr>
                                        <p:cTn id="53" dur="1">
                                          <p:stCondLst>
                                            <p:cond delay="999"/>
                                          </p:stCondLst>
                                        </p:cTn>
                                        <p:tgtEl>
                                          <p:spTgt spid="97305"/>
                                        </p:tgtEl>
                                      </p:cBhvr>
                                    </p:cmd>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7295"/>
                                        </p:tgtEl>
                                        <p:attrNameLst>
                                          <p:attrName>style.visibility</p:attrName>
                                        </p:attrNameLst>
                                      </p:cBhvr>
                                      <p:to>
                                        <p:strVal val="visible"/>
                                      </p:to>
                                    </p:set>
                                    <p:animEffect transition="in" filter="fade">
                                      <p:cBhvr>
                                        <p:cTn id="58" dur="1000"/>
                                        <p:tgtEl>
                                          <p:spTgt spid="97295"/>
                                        </p:tgtEl>
                                      </p:cBhvr>
                                    </p:animEffect>
                                  </p:childTnLst>
                                </p:cTn>
                              </p:par>
                              <p:par>
                                <p:cTn id="59" presetID="10" presetClass="exit" presetSubtype="0" fill="hold" grpId="2" nodeType="withEffect">
                                  <p:stCondLst>
                                    <p:cond delay="0"/>
                                  </p:stCondLst>
                                  <p:childTnLst>
                                    <p:animEffect transition="out" filter="fade">
                                      <p:cBhvr>
                                        <p:cTn id="60" dur="1000"/>
                                        <p:tgtEl>
                                          <p:spTgt spid="97294"/>
                                        </p:tgtEl>
                                      </p:cBhvr>
                                    </p:animEffect>
                                    <p:set>
                                      <p:cBhvr>
                                        <p:cTn id="61" dur="1" fill="hold">
                                          <p:stCondLst>
                                            <p:cond delay="999"/>
                                          </p:stCondLst>
                                        </p:cTn>
                                        <p:tgtEl>
                                          <p:spTgt spid="97294"/>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97312"/>
                                        </p:tgtEl>
                                        <p:attrNameLst>
                                          <p:attrName>style.visibility</p:attrName>
                                        </p:attrNameLst>
                                      </p:cBhvr>
                                      <p:to>
                                        <p:strVal val="visible"/>
                                      </p:to>
                                    </p:set>
                                    <p:animEffect transition="in" filter="fade">
                                      <p:cBhvr>
                                        <p:cTn id="64" dur="1000"/>
                                        <p:tgtEl>
                                          <p:spTgt spid="9731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2000"/>
                                        <p:tgtEl>
                                          <p:spTgt spid="97312"/>
                                        </p:tgtEl>
                                      </p:cBhvr>
                                    </p:animEffect>
                                    <p:set>
                                      <p:cBhvr>
                                        <p:cTn id="69" dur="1" fill="hold">
                                          <p:stCondLst>
                                            <p:cond delay="1999"/>
                                          </p:stCondLst>
                                        </p:cTn>
                                        <p:tgtEl>
                                          <p:spTgt spid="97312"/>
                                        </p:tgtEl>
                                        <p:attrNameLst>
                                          <p:attrName>style.visibility</p:attrName>
                                        </p:attrNameLst>
                                      </p:cBhvr>
                                      <p:to>
                                        <p:strVal val="hidden"/>
                                      </p:to>
                                    </p:set>
                                  </p:childTnLst>
                                </p:cTn>
                              </p:par>
                              <p:par>
                                <p:cTn id="70" presetID="10" presetClass="entr" presetSubtype="0" fill="hold" grpId="1" nodeType="withEffect">
                                  <p:stCondLst>
                                    <p:cond delay="0"/>
                                  </p:stCondLst>
                                  <p:childTnLst>
                                    <p:set>
                                      <p:cBhvr>
                                        <p:cTn id="71" dur="1" fill="hold">
                                          <p:stCondLst>
                                            <p:cond delay="0"/>
                                          </p:stCondLst>
                                        </p:cTn>
                                        <p:tgtEl>
                                          <p:spTgt spid="97294"/>
                                        </p:tgtEl>
                                        <p:attrNameLst>
                                          <p:attrName>style.visibility</p:attrName>
                                        </p:attrNameLst>
                                      </p:cBhvr>
                                      <p:to>
                                        <p:strVal val="visible"/>
                                      </p:to>
                                    </p:set>
                                    <p:animEffect transition="in" filter="fade">
                                      <p:cBhvr>
                                        <p:cTn id="72" dur="1000"/>
                                        <p:tgtEl>
                                          <p:spTgt spid="97294"/>
                                        </p:tgtEl>
                                      </p:cBhvr>
                                    </p:animEffect>
                                  </p:childTnLst>
                                </p:cTn>
                              </p:par>
                              <p:par>
                                <p:cTn id="73" presetID="10" presetClass="entr" presetSubtype="0" fill="hold" nodeType="withEffect">
                                  <p:stCondLst>
                                    <p:cond delay="0"/>
                                  </p:stCondLst>
                                  <p:childTnLst>
                                    <p:set>
                                      <p:cBhvr>
                                        <p:cTn id="74" dur="1" fill="hold">
                                          <p:stCondLst>
                                            <p:cond delay="0"/>
                                          </p:stCondLst>
                                        </p:cTn>
                                        <p:tgtEl>
                                          <p:spTgt spid="97293"/>
                                        </p:tgtEl>
                                        <p:attrNameLst>
                                          <p:attrName>style.visibility</p:attrName>
                                        </p:attrNameLst>
                                      </p:cBhvr>
                                      <p:to>
                                        <p:strVal val="visible"/>
                                      </p:to>
                                    </p:set>
                                    <p:animEffect transition="in" filter="fade">
                                      <p:cBhvr>
                                        <p:cTn id="75" dur="1000"/>
                                        <p:tgtEl>
                                          <p:spTgt spid="9729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7296"/>
                                        </p:tgtEl>
                                        <p:attrNameLst>
                                          <p:attrName>style.visibility</p:attrName>
                                        </p:attrNameLst>
                                      </p:cBhvr>
                                      <p:to>
                                        <p:strVal val="visible"/>
                                      </p:to>
                                    </p:set>
                                    <p:animEffect transition="in" filter="fade">
                                      <p:cBhvr>
                                        <p:cTn id="80" dur="1000"/>
                                        <p:tgtEl>
                                          <p:spTgt spid="9729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7297"/>
                                        </p:tgtEl>
                                        <p:attrNameLst>
                                          <p:attrName>style.visibility</p:attrName>
                                        </p:attrNameLst>
                                      </p:cBhvr>
                                      <p:to>
                                        <p:strVal val="visible"/>
                                      </p:to>
                                    </p:set>
                                    <p:animEffect transition="in" filter="fade">
                                      <p:cBhvr>
                                        <p:cTn id="85" dur="1000"/>
                                        <p:tgtEl>
                                          <p:spTgt spid="9729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7298"/>
                                        </p:tgtEl>
                                        <p:attrNameLst>
                                          <p:attrName>style.visibility</p:attrName>
                                        </p:attrNameLst>
                                      </p:cBhvr>
                                      <p:to>
                                        <p:strVal val="visible"/>
                                      </p:to>
                                    </p:set>
                                    <p:animEffect transition="in" filter="fade">
                                      <p:cBhvr>
                                        <p:cTn id="90" dur="1000"/>
                                        <p:tgtEl>
                                          <p:spTgt spid="9729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97303"/>
                                        </p:tgtEl>
                                        <p:attrNameLst>
                                          <p:attrName>style.visibility</p:attrName>
                                        </p:attrNameLst>
                                      </p:cBhvr>
                                      <p:to>
                                        <p:strVal val="visible"/>
                                      </p:to>
                                    </p:set>
                                    <p:animEffect transition="in" filter="fade">
                                      <p:cBhvr>
                                        <p:cTn id="95" dur="1000"/>
                                        <p:tgtEl>
                                          <p:spTgt spid="9730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7299"/>
                                        </p:tgtEl>
                                        <p:attrNameLst>
                                          <p:attrName>style.visibility</p:attrName>
                                        </p:attrNameLst>
                                      </p:cBhvr>
                                      <p:to>
                                        <p:strVal val="visible"/>
                                      </p:to>
                                    </p:set>
                                    <p:animEffect transition="in" filter="fade">
                                      <p:cBhvr>
                                        <p:cTn id="100" dur="1000"/>
                                        <p:tgtEl>
                                          <p:spTgt spid="9729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97300"/>
                                        </p:tgtEl>
                                        <p:attrNameLst>
                                          <p:attrName>style.visibility</p:attrName>
                                        </p:attrNameLst>
                                      </p:cBhvr>
                                      <p:to>
                                        <p:strVal val="visible"/>
                                      </p:to>
                                    </p:set>
                                    <p:animEffect transition="in" filter="fade">
                                      <p:cBhvr>
                                        <p:cTn id="105" dur="1000"/>
                                        <p:tgtEl>
                                          <p:spTgt spid="9730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97301"/>
                                        </p:tgtEl>
                                        <p:attrNameLst>
                                          <p:attrName>style.visibility</p:attrName>
                                        </p:attrNameLst>
                                      </p:cBhvr>
                                      <p:to>
                                        <p:strVal val="visible"/>
                                      </p:to>
                                    </p:set>
                                    <p:animEffect transition="in" filter="fade">
                                      <p:cBhvr>
                                        <p:cTn id="110" dur="1000"/>
                                        <p:tgtEl>
                                          <p:spTgt spid="9730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7302"/>
                                        </p:tgtEl>
                                        <p:attrNameLst>
                                          <p:attrName>style.visibility</p:attrName>
                                        </p:attrNameLst>
                                      </p:cBhvr>
                                      <p:to>
                                        <p:strVal val="visible"/>
                                      </p:to>
                                    </p:set>
                                    <p:animEffect transition="in" filter="fade">
                                      <p:cBhvr>
                                        <p:cTn id="115" dur="1000"/>
                                        <p:tgtEl>
                                          <p:spTgt spid="9730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97313"/>
                                        </p:tgtEl>
                                        <p:attrNameLst>
                                          <p:attrName>style.visibility</p:attrName>
                                        </p:attrNameLst>
                                      </p:cBhvr>
                                      <p:to>
                                        <p:strVal val="visible"/>
                                      </p:to>
                                    </p:set>
                                    <p:animEffect transition="in" filter="fade">
                                      <p:cBhvr>
                                        <p:cTn id="120" dur="1000"/>
                                        <p:tgtEl>
                                          <p:spTgt spid="973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9730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2" presetClass="mediacall" presetSubtype="0" fill="hold" nodeType="clickEffect">
                                  <p:stCondLst>
                                    <p:cond delay="0"/>
                                  </p:stCondLst>
                                  <p:childTnLst>
                                    <p:cmd type="call" cmd="togglePause">
                                      <p:cBhvr>
                                        <p:cTn id="125" dur="1" fill="hold"/>
                                        <p:tgtEl>
                                          <p:spTgt spid="97305"/>
                                        </p:tgtEl>
                                      </p:cBhvr>
                                    </p:cmd>
                                  </p:childTnLst>
                                </p:cTn>
                              </p:par>
                            </p:childTnLst>
                          </p:cTn>
                        </p:par>
                      </p:childTnLst>
                    </p:cTn>
                  </p:par>
                </p:childTnLst>
              </p:cTn>
              <p:nextCondLst>
                <p:cond evt="onClick" delay="0">
                  <p:tgtEl>
                    <p:spTgt spid="97305"/>
                  </p:tgtEl>
                </p:cond>
              </p:nextCondLst>
            </p:seq>
            <p:video>
              <p:cMediaNode>
                <p:cTn id="126" repeatCount="indefinite" fill="hold" display="0">
                  <p:stCondLst>
                    <p:cond delay="indefinite"/>
                  </p:stCondLst>
                  <p:endCondLst>
                    <p:cond evt="onNext" delay="0">
                      <p:tgtEl>
                        <p:sldTgt/>
                      </p:tgtEl>
                    </p:cond>
                    <p:cond evt="onPrev" delay="0">
                      <p:tgtEl>
                        <p:sldTgt/>
                      </p:tgtEl>
                    </p:cond>
                  </p:endCondLst>
                </p:cTn>
                <p:tgtEl>
                  <p:spTgt spid="97305"/>
                </p:tgtEl>
              </p:cMediaNode>
            </p:video>
          </p:childTnLst>
        </p:cTn>
      </p:par>
    </p:tnLst>
    <p:bldLst>
      <p:bldP spid="97284" grpId="0"/>
      <p:bldP spid="97285" grpId="0"/>
      <p:bldP spid="97287" grpId="0"/>
      <p:bldP spid="97288" grpId="0"/>
      <p:bldP spid="97289" grpId="0"/>
      <p:bldP spid="97291" grpId="0"/>
      <p:bldP spid="97294" grpId="0"/>
      <p:bldP spid="97294" grpId="1"/>
      <p:bldP spid="97294" grpId="2"/>
      <p:bldP spid="97295" grpId="0"/>
      <p:bldP spid="97296" grpId="0"/>
      <p:bldP spid="97297" grpId="0"/>
      <p:bldP spid="97298" grpId="0"/>
      <p:bldP spid="97299" grpId="0"/>
      <p:bldP spid="97300" grpId="0"/>
      <p:bldP spid="97301" grpId="0"/>
      <p:bldP spid="97302" grpId="0"/>
      <p:bldP spid="97303" grpId="0"/>
      <p:bldP spid="973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rot="-2324594">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7</a:t>
            </a:r>
            <a:endParaRPr lang="en-AU" sz="2000" b="0" i="0">
              <a:solidFill>
                <a:schemeClr val="tx1"/>
              </a:solidFill>
            </a:endParaRPr>
          </a:p>
        </p:txBody>
      </p:sp>
      <p:sp>
        <p:nvSpPr>
          <p:cNvPr id="98307" name="Text Box 3"/>
          <p:cNvSpPr txBox="1">
            <a:spLocks noChangeArrowheads="1"/>
          </p:cNvSpPr>
          <p:nvPr/>
        </p:nvSpPr>
        <p:spPr bwMode="auto">
          <a:xfrm>
            <a:off x="1524000" y="622012"/>
            <a:ext cx="7152456"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CPI</a:t>
            </a:r>
            <a:r>
              <a:rPr lang="ja-JP" altLang="en-AU" sz="3200" i="0" dirty="0">
                <a:solidFill>
                  <a:schemeClr val="bg1"/>
                </a:solidFill>
                <a:effectLst>
                  <a:innerShdw blurRad="63500" dist="50800" dir="13500000">
                    <a:prstClr val="black">
                      <a:alpha val="50000"/>
                    </a:prstClr>
                  </a:innerShdw>
                </a:effectLst>
              </a:rPr>
              <a:t>’</a:t>
            </a:r>
            <a:r>
              <a:rPr lang="en-AU" sz="3200" i="0" dirty="0">
                <a:solidFill>
                  <a:schemeClr val="bg1"/>
                </a:solidFill>
                <a:effectLst>
                  <a:innerShdw blurRad="63500" dist="50800" dir="13500000">
                    <a:prstClr val="black">
                      <a:alpha val="50000"/>
                    </a:prstClr>
                  </a:innerShdw>
                </a:effectLst>
              </a:rPr>
              <a:t>s Principles of Personal Safety</a:t>
            </a:r>
          </a:p>
        </p:txBody>
      </p:sp>
      <p:sp>
        <p:nvSpPr>
          <p:cNvPr id="98309" name="Text Box 5"/>
          <p:cNvSpPr txBox="1">
            <a:spLocks noChangeArrowheads="1"/>
          </p:cNvSpPr>
          <p:nvPr/>
        </p:nvSpPr>
        <p:spPr bwMode="auto">
          <a:xfrm>
            <a:off x="457200" y="1524000"/>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Strike</a:t>
            </a:r>
          </a:p>
        </p:txBody>
      </p:sp>
      <p:sp>
        <p:nvSpPr>
          <p:cNvPr id="98310" name="Text Box 6"/>
          <p:cNvSpPr txBox="1">
            <a:spLocks noChangeArrowheads="1"/>
          </p:cNvSpPr>
          <p:nvPr/>
        </p:nvSpPr>
        <p:spPr bwMode="auto">
          <a:xfrm>
            <a:off x="457200" y="4343400"/>
            <a:ext cx="2590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2.  Move the target</a:t>
            </a:r>
          </a:p>
        </p:txBody>
      </p:sp>
      <p:sp>
        <p:nvSpPr>
          <p:cNvPr id="98311" name="Text Box 7"/>
          <p:cNvSpPr txBox="1">
            <a:spLocks noChangeArrowheads="1"/>
          </p:cNvSpPr>
          <p:nvPr/>
        </p:nvSpPr>
        <p:spPr bwMode="auto">
          <a:xfrm>
            <a:off x="3886200" y="1524000"/>
            <a:ext cx="1371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Grab</a:t>
            </a:r>
          </a:p>
        </p:txBody>
      </p:sp>
      <p:sp>
        <p:nvSpPr>
          <p:cNvPr id="98312" name="Text Box 8"/>
          <p:cNvSpPr txBox="1">
            <a:spLocks noChangeArrowheads="1"/>
          </p:cNvSpPr>
          <p:nvPr/>
        </p:nvSpPr>
        <p:spPr bwMode="auto">
          <a:xfrm>
            <a:off x="457200" y="2133600"/>
            <a:ext cx="2590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defRPr/>
            </a:pPr>
            <a:r>
              <a:rPr lang="en-AU" sz="2000" b="0" i="0" smtClean="0">
                <a:solidFill>
                  <a:schemeClr val="bg1"/>
                </a:solidFill>
              </a:rPr>
              <a:t>1.  Block (or deflect) the weapon.</a:t>
            </a:r>
          </a:p>
        </p:txBody>
      </p:sp>
      <p:sp>
        <p:nvSpPr>
          <p:cNvPr id="98318" name="Text Box 14"/>
          <p:cNvSpPr txBox="1">
            <a:spLocks noChangeArrowheads="1"/>
          </p:cNvSpPr>
          <p:nvPr/>
        </p:nvSpPr>
        <p:spPr bwMode="auto">
          <a:xfrm>
            <a:off x="4267200" y="2667000"/>
            <a:ext cx="3657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a.  Find the weak point</a:t>
            </a:r>
          </a:p>
        </p:txBody>
      </p:sp>
      <p:sp>
        <p:nvSpPr>
          <p:cNvPr id="98322" name="Text Box 18"/>
          <p:cNvSpPr txBox="1">
            <a:spLocks noChangeArrowheads="1"/>
          </p:cNvSpPr>
          <p:nvPr/>
        </p:nvSpPr>
        <p:spPr bwMode="auto">
          <a:xfrm>
            <a:off x="4267200" y="4860925"/>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a.  Stay calm</a:t>
            </a:r>
          </a:p>
        </p:txBody>
      </p:sp>
      <p:sp>
        <p:nvSpPr>
          <p:cNvPr id="98323" name="Text Box 19"/>
          <p:cNvSpPr txBox="1">
            <a:spLocks noChangeArrowheads="1"/>
          </p:cNvSpPr>
          <p:nvPr/>
        </p:nvSpPr>
        <p:spPr bwMode="auto">
          <a:xfrm>
            <a:off x="4267200" y="5394325"/>
            <a:ext cx="4343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b.  Have a plan - options to escape</a:t>
            </a:r>
          </a:p>
        </p:txBody>
      </p:sp>
      <p:sp>
        <p:nvSpPr>
          <p:cNvPr id="98324" name="Text Box 20"/>
          <p:cNvSpPr txBox="1">
            <a:spLocks noChangeArrowheads="1"/>
          </p:cNvSpPr>
          <p:nvPr/>
        </p:nvSpPr>
        <p:spPr bwMode="auto">
          <a:xfrm>
            <a:off x="4267200" y="5927725"/>
            <a:ext cx="3810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defRPr/>
            </a:pPr>
            <a:r>
              <a:rPr lang="en-AU" sz="2000" b="0" smtClean="0">
                <a:solidFill>
                  <a:schemeClr val="bg1"/>
                </a:solidFill>
              </a:rPr>
              <a:t>c.  Using an element of surprise or distraction</a:t>
            </a:r>
          </a:p>
        </p:txBody>
      </p:sp>
      <p:sp>
        <p:nvSpPr>
          <p:cNvPr id="98326" name="Text Box 22"/>
          <p:cNvSpPr txBox="1">
            <a:spLocks noChangeArrowheads="1"/>
          </p:cNvSpPr>
          <p:nvPr/>
        </p:nvSpPr>
        <p:spPr bwMode="auto">
          <a:xfrm>
            <a:off x="3886200" y="2133600"/>
            <a:ext cx="4267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defRPr/>
            </a:pPr>
            <a:r>
              <a:rPr lang="en-AU" sz="2000" b="0" i="0" smtClean="0">
                <a:solidFill>
                  <a:schemeClr val="bg1"/>
                </a:solidFill>
              </a:rPr>
              <a:t>1.  Gain a physiological advantage:</a:t>
            </a:r>
          </a:p>
        </p:txBody>
      </p:sp>
      <p:sp>
        <p:nvSpPr>
          <p:cNvPr id="98327" name="Text Box 23"/>
          <p:cNvSpPr txBox="1">
            <a:spLocks noChangeArrowheads="1"/>
          </p:cNvSpPr>
          <p:nvPr/>
        </p:nvSpPr>
        <p:spPr bwMode="auto">
          <a:xfrm>
            <a:off x="4267200" y="3200400"/>
            <a:ext cx="3657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b.  Use leverage</a:t>
            </a:r>
          </a:p>
        </p:txBody>
      </p:sp>
      <p:sp>
        <p:nvSpPr>
          <p:cNvPr id="98328" name="Text Box 24"/>
          <p:cNvSpPr txBox="1">
            <a:spLocks noChangeArrowheads="1"/>
          </p:cNvSpPr>
          <p:nvPr/>
        </p:nvSpPr>
        <p:spPr bwMode="auto">
          <a:xfrm>
            <a:off x="4267200" y="3733800"/>
            <a:ext cx="4572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a:solidFill>
                  <a:schemeClr val="bg1"/>
                </a:solidFill>
              </a:rPr>
              <a:t>c.  Use momentum (arms, hips, legs)</a:t>
            </a:r>
          </a:p>
        </p:txBody>
      </p:sp>
      <p:sp>
        <p:nvSpPr>
          <p:cNvPr id="98329" name="Text Box 25"/>
          <p:cNvSpPr txBox="1">
            <a:spLocks noChangeArrowheads="1"/>
          </p:cNvSpPr>
          <p:nvPr/>
        </p:nvSpPr>
        <p:spPr bwMode="auto">
          <a:xfrm>
            <a:off x="3886200" y="4343400"/>
            <a:ext cx="4495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defRPr/>
            </a:pPr>
            <a:r>
              <a:rPr lang="en-AU" sz="2000" b="0" i="0" smtClean="0">
                <a:solidFill>
                  <a:schemeClr val="bg1"/>
                </a:solidFill>
              </a:rPr>
              <a:t>2.  Gain a psychological advantage:</a:t>
            </a:r>
          </a:p>
        </p:txBody>
      </p:sp>
      <p:sp>
        <p:nvSpPr>
          <p:cNvPr id="121871" name="Rectangle 26"/>
          <p:cNvSpPr>
            <a:spLocks noGrp="1" noChangeArrowheads="1"/>
          </p:cNvSpPr>
          <p:nvPr>
            <p:ph type="title" idx="4294967295"/>
          </p:nvPr>
        </p:nvSpPr>
        <p:spPr>
          <a:xfrm>
            <a:off x="6934200" y="0"/>
            <a:ext cx="2057400" cy="304800"/>
          </a:xfrm>
        </p:spPr>
        <p:txBody>
          <a:bodyPr/>
          <a:lstStyle/>
          <a:p>
            <a:pPr eaLnBrk="1" hangingPunct="1"/>
            <a:r>
              <a:rPr lang="en-AU" sz="400">
                <a:latin typeface="Arial" charset="0"/>
                <a:ea typeface="ＭＳ Ｐゴシック" charset="0"/>
                <a:cs typeface="ＭＳ Ｐゴシック" charset="0"/>
              </a:rPr>
              <a:t>Strike grab</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fade">
                                      <p:cBhvr>
                                        <p:cTn id="7" dur="10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12"/>
                                        </p:tgtEl>
                                        <p:attrNameLst>
                                          <p:attrName>style.visibility</p:attrName>
                                        </p:attrNameLst>
                                      </p:cBhvr>
                                      <p:to>
                                        <p:strVal val="visible"/>
                                      </p:to>
                                    </p:set>
                                    <p:animEffect transition="in" filter="fade">
                                      <p:cBhvr>
                                        <p:cTn id="12" dur="1000"/>
                                        <p:tgtEl>
                                          <p:spTgt spid="983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fade">
                                      <p:cBhvr>
                                        <p:cTn id="17" dur="1000"/>
                                        <p:tgtEl>
                                          <p:spTgt spid="98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11"/>
                                        </p:tgtEl>
                                        <p:attrNameLst>
                                          <p:attrName>style.visibility</p:attrName>
                                        </p:attrNameLst>
                                      </p:cBhvr>
                                      <p:to>
                                        <p:strVal val="visible"/>
                                      </p:to>
                                    </p:set>
                                    <p:animEffect transition="in" filter="fade">
                                      <p:cBhvr>
                                        <p:cTn id="22" dur="1000"/>
                                        <p:tgtEl>
                                          <p:spTgt spid="983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326"/>
                                        </p:tgtEl>
                                        <p:attrNameLst>
                                          <p:attrName>style.visibility</p:attrName>
                                        </p:attrNameLst>
                                      </p:cBhvr>
                                      <p:to>
                                        <p:strVal val="visible"/>
                                      </p:to>
                                    </p:set>
                                    <p:animEffect transition="in" filter="fade">
                                      <p:cBhvr>
                                        <p:cTn id="27" dur="1000"/>
                                        <p:tgtEl>
                                          <p:spTgt spid="983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318"/>
                                        </p:tgtEl>
                                        <p:attrNameLst>
                                          <p:attrName>style.visibility</p:attrName>
                                        </p:attrNameLst>
                                      </p:cBhvr>
                                      <p:to>
                                        <p:strVal val="visible"/>
                                      </p:to>
                                    </p:set>
                                    <p:animEffect transition="in" filter="fade">
                                      <p:cBhvr>
                                        <p:cTn id="32" dur="1000"/>
                                        <p:tgtEl>
                                          <p:spTgt spid="983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327"/>
                                        </p:tgtEl>
                                        <p:attrNameLst>
                                          <p:attrName>style.visibility</p:attrName>
                                        </p:attrNameLst>
                                      </p:cBhvr>
                                      <p:to>
                                        <p:strVal val="visible"/>
                                      </p:to>
                                    </p:set>
                                    <p:animEffect transition="in" filter="fade">
                                      <p:cBhvr>
                                        <p:cTn id="37" dur="1000"/>
                                        <p:tgtEl>
                                          <p:spTgt spid="98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8328"/>
                                        </p:tgtEl>
                                        <p:attrNameLst>
                                          <p:attrName>style.visibility</p:attrName>
                                        </p:attrNameLst>
                                      </p:cBhvr>
                                      <p:to>
                                        <p:strVal val="visible"/>
                                      </p:to>
                                    </p:set>
                                    <p:animEffect transition="in" filter="fade">
                                      <p:cBhvr>
                                        <p:cTn id="42" dur="1000"/>
                                        <p:tgtEl>
                                          <p:spTgt spid="98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8329"/>
                                        </p:tgtEl>
                                        <p:attrNameLst>
                                          <p:attrName>style.visibility</p:attrName>
                                        </p:attrNameLst>
                                      </p:cBhvr>
                                      <p:to>
                                        <p:strVal val="visible"/>
                                      </p:to>
                                    </p:set>
                                    <p:animEffect transition="in" filter="fade">
                                      <p:cBhvr>
                                        <p:cTn id="47" dur="1000"/>
                                        <p:tgtEl>
                                          <p:spTgt spid="983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8322"/>
                                        </p:tgtEl>
                                        <p:attrNameLst>
                                          <p:attrName>style.visibility</p:attrName>
                                        </p:attrNameLst>
                                      </p:cBhvr>
                                      <p:to>
                                        <p:strVal val="visible"/>
                                      </p:to>
                                    </p:set>
                                    <p:animEffect transition="in" filter="fade">
                                      <p:cBhvr>
                                        <p:cTn id="52" dur="1000"/>
                                        <p:tgtEl>
                                          <p:spTgt spid="983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8323"/>
                                        </p:tgtEl>
                                        <p:attrNameLst>
                                          <p:attrName>style.visibility</p:attrName>
                                        </p:attrNameLst>
                                      </p:cBhvr>
                                      <p:to>
                                        <p:strVal val="visible"/>
                                      </p:to>
                                    </p:set>
                                    <p:animEffect transition="in" filter="fade">
                                      <p:cBhvr>
                                        <p:cTn id="57" dur="1000"/>
                                        <p:tgtEl>
                                          <p:spTgt spid="983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8324"/>
                                        </p:tgtEl>
                                        <p:attrNameLst>
                                          <p:attrName>style.visibility</p:attrName>
                                        </p:attrNameLst>
                                      </p:cBhvr>
                                      <p:to>
                                        <p:strVal val="visible"/>
                                      </p:to>
                                    </p:set>
                                    <p:animEffect transition="in" filter="fade">
                                      <p:cBhvr>
                                        <p:cTn id="62" dur="1000"/>
                                        <p:tgtEl>
                                          <p:spTgt spid="98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P spid="98310" grpId="0"/>
      <p:bldP spid="98311" grpId="0"/>
      <p:bldP spid="98312" grpId="0"/>
      <p:bldP spid="98318" grpId="0"/>
      <p:bldP spid="98322" grpId="0"/>
      <p:bldP spid="98323" grpId="0"/>
      <p:bldP spid="98324" grpId="0"/>
      <p:bldP spid="98326" grpId="0"/>
      <p:bldP spid="98327" grpId="0"/>
      <p:bldP spid="98328" grpId="0"/>
      <p:bldP spid="983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enger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0171">
            <a:off x="6803759" y="328543"/>
            <a:ext cx="2128511" cy="1559134"/>
          </a:xfrm>
          <a:prstGeom prst="rect">
            <a:avLst/>
          </a:prstGeom>
        </p:spPr>
      </p:pic>
      <p:sp>
        <p:nvSpPr>
          <p:cNvPr id="2" name="Text Box 2"/>
          <p:cNvSpPr txBox="1">
            <a:spLocks noChangeArrowheads="1"/>
          </p:cNvSpPr>
          <p:nvPr/>
        </p:nvSpPr>
        <p:spPr bwMode="auto">
          <a:xfrm rot="19275406">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dirty="0">
                <a:solidFill>
                  <a:schemeClr val="bg1"/>
                </a:solidFill>
              </a:rPr>
              <a:t>Unit </a:t>
            </a:r>
            <a:r>
              <a:rPr lang="en-AU" sz="2000" b="0" dirty="0" smtClean="0">
                <a:solidFill>
                  <a:schemeClr val="bg1"/>
                </a:solidFill>
              </a:rPr>
              <a:t>8</a:t>
            </a:r>
            <a:endParaRPr lang="en-AU" sz="2000" b="0" i="0" dirty="0">
              <a:solidFill>
                <a:schemeClr val="tx1"/>
              </a:solidFill>
            </a:endParaRPr>
          </a:p>
        </p:txBody>
      </p:sp>
      <p:sp>
        <p:nvSpPr>
          <p:cNvPr id="3" name="Text Box 3"/>
          <p:cNvSpPr txBox="1">
            <a:spLocks noChangeArrowheads="1"/>
          </p:cNvSpPr>
          <p:nvPr/>
        </p:nvSpPr>
        <p:spPr bwMode="auto">
          <a:xfrm>
            <a:off x="1524000" y="622012"/>
            <a:ext cx="7152456"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smtClean="0">
                <a:solidFill>
                  <a:schemeClr val="bg1"/>
                </a:solidFill>
                <a:effectLst>
                  <a:innerShdw blurRad="63500" dist="50800" dir="13500000">
                    <a:prstClr val="black">
                      <a:alpha val="50000"/>
                    </a:prstClr>
                  </a:innerShdw>
                </a:effectLst>
              </a:rPr>
              <a:t>Team intervention</a:t>
            </a:r>
            <a:endParaRPr lang="en-AU" sz="3200" i="0" dirty="0">
              <a:solidFill>
                <a:schemeClr val="bg1"/>
              </a:solidFill>
              <a:effectLst>
                <a:innerShdw blurRad="63500" dist="50800" dir="13500000">
                  <a:prstClr val="black">
                    <a:alpha val="50000"/>
                  </a:prstClr>
                </a:innerShdw>
              </a:effectLst>
            </a:endParaRPr>
          </a:p>
        </p:txBody>
      </p:sp>
      <p:sp>
        <p:nvSpPr>
          <p:cNvPr id="5" name="TextBox 4"/>
          <p:cNvSpPr txBox="1"/>
          <p:nvPr/>
        </p:nvSpPr>
        <p:spPr>
          <a:xfrm>
            <a:off x="467544" y="1700808"/>
            <a:ext cx="3384376" cy="430887"/>
          </a:xfrm>
          <a:prstGeom prst="rect">
            <a:avLst/>
          </a:prstGeom>
          <a:noFill/>
        </p:spPr>
        <p:txBody>
          <a:bodyPr wrap="square" rtlCol="0">
            <a:spAutoFit/>
          </a:bodyPr>
          <a:lstStyle/>
          <a:p>
            <a:pPr algn="l"/>
            <a:r>
              <a:rPr lang="en-US" sz="2400" i="0" dirty="0" smtClean="0">
                <a:solidFill>
                  <a:schemeClr val="bg1"/>
                </a:solidFill>
                <a:effectLst>
                  <a:innerShdw blurRad="63500" dist="50800" dir="13500000">
                    <a:prstClr val="black">
                      <a:alpha val="50000"/>
                    </a:prstClr>
                  </a:innerShdw>
                </a:effectLst>
              </a:rPr>
              <a:t>Crisis response team</a:t>
            </a:r>
            <a:endParaRPr lang="en-US" sz="2400" i="0" dirty="0">
              <a:solidFill>
                <a:schemeClr val="bg1"/>
              </a:solidFill>
              <a:effectLst>
                <a:innerShdw blurRad="63500" dist="50800" dir="13500000">
                  <a:prstClr val="black">
                    <a:alpha val="50000"/>
                  </a:prstClr>
                </a:innerShdw>
              </a:effectLst>
            </a:endParaRPr>
          </a:p>
        </p:txBody>
      </p:sp>
      <p:sp>
        <p:nvSpPr>
          <p:cNvPr id="9" name="TextBox 8"/>
          <p:cNvSpPr txBox="1"/>
          <p:nvPr/>
        </p:nvSpPr>
        <p:spPr>
          <a:xfrm>
            <a:off x="467544" y="4366265"/>
            <a:ext cx="4176464" cy="430887"/>
          </a:xfrm>
          <a:prstGeom prst="rect">
            <a:avLst/>
          </a:prstGeom>
          <a:noFill/>
        </p:spPr>
        <p:txBody>
          <a:bodyPr wrap="square" rtlCol="0">
            <a:spAutoFit/>
          </a:bodyPr>
          <a:lstStyle/>
          <a:p>
            <a:pPr algn="l"/>
            <a:r>
              <a:rPr lang="en-US" sz="2400" i="0" dirty="0" smtClean="0">
                <a:solidFill>
                  <a:schemeClr val="bg1"/>
                </a:solidFill>
                <a:effectLst>
                  <a:innerShdw blurRad="63500" dist="50800" dir="13500000">
                    <a:prstClr val="black">
                      <a:alpha val="50000"/>
                    </a:prstClr>
                  </a:innerShdw>
                </a:effectLst>
              </a:rPr>
              <a:t>Team versus solo invention</a:t>
            </a:r>
            <a:endParaRPr lang="en-US" sz="2400" i="0" dirty="0">
              <a:solidFill>
                <a:schemeClr val="bg1"/>
              </a:solidFill>
              <a:effectLst>
                <a:innerShdw blurRad="63500" dist="50800" dir="13500000">
                  <a:prstClr val="black">
                    <a:alpha val="50000"/>
                  </a:prstClr>
                </a:innerShdw>
              </a:effectLst>
            </a:endParaRPr>
          </a:p>
        </p:txBody>
      </p:sp>
      <p:sp>
        <p:nvSpPr>
          <p:cNvPr id="10" name="TextBox 9"/>
          <p:cNvSpPr txBox="1"/>
          <p:nvPr/>
        </p:nvSpPr>
        <p:spPr>
          <a:xfrm>
            <a:off x="1979712" y="2132856"/>
            <a:ext cx="4104456" cy="1913344"/>
          </a:xfrm>
          <a:prstGeom prst="rect">
            <a:avLst/>
          </a:prstGeom>
          <a:noFill/>
        </p:spPr>
        <p:txBody>
          <a:bodyPr wrap="square" rtlCol="0">
            <a:spAutoFit/>
          </a:bodyPr>
          <a:lstStyle/>
          <a:p>
            <a:pPr marL="342900" indent="-342900" algn="l">
              <a:lnSpc>
                <a:spcPct val="150000"/>
              </a:lnSpc>
              <a:buFont typeface="Lucida Grande"/>
              <a:buChar char="⇒"/>
            </a:pPr>
            <a:r>
              <a:rPr lang="en-US" sz="2000" b="0" i="0" dirty="0" smtClean="0">
                <a:solidFill>
                  <a:srgbClr val="FFFFFF"/>
                </a:solidFill>
              </a:rPr>
              <a:t>practiced</a:t>
            </a:r>
          </a:p>
          <a:p>
            <a:pPr marL="342900" indent="-342900" algn="l">
              <a:lnSpc>
                <a:spcPct val="150000"/>
              </a:lnSpc>
              <a:buFont typeface="Lucida Grande"/>
              <a:buChar char="⇒"/>
            </a:pPr>
            <a:r>
              <a:rPr lang="en-US" sz="2000" b="0" i="0" dirty="0" smtClean="0">
                <a:solidFill>
                  <a:srgbClr val="FFFFFF"/>
                </a:solidFill>
              </a:rPr>
              <a:t>coordinated &amp; inconspicuous</a:t>
            </a:r>
          </a:p>
          <a:p>
            <a:pPr marL="342900" indent="-342900" algn="l">
              <a:lnSpc>
                <a:spcPct val="150000"/>
              </a:lnSpc>
              <a:buFont typeface="Lucida Grande"/>
              <a:buChar char="⇒"/>
            </a:pPr>
            <a:r>
              <a:rPr lang="en-US" sz="2000" b="0" i="0" dirty="0" smtClean="0">
                <a:solidFill>
                  <a:srgbClr val="FFFFFF"/>
                </a:solidFill>
              </a:rPr>
              <a:t>communication</a:t>
            </a:r>
          </a:p>
          <a:p>
            <a:pPr marL="342900" indent="-342900" algn="l">
              <a:lnSpc>
                <a:spcPct val="150000"/>
              </a:lnSpc>
              <a:buFont typeface="Lucida Grande"/>
              <a:buChar char="⇒"/>
            </a:pPr>
            <a:r>
              <a:rPr lang="en-US" sz="2000" b="0" i="0" dirty="0" smtClean="0">
                <a:solidFill>
                  <a:srgbClr val="FFFFFF"/>
                </a:solidFill>
              </a:rPr>
              <a:t>2 – 5 members</a:t>
            </a:r>
            <a:endParaRPr lang="en-US" sz="2000" b="0" i="0" dirty="0">
              <a:solidFill>
                <a:srgbClr val="FFFFFF"/>
              </a:solidFill>
            </a:endParaRPr>
          </a:p>
        </p:txBody>
      </p:sp>
      <p:sp>
        <p:nvSpPr>
          <p:cNvPr id="13" name="TextBox 12"/>
          <p:cNvSpPr txBox="1"/>
          <p:nvPr/>
        </p:nvSpPr>
        <p:spPr>
          <a:xfrm>
            <a:off x="1979712" y="4797152"/>
            <a:ext cx="4104456" cy="1451679"/>
          </a:xfrm>
          <a:prstGeom prst="rect">
            <a:avLst/>
          </a:prstGeom>
          <a:noFill/>
        </p:spPr>
        <p:txBody>
          <a:bodyPr wrap="square" rtlCol="0">
            <a:spAutoFit/>
          </a:bodyPr>
          <a:lstStyle/>
          <a:p>
            <a:pPr marL="342900" indent="-342900" algn="l">
              <a:lnSpc>
                <a:spcPct val="150000"/>
              </a:lnSpc>
              <a:buFont typeface="Lucida Grande"/>
              <a:buChar char="⇒"/>
            </a:pPr>
            <a:r>
              <a:rPr lang="en-US" sz="2000" b="0" i="0" dirty="0" smtClean="0">
                <a:solidFill>
                  <a:srgbClr val="FFFFFF"/>
                </a:solidFill>
              </a:rPr>
              <a:t>Safety</a:t>
            </a:r>
          </a:p>
          <a:p>
            <a:pPr marL="342900" indent="-342900" algn="l">
              <a:lnSpc>
                <a:spcPct val="150000"/>
              </a:lnSpc>
              <a:buFont typeface="Lucida Grande"/>
              <a:buChar char="⇒"/>
            </a:pPr>
            <a:r>
              <a:rPr lang="en-US" sz="2000" b="0" i="0" dirty="0" smtClean="0">
                <a:solidFill>
                  <a:srgbClr val="FFFFFF"/>
                </a:solidFill>
              </a:rPr>
              <a:t>Professionalism</a:t>
            </a:r>
          </a:p>
          <a:p>
            <a:pPr marL="342900" indent="-342900" algn="l">
              <a:lnSpc>
                <a:spcPct val="150000"/>
              </a:lnSpc>
              <a:buFont typeface="Lucida Grande"/>
              <a:buChar char="⇒"/>
            </a:pPr>
            <a:r>
              <a:rPr lang="en-US" sz="2000" b="0" i="0" dirty="0" smtClean="0">
                <a:solidFill>
                  <a:srgbClr val="FFFFFF"/>
                </a:solidFill>
              </a:rPr>
              <a:t>Litigation</a:t>
            </a:r>
          </a:p>
        </p:txBody>
      </p:sp>
      <p:pic>
        <p:nvPicPr>
          <p:cNvPr id="7" name="Picture 6" descr="ala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2708920"/>
            <a:ext cx="769699" cy="864096"/>
          </a:xfrm>
          <a:prstGeom prst="rect">
            <a:avLst/>
          </a:prstGeom>
        </p:spPr>
      </p:pic>
      <p:pic>
        <p:nvPicPr>
          <p:cNvPr id="8" name="Picture 7" descr="iPh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132856"/>
            <a:ext cx="944935" cy="936104"/>
          </a:xfrm>
          <a:prstGeom prst="rect">
            <a:avLst/>
          </a:prstGeom>
        </p:spPr>
      </p:pic>
      <p:pic>
        <p:nvPicPr>
          <p:cNvPr id="11" name="Picture 10" descr="sendhel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3356992"/>
            <a:ext cx="845063" cy="864096"/>
          </a:xfrm>
          <a:prstGeom prst="rect">
            <a:avLst/>
          </a:prstGeom>
        </p:spPr>
      </p:pic>
      <p:pic>
        <p:nvPicPr>
          <p:cNvPr id="12" name="Picture 11" descr="whist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1556792"/>
            <a:ext cx="811350" cy="1273820"/>
          </a:xfrm>
          <a:prstGeom prst="rect">
            <a:avLst/>
          </a:prstGeom>
        </p:spPr>
      </p:pic>
      <p:pic>
        <p:nvPicPr>
          <p:cNvPr id="14" name="Picture 13" descr="ye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288" y="3501008"/>
            <a:ext cx="936104" cy="751243"/>
          </a:xfrm>
          <a:prstGeom prst="rect">
            <a:avLst/>
          </a:prstGeom>
        </p:spPr>
      </p:pic>
      <p:sp>
        <p:nvSpPr>
          <p:cNvPr id="17" name="Rectangle 16"/>
          <p:cNvSpPr/>
          <p:nvPr/>
        </p:nvSpPr>
        <p:spPr bwMode="auto">
          <a:xfrm>
            <a:off x="1691680" y="3140968"/>
            <a:ext cx="72008" cy="720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0961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enger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0171">
            <a:off x="6803759" y="328543"/>
            <a:ext cx="2128511" cy="1559134"/>
          </a:xfrm>
          <a:prstGeom prst="rect">
            <a:avLst/>
          </a:prstGeom>
        </p:spPr>
      </p:pic>
      <p:sp>
        <p:nvSpPr>
          <p:cNvPr id="2" name="Text Box 2"/>
          <p:cNvSpPr txBox="1">
            <a:spLocks noChangeArrowheads="1"/>
          </p:cNvSpPr>
          <p:nvPr/>
        </p:nvSpPr>
        <p:spPr bwMode="auto">
          <a:xfrm rot="19275406">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dirty="0">
                <a:solidFill>
                  <a:schemeClr val="bg1"/>
                </a:solidFill>
              </a:rPr>
              <a:t>Unit </a:t>
            </a:r>
            <a:r>
              <a:rPr lang="en-AU" sz="2000" b="0" dirty="0" smtClean="0">
                <a:solidFill>
                  <a:schemeClr val="bg1"/>
                </a:solidFill>
              </a:rPr>
              <a:t>8</a:t>
            </a:r>
            <a:endParaRPr lang="en-AU" sz="2000" b="0" i="0" dirty="0">
              <a:solidFill>
                <a:schemeClr val="tx1"/>
              </a:solidFill>
            </a:endParaRPr>
          </a:p>
        </p:txBody>
      </p:sp>
      <p:sp>
        <p:nvSpPr>
          <p:cNvPr id="3" name="Text Box 3"/>
          <p:cNvSpPr txBox="1">
            <a:spLocks noChangeArrowheads="1"/>
          </p:cNvSpPr>
          <p:nvPr/>
        </p:nvSpPr>
        <p:spPr bwMode="auto">
          <a:xfrm>
            <a:off x="1524000" y="622012"/>
            <a:ext cx="7152456"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smtClean="0">
                <a:solidFill>
                  <a:schemeClr val="bg1"/>
                </a:solidFill>
                <a:effectLst>
                  <a:innerShdw blurRad="63500" dist="50800" dir="13500000">
                    <a:prstClr val="black">
                      <a:alpha val="50000"/>
                    </a:prstClr>
                  </a:innerShdw>
                </a:effectLst>
              </a:rPr>
              <a:t>Team intervention</a:t>
            </a:r>
            <a:endParaRPr lang="en-AU" sz="3200" i="0" dirty="0">
              <a:solidFill>
                <a:schemeClr val="bg1"/>
              </a:solidFill>
              <a:effectLst>
                <a:innerShdw blurRad="63500" dist="50800" dir="13500000">
                  <a:prstClr val="black">
                    <a:alpha val="50000"/>
                  </a:prstClr>
                </a:innerShdw>
              </a:effectLst>
            </a:endParaRPr>
          </a:p>
        </p:txBody>
      </p:sp>
      <p:sp>
        <p:nvSpPr>
          <p:cNvPr id="7" name="TextBox 6"/>
          <p:cNvSpPr txBox="1"/>
          <p:nvPr/>
        </p:nvSpPr>
        <p:spPr>
          <a:xfrm>
            <a:off x="1115616" y="3645024"/>
            <a:ext cx="3384376" cy="430887"/>
          </a:xfrm>
          <a:prstGeom prst="rect">
            <a:avLst/>
          </a:prstGeom>
          <a:noFill/>
        </p:spPr>
        <p:txBody>
          <a:bodyPr wrap="square" rtlCol="0">
            <a:spAutoFit/>
          </a:bodyPr>
          <a:lstStyle/>
          <a:p>
            <a:pPr algn="l"/>
            <a:r>
              <a:rPr lang="en-US" sz="2400" i="0" dirty="0">
                <a:solidFill>
                  <a:schemeClr val="bg1"/>
                </a:solidFill>
                <a:effectLst>
                  <a:innerShdw blurRad="63500" dist="50800" dir="13500000">
                    <a:prstClr val="black">
                      <a:alpha val="50000"/>
                    </a:prstClr>
                  </a:innerShdw>
                </a:effectLst>
              </a:rPr>
              <a:t>D</a:t>
            </a:r>
            <a:r>
              <a:rPr lang="en-US" sz="2400" i="0" dirty="0" smtClean="0">
                <a:solidFill>
                  <a:schemeClr val="bg1"/>
                </a:solidFill>
                <a:effectLst>
                  <a:innerShdw blurRad="63500" dist="50800" dir="13500000">
                    <a:prstClr val="black">
                      <a:alpha val="50000"/>
                    </a:prstClr>
                  </a:innerShdw>
                </a:effectLst>
              </a:rPr>
              <a:t>uties</a:t>
            </a:r>
            <a:endParaRPr lang="en-US" sz="2400" i="0" dirty="0">
              <a:solidFill>
                <a:schemeClr val="bg1"/>
              </a:solidFill>
              <a:effectLst>
                <a:innerShdw blurRad="63500" dist="50800" dir="13500000">
                  <a:prstClr val="black">
                    <a:alpha val="50000"/>
                  </a:prstClr>
                </a:innerShdw>
              </a:effectLst>
            </a:endParaRPr>
          </a:p>
        </p:txBody>
      </p:sp>
      <p:sp>
        <p:nvSpPr>
          <p:cNvPr id="8" name="TextBox 7"/>
          <p:cNvSpPr txBox="1"/>
          <p:nvPr/>
        </p:nvSpPr>
        <p:spPr>
          <a:xfrm>
            <a:off x="323528" y="1556792"/>
            <a:ext cx="3384376" cy="430887"/>
          </a:xfrm>
          <a:prstGeom prst="rect">
            <a:avLst/>
          </a:prstGeom>
          <a:noFill/>
        </p:spPr>
        <p:txBody>
          <a:bodyPr wrap="square" rtlCol="0">
            <a:spAutoFit/>
          </a:bodyPr>
          <a:lstStyle/>
          <a:p>
            <a:r>
              <a:rPr lang="en-US" sz="2400" i="0" dirty="0" smtClean="0">
                <a:solidFill>
                  <a:schemeClr val="bg1"/>
                </a:solidFill>
                <a:effectLst>
                  <a:innerShdw blurRad="63500" dist="50800" dir="13500000">
                    <a:prstClr val="black">
                      <a:alpha val="50000"/>
                    </a:prstClr>
                  </a:innerShdw>
                </a:effectLst>
              </a:rPr>
              <a:t>Team leader</a:t>
            </a:r>
            <a:endParaRPr lang="en-US" sz="2400" i="0" dirty="0">
              <a:solidFill>
                <a:schemeClr val="bg1"/>
              </a:solidFill>
              <a:effectLst>
                <a:innerShdw blurRad="63500" dist="50800" dir="13500000">
                  <a:prstClr val="black">
                    <a:alpha val="50000"/>
                  </a:prstClr>
                </a:innerShdw>
              </a:effectLst>
            </a:endParaRPr>
          </a:p>
        </p:txBody>
      </p:sp>
      <p:sp>
        <p:nvSpPr>
          <p:cNvPr id="15" name="TextBox 14"/>
          <p:cNvSpPr txBox="1"/>
          <p:nvPr/>
        </p:nvSpPr>
        <p:spPr>
          <a:xfrm>
            <a:off x="1115616" y="2204864"/>
            <a:ext cx="7776864" cy="1190069"/>
          </a:xfrm>
          <a:prstGeom prst="rect">
            <a:avLst/>
          </a:prstGeom>
          <a:noFill/>
        </p:spPr>
        <p:txBody>
          <a:bodyPr wrap="square" rtlCol="0">
            <a:spAutoFit/>
          </a:bodyPr>
          <a:lstStyle/>
          <a:p>
            <a:pPr marL="342900" indent="-342900" algn="l">
              <a:lnSpc>
                <a:spcPct val="120000"/>
              </a:lnSpc>
              <a:buFont typeface="Lucida Grande"/>
              <a:buChar char="⇒"/>
            </a:pPr>
            <a:r>
              <a:rPr lang="en-US" sz="2000" b="0" i="0" dirty="0" smtClean="0">
                <a:solidFill>
                  <a:srgbClr val="FFFFFF"/>
                </a:solidFill>
              </a:rPr>
              <a:t>first person on the scene</a:t>
            </a:r>
          </a:p>
          <a:p>
            <a:pPr marL="342900" indent="-342900" algn="l">
              <a:lnSpc>
                <a:spcPct val="120000"/>
              </a:lnSpc>
              <a:buFont typeface="Lucida Grande"/>
              <a:buChar char="⇒"/>
            </a:pPr>
            <a:r>
              <a:rPr lang="en-US" sz="2000" b="0" i="0" dirty="0" smtClean="0">
                <a:solidFill>
                  <a:srgbClr val="FFFFFF"/>
                </a:solidFill>
              </a:rPr>
              <a:t>the person with confidence and competence in handling crises</a:t>
            </a:r>
          </a:p>
          <a:p>
            <a:pPr marL="342900" indent="-342900" algn="l">
              <a:lnSpc>
                <a:spcPct val="120000"/>
              </a:lnSpc>
              <a:buFont typeface="Lucida Grande"/>
              <a:buChar char="⇒"/>
            </a:pPr>
            <a:r>
              <a:rPr lang="en-US" sz="2000" b="0" i="0" dirty="0" smtClean="0">
                <a:solidFill>
                  <a:srgbClr val="FFFFFF"/>
                </a:solidFill>
              </a:rPr>
              <a:t>someone with good rapport with the individual</a:t>
            </a:r>
          </a:p>
        </p:txBody>
      </p:sp>
      <p:sp>
        <p:nvSpPr>
          <p:cNvPr id="17" name="TextBox 16"/>
          <p:cNvSpPr txBox="1"/>
          <p:nvPr/>
        </p:nvSpPr>
        <p:spPr>
          <a:xfrm>
            <a:off x="1115616" y="4221088"/>
            <a:ext cx="6984776" cy="1928733"/>
          </a:xfrm>
          <a:prstGeom prst="rect">
            <a:avLst/>
          </a:prstGeom>
          <a:noFill/>
        </p:spPr>
        <p:txBody>
          <a:bodyPr wrap="square" rtlCol="0">
            <a:spAutoFit/>
          </a:bodyPr>
          <a:lstStyle/>
          <a:p>
            <a:pPr marL="342900" indent="-342900" algn="l">
              <a:lnSpc>
                <a:spcPct val="120000"/>
              </a:lnSpc>
              <a:buFont typeface="Lucida Grande"/>
              <a:buChar char="⇒"/>
            </a:pPr>
            <a:r>
              <a:rPr lang="en-US" sz="2000" b="0" i="0" dirty="0" smtClean="0">
                <a:solidFill>
                  <a:srgbClr val="FFFFFF"/>
                </a:solidFill>
              </a:rPr>
              <a:t>assess the situation</a:t>
            </a:r>
          </a:p>
          <a:p>
            <a:pPr marL="342900" indent="-342900" algn="l">
              <a:lnSpc>
                <a:spcPct val="120000"/>
              </a:lnSpc>
              <a:buFont typeface="Lucida Grande"/>
              <a:buChar char="⇒"/>
            </a:pPr>
            <a:r>
              <a:rPr lang="en-US" sz="2000" b="0" i="0" dirty="0" smtClean="0">
                <a:solidFill>
                  <a:srgbClr val="FFFFFF"/>
                </a:solidFill>
              </a:rPr>
              <a:t>plan the intervention</a:t>
            </a:r>
          </a:p>
          <a:p>
            <a:pPr marL="342900" indent="-342900" algn="l">
              <a:lnSpc>
                <a:spcPct val="120000"/>
              </a:lnSpc>
              <a:buFont typeface="Lucida Grande"/>
              <a:buChar char="⇒"/>
            </a:pPr>
            <a:r>
              <a:rPr lang="en-US" sz="2000" b="0" i="0" dirty="0" smtClean="0">
                <a:solidFill>
                  <a:srgbClr val="FFFFFF"/>
                </a:solidFill>
              </a:rPr>
              <a:t>direct and cue the team</a:t>
            </a:r>
          </a:p>
          <a:p>
            <a:pPr marL="342900" indent="-342900" algn="l">
              <a:lnSpc>
                <a:spcPct val="120000"/>
              </a:lnSpc>
              <a:buFont typeface="Lucida Grande"/>
              <a:buChar char="⇒"/>
            </a:pPr>
            <a:r>
              <a:rPr lang="en-US" sz="2000" b="0" i="0" dirty="0" smtClean="0">
                <a:solidFill>
                  <a:srgbClr val="FFFFFF"/>
                </a:solidFill>
              </a:rPr>
              <a:t>communicate with the acting out person (if they are the most suitable person)</a:t>
            </a:r>
            <a:endParaRPr lang="en-US" sz="2000" b="0" i="0" dirty="0">
              <a:solidFill>
                <a:srgbClr val="FFFFFF"/>
              </a:solidFill>
            </a:endParaRPr>
          </a:p>
        </p:txBody>
      </p:sp>
    </p:spTree>
    <p:extLst>
      <p:ext uri="{BB962C8B-B14F-4D97-AF65-F5344CB8AC3E}">
        <p14:creationId xmlns:p14="http://schemas.microsoft.com/office/powerpoint/2010/main" val="30525528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28600" y="152400"/>
            <a:ext cx="1371600" cy="152400"/>
          </a:xfrm>
        </p:spPr>
        <p:txBody>
          <a:bodyPr/>
          <a:lstStyle/>
          <a:p>
            <a:pPr eaLnBrk="1" hangingPunct="1"/>
            <a:r>
              <a:rPr lang="en-AU" sz="800">
                <a:latin typeface="Arial" charset="0"/>
                <a:ea typeface="ＭＳ Ｐゴシック" charset="0"/>
                <a:cs typeface="ＭＳ Ｐゴシック" charset="0"/>
              </a:rPr>
              <a:t>Purpose of NCI</a:t>
            </a:r>
            <a:endParaRPr lang="en-AU">
              <a:latin typeface="Arial" charset="0"/>
              <a:ea typeface="ＭＳ Ｐゴシック" charset="0"/>
              <a:cs typeface="ＭＳ Ｐゴシック" charset="0"/>
            </a:endParaRPr>
          </a:p>
        </p:txBody>
      </p:sp>
      <p:sp>
        <p:nvSpPr>
          <p:cNvPr id="29698" name="Rectangle 3"/>
          <p:cNvSpPr>
            <a:spLocks noChangeArrowheads="1"/>
          </p:cNvSpPr>
          <p:nvPr/>
        </p:nvSpPr>
        <p:spPr bwMode="auto">
          <a:xfrm>
            <a:off x="0" y="0"/>
            <a:ext cx="3810000" cy="6858000"/>
          </a:xfrm>
          <a:prstGeom prst="rect">
            <a:avLst/>
          </a:prstGeom>
          <a:solidFill>
            <a:srgbClr val="4B4B4B"/>
          </a:solidFill>
          <a:ln w="9525">
            <a:solidFill>
              <a:schemeClr val="tx1"/>
            </a:solidFill>
            <a:miter lim="800000"/>
            <a:headEnd/>
            <a:tailEnd/>
          </a:ln>
        </p:spPr>
        <p:txBody>
          <a:bodyPr wrap="none" anchor="ctr"/>
          <a:lstStyle/>
          <a:p>
            <a:endParaRPr lang="en-US"/>
          </a:p>
        </p:txBody>
      </p:sp>
      <p:sp>
        <p:nvSpPr>
          <p:cNvPr id="29699" name="Rectangle 4"/>
          <p:cNvSpPr>
            <a:spLocks noChangeArrowheads="1"/>
          </p:cNvSpPr>
          <p:nvPr/>
        </p:nvSpPr>
        <p:spPr bwMode="auto">
          <a:xfrm>
            <a:off x="3505200" y="0"/>
            <a:ext cx="1600200" cy="7010400"/>
          </a:xfrm>
          <a:prstGeom prst="rect">
            <a:avLst/>
          </a:prstGeom>
          <a:gradFill rotWithShape="0">
            <a:gsLst>
              <a:gs pos="0">
                <a:srgbClr val="4B4B4B"/>
              </a:gs>
              <a:gs pos="100000">
                <a:schemeClr val="tx2"/>
              </a:gs>
            </a:gsLst>
            <a:lin ang="0" scaled="1"/>
          </a:gradFill>
          <a:ln>
            <a:noFill/>
          </a:ln>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en-US"/>
          </a:p>
        </p:txBody>
      </p:sp>
      <p:sp>
        <p:nvSpPr>
          <p:cNvPr id="29700" name="AutoShape 5"/>
          <p:cNvSpPr>
            <a:spLocks noChangeArrowheads="1"/>
          </p:cNvSpPr>
          <p:nvPr/>
        </p:nvSpPr>
        <p:spPr bwMode="auto">
          <a:xfrm rot="-5408588">
            <a:off x="-803275" y="-1411288"/>
            <a:ext cx="10898188" cy="92979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53 w 21600"/>
              <a:gd name="T13" fmla="*/ 0 h 21600"/>
              <a:gd name="T14" fmla="*/ 21447 w 21600"/>
              <a:gd name="T15" fmla="*/ 12024 h 21600"/>
            </a:gdLst>
            <a:ahLst/>
            <a:cxnLst>
              <a:cxn ang="T8">
                <a:pos x="T0" y="T1"/>
              </a:cxn>
              <a:cxn ang="T9">
                <a:pos x="T2" y="T3"/>
              </a:cxn>
              <a:cxn ang="T10">
                <a:pos x="T4" y="T5"/>
              </a:cxn>
              <a:cxn ang="T11">
                <a:pos x="T6" y="T7"/>
              </a:cxn>
            </a:cxnLst>
            <a:rect l="T12" t="T13" r="T14" b="T15"/>
            <a:pathLst>
              <a:path w="21600" h="21600">
                <a:moveTo>
                  <a:pt x="3551" y="9992"/>
                </a:moveTo>
                <a:cubicBezTo>
                  <a:pt x="3963" y="6299"/>
                  <a:pt x="7084" y="3506"/>
                  <a:pt x="10800" y="3506"/>
                </a:cubicBezTo>
                <a:cubicBezTo>
                  <a:pt x="14515" y="3506"/>
                  <a:pt x="17636" y="6299"/>
                  <a:pt x="18048" y="9992"/>
                </a:cubicBezTo>
                <a:lnTo>
                  <a:pt x="21533" y="9603"/>
                </a:lnTo>
                <a:cubicBezTo>
                  <a:pt x="20924" y="4135"/>
                  <a:pt x="16301" y="0"/>
                  <a:pt x="10799" y="0"/>
                </a:cubicBezTo>
                <a:cubicBezTo>
                  <a:pt x="5298" y="0"/>
                  <a:pt x="675" y="4135"/>
                  <a:pt x="66" y="9603"/>
                </a:cubicBezTo>
                <a:lnTo>
                  <a:pt x="3551" y="9992"/>
                </a:lnTo>
                <a:close/>
              </a:path>
            </a:pathLst>
          </a:custGeom>
          <a:solidFill>
            <a:srgbClr val="606060"/>
          </a:solidFill>
          <a:ln w="9525">
            <a:solidFill>
              <a:srgbClr val="666666"/>
            </a:solidFill>
            <a:miter lim="800000"/>
            <a:headEnd/>
            <a:tailEnd/>
          </a:ln>
        </p:spPr>
        <p:txBody>
          <a:bodyPr wrap="none" anchor="ctr"/>
          <a:lstStyle/>
          <a:p>
            <a:endParaRPr lang="en-US"/>
          </a:p>
        </p:txBody>
      </p:sp>
      <p:sp>
        <p:nvSpPr>
          <p:cNvPr id="29701" name="Freeform 6"/>
          <p:cNvSpPr>
            <a:spLocks/>
          </p:cNvSpPr>
          <p:nvPr/>
        </p:nvSpPr>
        <p:spPr bwMode="auto">
          <a:xfrm>
            <a:off x="368300" y="152400"/>
            <a:ext cx="3086100" cy="6781800"/>
          </a:xfrm>
          <a:custGeom>
            <a:avLst/>
            <a:gdLst>
              <a:gd name="T0" fmla="*/ 2147483647 w 1944"/>
              <a:gd name="T1" fmla="*/ 0 h 4272"/>
              <a:gd name="T2" fmla="*/ 2147483647 w 1944"/>
              <a:gd name="T3" fmla="*/ 2147483647 h 4272"/>
              <a:gd name="T4" fmla="*/ 2147483647 w 1944"/>
              <a:gd name="T5" fmla="*/ 2147483647 h 4272"/>
              <a:gd name="T6" fmla="*/ 2147483647 w 1944"/>
              <a:gd name="T7" fmla="*/ 2147483647 h 4272"/>
              <a:gd name="T8" fmla="*/ 2147483647 w 1944"/>
              <a:gd name="T9" fmla="*/ 2147483647 h 4272"/>
              <a:gd name="T10" fmla="*/ 2147483647 w 1944"/>
              <a:gd name="T11" fmla="*/ 2147483647 h 4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 h="4272">
                <a:moveTo>
                  <a:pt x="1112" y="0"/>
                </a:moveTo>
                <a:cubicBezTo>
                  <a:pt x="744" y="312"/>
                  <a:pt x="376" y="624"/>
                  <a:pt x="200" y="1056"/>
                </a:cubicBezTo>
                <a:cubicBezTo>
                  <a:pt x="24" y="1488"/>
                  <a:pt x="0" y="2168"/>
                  <a:pt x="56" y="2592"/>
                </a:cubicBezTo>
                <a:cubicBezTo>
                  <a:pt x="112" y="3016"/>
                  <a:pt x="256" y="3336"/>
                  <a:pt x="536" y="3600"/>
                </a:cubicBezTo>
                <a:cubicBezTo>
                  <a:pt x="816" y="3864"/>
                  <a:pt x="1528" y="4080"/>
                  <a:pt x="1736" y="4176"/>
                </a:cubicBezTo>
                <a:cubicBezTo>
                  <a:pt x="1944" y="4272"/>
                  <a:pt x="1864" y="4224"/>
                  <a:pt x="1784" y="4176"/>
                </a:cubicBezTo>
              </a:path>
            </a:pathLst>
          </a:custGeom>
          <a:noFill/>
          <a:ln w="222250" cap="rnd">
            <a:solidFill>
              <a:srgbClr val="808080"/>
            </a:solidFill>
            <a:prstDash val="sysDot"/>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9702" name="Freeform 7"/>
          <p:cNvSpPr>
            <a:spLocks/>
          </p:cNvSpPr>
          <p:nvPr/>
        </p:nvSpPr>
        <p:spPr bwMode="auto">
          <a:xfrm>
            <a:off x="3124200" y="-76200"/>
            <a:ext cx="3086100" cy="6934200"/>
          </a:xfrm>
          <a:custGeom>
            <a:avLst/>
            <a:gdLst>
              <a:gd name="T0" fmla="*/ 2147483647 w 1944"/>
              <a:gd name="T1" fmla="*/ 0 h 4272"/>
              <a:gd name="T2" fmla="*/ 2147483647 w 1944"/>
              <a:gd name="T3" fmla="*/ 2147483647 h 4272"/>
              <a:gd name="T4" fmla="*/ 2147483647 w 1944"/>
              <a:gd name="T5" fmla="*/ 2147483647 h 4272"/>
              <a:gd name="T6" fmla="*/ 2147483647 w 1944"/>
              <a:gd name="T7" fmla="*/ 2147483647 h 4272"/>
              <a:gd name="T8" fmla="*/ 2147483647 w 1944"/>
              <a:gd name="T9" fmla="*/ 2147483647 h 4272"/>
              <a:gd name="T10" fmla="*/ 2147483647 w 1944"/>
              <a:gd name="T11" fmla="*/ 2147483647 h 4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 h="4272">
                <a:moveTo>
                  <a:pt x="1112" y="0"/>
                </a:moveTo>
                <a:cubicBezTo>
                  <a:pt x="744" y="312"/>
                  <a:pt x="376" y="624"/>
                  <a:pt x="200" y="1056"/>
                </a:cubicBezTo>
                <a:cubicBezTo>
                  <a:pt x="24" y="1488"/>
                  <a:pt x="0" y="2168"/>
                  <a:pt x="56" y="2592"/>
                </a:cubicBezTo>
                <a:cubicBezTo>
                  <a:pt x="112" y="3016"/>
                  <a:pt x="256" y="3336"/>
                  <a:pt x="536" y="3600"/>
                </a:cubicBezTo>
                <a:cubicBezTo>
                  <a:pt x="816" y="3864"/>
                  <a:pt x="1528" y="4080"/>
                  <a:pt x="1736" y="4176"/>
                </a:cubicBezTo>
                <a:cubicBezTo>
                  <a:pt x="1944" y="4272"/>
                  <a:pt x="1864" y="4224"/>
                  <a:pt x="1784" y="4176"/>
                </a:cubicBezTo>
              </a:path>
            </a:pathLst>
          </a:custGeom>
          <a:noFill/>
          <a:ln w="158750" cap="rnd">
            <a:solidFill>
              <a:srgbClr val="666666"/>
            </a:solidFill>
            <a:prstDash val="sysDot"/>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2696" name="Text Box 8"/>
          <p:cNvSpPr txBox="1">
            <a:spLocks noChangeArrowheads="1"/>
          </p:cNvSpPr>
          <p:nvPr/>
        </p:nvSpPr>
        <p:spPr bwMode="auto">
          <a:xfrm>
            <a:off x="1115616" y="2780928"/>
            <a:ext cx="2846388"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000" dirty="0" smtClean="0">
                <a:solidFill>
                  <a:schemeClr val="bg1"/>
                </a:solidFill>
                <a:effectLst>
                  <a:innerShdw blurRad="63500" dist="50800" dir="13500000">
                    <a:prstClr val="black">
                      <a:alpha val="50000"/>
                    </a:prstClr>
                  </a:innerShdw>
                </a:effectLst>
              </a:rPr>
              <a:t>CARE</a:t>
            </a:r>
            <a:endParaRPr lang="en-AU" sz="4000" b="0" i="0" dirty="0" smtClean="0">
              <a:solidFill>
                <a:schemeClr val="bg1"/>
              </a:solidFill>
              <a:effectLst>
                <a:innerShdw blurRad="63500" dist="50800" dir="13500000">
                  <a:prstClr val="black">
                    <a:alpha val="50000"/>
                  </a:prstClr>
                </a:innerShdw>
              </a:effectLst>
            </a:endParaRPr>
          </a:p>
        </p:txBody>
      </p:sp>
      <p:sp>
        <p:nvSpPr>
          <p:cNvPr id="242697" name="Text Box 9"/>
          <p:cNvSpPr txBox="1">
            <a:spLocks noChangeArrowheads="1"/>
          </p:cNvSpPr>
          <p:nvPr/>
        </p:nvSpPr>
        <p:spPr bwMode="auto">
          <a:xfrm>
            <a:off x="5148064" y="2348880"/>
            <a:ext cx="2846388"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000" dirty="0" smtClean="0">
                <a:solidFill>
                  <a:schemeClr val="bg1"/>
                </a:solidFill>
                <a:effectLst>
                  <a:innerShdw blurRad="63500" dist="50800" dir="13500000">
                    <a:prstClr val="black">
                      <a:alpha val="50000"/>
                    </a:prstClr>
                  </a:innerShdw>
                </a:effectLst>
              </a:rPr>
              <a:t>WELFARE</a:t>
            </a:r>
            <a:endParaRPr lang="en-AU" sz="4000" b="0" i="0" dirty="0" smtClean="0">
              <a:solidFill>
                <a:schemeClr val="bg1"/>
              </a:solidFill>
              <a:effectLst>
                <a:innerShdw blurRad="63500" dist="50800" dir="13500000">
                  <a:prstClr val="black">
                    <a:alpha val="50000"/>
                  </a:prstClr>
                </a:innerShdw>
              </a:effectLst>
            </a:endParaRPr>
          </a:p>
        </p:txBody>
      </p:sp>
      <p:sp>
        <p:nvSpPr>
          <p:cNvPr id="242698" name="Text Box 10"/>
          <p:cNvSpPr txBox="1">
            <a:spLocks noChangeArrowheads="1"/>
          </p:cNvSpPr>
          <p:nvPr/>
        </p:nvSpPr>
        <p:spPr bwMode="auto">
          <a:xfrm>
            <a:off x="2051720" y="3933056"/>
            <a:ext cx="2846388"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000" dirty="0" smtClean="0">
                <a:solidFill>
                  <a:schemeClr val="bg1"/>
                </a:solidFill>
                <a:effectLst>
                  <a:innerShdw blurRad="63500" dist="50800" dir="13500000">
                    <a:prstClr val="black">
                      <a:alpha val="50000"/>
                    </a:prstClr>
                  </a:innerShdw>
                </a:effectLst>
              </a:rPr>
              <a:t>SAFETY</a:t>
            </a:r>
            <a:endParaRPr lang="en-AU" sz="4000" b="0" i="0" dirty="0" smtClean="0">
              <a:solidFill>
                <a:schemeClr val="bg1"/>
              </a:solidFill>
              <a:effectLst>
                <a:innerShdw blurRad="63500" dist="50800" dir="13500000">
                  <a:prstClr val="black">
                    <a:alpha val="50000"/>
                  </a:prstClr>
                </a:innerShdw>
              </a:effectLst>
            </a:endParaRPr>
          </a:p>
        </p:txBody>
      </p:sp>
      <p:sp>
        <p:nvSpPr>
          <p:cNvPr id="242699" name="Text Box 11"/>
          <p:cNvSpPr txBox="1">
            <a:spLocks noChangeArrowheads="1"/>
          </p:cNvSpPr>
          <p:nvPr/>
        </p:nvSpPr>
        <p:spPr bwMode="auto">
          <a:xfrm>
            <a:off x="5508104" y="3501008"/>
            <a:ext cx="286970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000" dirty="0" smtClean="0">
                <a:solidFill>
                  <a:schemeClr val="bg1"/>
                </a:solidFill>
                <a:effectLst>
                  <a:innerShdw blurRad="63500" dist="50800" dir="13500000">
                    <a:prstClr val="black">
                      <a:alpha val="50000"/>
                    </a:prstClr>
                  </a:innerShdw>
                </a:effectLst>
              </a:rPr>
              <a:t>SECURITY</a:t>
            </a:r>
            <a:endParaRPr lang="en-AU" sz="4000" b="0" i="0" dirty="0" smtClean="0">
              <a:solidFill>
                <a:schemeClr val="bg1"/>
              </a:solidFill>
              <a:effectLst>
                <a:innerShdw blurRad="63500" dist="50800" dir="13500000">
                  <a:prstClr val="black">
                    <a:alpha val="50000"/>
                  </a:prstClr>
                </a:innerShdw>
              </a:effectLst>
            </a:endParaRPr>
          </a:p>
        </p:txBody>
      </p:sp>
      <p:sp>
        <p:nvSpPr>
          <p:cNvPr id="242700" name="Text Box 12"/>
          <p:cNvSpPr txBox="1">
            <a:spLocks noChangeArrowheads="1"/>
          </p:cNvSpPr>
          <p:nvPr/>
        </p:nvSpPr>
        <p:spPr bwMode="auto">
          <a:xfrm>
            <a:off x="467544" y="188640"/>
            <a:ext cx="3763144" cy="584776"/>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200" dirty="0" smtClean="0">
                <a:solidFill>
                  <a:schemeClr val="bg1"/>
                </a:solidFill>
                <a:effectLst>
                  <a:innerShdw blurRad="63500" dist="50800" dir="13500000">
                    <a:prstClr val="black">
                      <a:alpha val="50000"/>
                    </a:prstClr>
                  </a:innerShdw>
                </a:effectLst>
              </a:rPr>
              <a:t>The Purpose of</a:t>
            </a:r>
            <a:r>
              <a:rPr lang="en-AU" sz="3200" i="0" dirty="0" smtClean="0">
                <a:solidFill>
                  <a:schemeClr val="bg1"/>
                </a:solidFill>
                <a:effectLst>
                  <a:innerShdw blurRad="63500" dist="50800" dir="13500000">
                    <a:prstClr val="black">
                      <a:alpha val="50000"/>
                    </a:prstClr>
                  </a:innerShdw>
                </a:effectLst>
              </a:rPr>
              <a:t> </a:t>
            </a:r>
          </a:p>
        </p:txBody>
      </p:sp>
      <p:sp>
        <p:nvSpPr>
          <p:cNvPr id="242701" name="Text Box 13"/>
          <p:cNvSpPr txBox="1">
            <a:spLocks noChangeArrowheads="1"/>
          </p:cNvSpPr>
          <p:nvPr/>
        </p:nvSpPr>
        <p:spPr bwMode="auto">
          <a:xfrm>
            <a:off x="685800" y="19812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a:solidFill>
                  <a:schemeClr val="bg1"/>
                </a:solidFill>
              </a:rPr>
              <a:t>To provide the . . . </a:t>
            </a:r>
            <a:endParaRPr lang="en-AU" sz="2000" i="0">
              <a:solidFill>
                <a:schemeClr val="bg1"/>
              </a:solidFill>
            </a:endParaRPr>
          </a:p>
        </p:txBody>
      </p:sp>
      <p:sp>
        <p:nvSpPr>
          <p:cNvPr id="242702" name="Text Box 14"/>
          <p:cNvSpPr txBox="1">
            <a:spLocks noChangeArrowheads="1"/>
          </p:cNvSpPr>
          <p:nvPr/>
        </p:nvSpPr>
        <p:spPr bwMode="auto">
          <a:xfrm>
            <a:off x="685800" y="5059363"/>
            <a:ext cx="807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lnSpc>
                <a:spcPct val="100000"/>
              </a:lnSpc>
              <a:spcBef>
                <a:spcPct val="50000"/>
              </a:spcBef>
              <a:defRPr/>
            </a:pPr>
            <a:r>
              <a:rPr lang="en-AU" sz="2400" dirty="0">
                <a:solidFill>
                  <a:schemeClr val="bg1"/>
                </a:solidFill>
              </a:rPr>
              <a:t>. . . for all those who are involved in a crisis situation</a:t>
            </a:r>
          </a:p>
        </p:txBody>
      </p:sp>
      <p:sp>
        <p:nvSpPr>
          <p:cNvPr id="242703" name="Line 15"/>
          <p:cNvSpPr>
            <a:spLocks noChangeShapeType="1"/>
          </p:cNvSpPr>
          <p:nvPr/>
        </p:nvSpPr>
        <p:spPr bwMode="auto">
          <a:xfrm>
            <a:off x="609600" y="838200"/>
            <a:ext cx="8077200" cy="0"/>
          </a:xfrm>
          <a:prstGeom prst="line">
            <a:avLst/>
          </a:prstGeom>
          <a:noFill/>
          <a:ln w="76200" cmpd="sng">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108000" rIns="108000" anchor="ctr"/>
          <a:lstStyle/>
          <a:p>
            <a:pPr>
              <a:defRPr/>
            </a:pPr>
            <a:endParaRPr lang="en-US"/>
          </a:p>
        </p:txBody>
      </p:sp>
      <p:sp>
        <p:nvSpPr>
          <p:cNvPr id="242704" name="Text Box 16"/>
          <p:cNvSpPr txBox="1">
            <a:spLocks noChangeArrowheads="1"/>
          </p:cNvSpPr>
          <p:nvPr/>
        </p:nvSpPr>
        <p:spPr bwMode="auto">
          <a:xfrm>
            <a:off x="533400" y="838200"/>
            <a:ext cx="83820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4800" b="0" i="0" dirty="0" smtClean="0">
                <a:solidFill>
                  <a:schemeClr val="bg1"/>
                </a:solidFill>
                <a:effectLst>
                  <a:innerShdw blurRad="63500" dist="50800" dir="13500000">
                    <a:prstClr val="black">
                      <a:alpha val="50000"/>
                    </a:prstClr>
                  </a:innerShdw>
                </a:effectLst>
              </a:rPr>
              <a:t>Nonviolent Crisis Intervention</a:t>
            </a:r>
            <a:endParaRPr lang="en-AU" sz="2400" b="0" i="0" dirty="0" smtClean="0">
              <a:solidFill>
                <a:schemeClr val="tx1"/>
              </a:solidFill>
              <a:effectLst>
                <a:innerShdw blurRad="63500" dist="50800" dir="13500000">
                  <a:prstClr val="black">
                    <a:alpha val="50000"/>
                  </a:prstClr>
                </a:innerShdw>
              </a:effectLst>
            </a:endParaRPr>
          </a:p>
        </p:txBody>
      </p:sp>
      <p:sp>
        <p:nvSpPr>
          <p:cNvPr id="2" name="TextBox 1"/>
          <p:cNvSpPr txBox="1"/>
          <p:nvPr/>
        </p:nvSpPr>
        <p:spPr>
          <a:xfrm>
            <a:off x="323528" y="3356992"/>
            <a:ext cx="4392488" cy="374461"/>
          </a:xfrm>
          <a:prstGeom prst="rect">
            <a:avLst/>
          </a:prstGeom>
          <a:noFill/>
        </p:spPr>
        <p:txBody>
          <a:bodyPr wrap="square" rtlCol="0">
            <a:spAutoFit/>
          </a:bodyPr>
          <a:lstStyle/>
          <a:p>
            <a:r>
              <a:rPr lang="en-US" sz="2000" dirty="0" smtClean="0">
                <a:solidFill>
                  <a:schemeClr val="bg1">
                    <a:lumMod val="85000"/>
                  </a:schemeClr>
                </a:solidFill>
                <a:effectLst>
                  <a:innerShdw blurRad="63500" dist="50800" dir="13500000">
                    <a:prstClr val="black">
                      <a:alpha val="50000"/>
                    </a:prstClr>
                  </a:innerShdw>
                </a:effectLst>
              </a:rPr>
              <a:t>showing compassion &amp; empathy</a:t>
            </a:r>
            <a:endParaRPr lang="en-US" sz="2000" dirty="0">
              <a:solidFill>
                <a:schemeClr val="bg1">
                  <a:lumMod val="85000"/>
                </a:schemeClr>
              </a:solidFill>
              <a:effectLst>
                <a:innerShdw blurRad="63500" dist="50800" dir="13500000">
                  <a:prstClr val="black">
                    <a:alpha val="50000"/>
                  </a:prstClr>
                </a:innerShdw>
              </a:effectLst>
            </a:endParaRPr>
          </a:p>
        </p:txBody>
      </p:sp>
      <p:sp>
        <p:nvSpPr>
          <p:cNvPr id="18" name="TextBox 17"/>
          <p:cNvSpPr txBox="1"/>
          <p:nvPr/>
        </p:nvSpPr>
        <p:spPr>
          <a:xfrm>
            <a:off x="3635896" y="2924944"/>
            <a:ext cx="5508104" cy="374461"/>
          </a:xfrm>
          <a:prstGeom prst="rect">
            <a:avLst/>
          </a:prstGeom>
          <a:noFill/>
        </p:spPr>
        <p:txBody>
          <a:bodyPr wrap="square" rtlCol="0">
            <a:spAutoFit/>
          </a:bodyPr>
          <a:lstStyle/>
          <a:p>
            <a:r>
              <a:rPr lang="en-US" sz="2000" dirty="0" smtClean="0">
                <a:solidFill>
                  <a:schemeClr val="bg1">
                    <a:lumMod val="85000"/>
                  </a:schemeClr>
                </a:solidFill>
                <a:effectLst>
                  <a:innerShdw blurRad="63500" dist="50800" dir="13500000">
                    <a:prstClr val="black">
                      <a:alpha val="50000"/>
                    </a:prstClr>
                  </a:innerShdw>
                </a:effectLst>
              </a:rPr>
              <a:t>supporting emotional &amp; physical well-being</a:t>
            </a:r>
            <a:endParaRPr lang="en-US" sz="2000" dirty="0">
              <a:solidFill>
                <a:schemeClr val="bg1">
                  <a:lumMod val="85000"/>
                </a:schemeClr>
              </a:solidFill>
              <a:effectLst>
                <a:innerShdw blurRad="63500" dist="50800" dir="13500000">
                  <a:prstClr val="black">
                    <a:alpha val="50000"/>
                  </a:prstClr>
                </a:innerShdw>
              </a:effectLst>
            </a:endParaRPr>
          </a:p>
        </p:txBody>
      </p:sp>
      <p:sp>
        <p:nvSpPr>
          <p:cNvPr id="19" name="TextBox 18"/>
          <p:cNvSpPr txBox="1"/>
          <p:nvPr/>
        </p:nvSpPr>
        <p:spPr>
          <a:xfrm>
            <a:off x="179512" y="4509120"/>
            <a:ext cx="4392488" cy="374461"/>
          </a:xfrm>
          <a:prstGeom prst="rect">
            <a:avLst/>
          </a:prstGeom>
          <a:noFill/>
        </p:spPr>
        <p:txBody>
          <a:bodyPr wrap="square" rtlCol="0">
            <a:spAutoFit/>
          </a:bodyPr>
          <a:lstStyle/>
          <a:p>
            <a:r>
              <a:rPr lang="en-US" sz="2000" dirty="0" smtClean="0">
                <a:solidFill>
                  <a:schemeClr val="bg1">
                    <a:lumMod val="85000"/>
                  </a:schemeClr>
                </a:solidFill>
                <a:effectLst>
                  <a:innerShdw blurRad="63500" dist="50800" dir="13500000">
                    <a:prstClr val="black">
                      <a:alpha val="50000"/>
                    </a:prstClr>
                  </a:innerShdw>
                </a:effectLst>
              </a:rPr>
              <a:t>preventing danger, risk &amp; injury</a:t>
            </a:r>
            <a:endParaRPr lang="en-US" sz="2000" dirty="0">
              <a:solidFill>
                <a:schemeClr val="bg1">
                  <a:lumMod val="85000"/>
                </a:schemeClr>
              </a:solidFill>
              <a:effectLst>
                <a:innerShdw blurRad="63500" dist="50800" dir="13500000">
                  <a:prstClr val="black">
                    <a:alpha val="50000"/>
                  </a:prstClr>
                </a:innerShdw>
              </a:effectLst>
            </a:endParaRPr>
          </a:p>
        </p:txBody>
      </p:sp>
      <p:sp>
        <p:nvSpPr>
          <p:cNvPr id="20" name="TextBox 19"/>
          <p:cNvSpPr txBox="1"/>
          <p:nvPr/>
        </p:nvSpPr>
        <p:spPr>
          <a:xfrm>
            <a:off x="4932040" y="4077072"/>
            <a:ext cx="4392488" cy="374461"/>
          </a:xfrm>
          <a:prstGeom prst="rect">
            <a:avLst/>
          </a:prstGeom>
          <a:noFill/>
        </p:spPr>
        <p:txBody>
          <a:bodyPr wrap="square" rtlCol="0">
            <a:spAutoFit/>
          </a:bodyPr>
          <a:lstStyle/>
          <a:p>
            <a:r>
              <a:rPr lang="en-US" sz="2000" dirty="0" smtClean="0">
                <a:solidFill>
                  <a:schemeClr val="bg1">
                    <a:lumMod val="85000"/>
                  </a:schemeClr>
                </a:solidFill>
                <a:effectLst>
                  <a:innerShdw blurRad="63500" dist="50800" dir="13500000">
                    <a:prstClr val="black">
                      <a:alpha val="50000"/>
                    </a:prstClr>
                  </a:innerShdw>
                </a:effectLst>
              </a:rPr>
              <a:t>ensuring harmony – not harm</a:t>
            </a:r>
            <a:endParaRPr lang="en-US" sz="2000" dirty="0">
              <a:solidFill>
                <a:schemeClr val="bg1">
                  <a:lumMod val="85000"/>
                </a:schemeClr>
              </a:solidFill>
              <a:effectLst>
                <a:innerShdw blurRad="63500" dist="50800" dir="13500000">
                  <a:prstClr val="black">
                    <a:alpha val="50000"/>
                  </a:prstClr>
                </a:inn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2700"/>
                                        </p:tgtEl>
                                        <p:attrNameLst>
                                          <p:attrName>style.visibility</p:attrName>
                                        </p:attrNameLst>
                                      </p:cBhvr>
                                      <p:to>
                                        <p:strVal val="visible"/>
                                      </p:to>
                                    </p:set>
                                    <p:anim calcmode="lin" valueType="num">
                                      <p:cBhvr additive="base">
                                        <p:cTn id="7" dur="1000" fill="hold"/>
                                        <p:tgtEl>
                                          <p:spTgt spid="242700"/>
                                        </p:tgtEl>
                                        <p:attrNameLst>
                                          <p:attrName>ppt_x</p:attrName>
                                        </p:attrNameLst>
                                      </p:cBhvr>
                                      <p:tavLst>
                                        <p:tav tm="0">
                                          <p:val>
                                            <p:strVal val="0-#ppt_w/2"/>
                                          </p:val>
                                        </p:tav>
                                        <p:tav tm="100000">
                                          <p:val>
                                            <p:strVal val="#ppt_x"/>
                                          </p:val>
                                        </p:tav>
                                      </p:tavLst>
                                    </p:anim>
                                    <p:anim calcmode="lin" valueType="num">
                                      <p:cBhvr additive="base">
                                        <p:cTn id="8" dur="1000" fill="hold"/>
                                        <p:tgtEl>
                                          <p:spTgt spid="24270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2703"/>
                                        </p:tgtEl>
                                        <p:attrNameLst>
                                          <p:attrName>style.visibility</p:attrName>
                                        </p:attrNameLst>
                                      </p:cBhvr>
                                      <p:to>
                                        <p:strVal val="visible"/>
                                      </p:to>
                                    </p:set>
                                    <p:anim calcmode="lin" valueType="num">
                                      <p:cBhvr additive="base">
                                        <p:cTn id="11" dur="1000" fill="hold"/>
                                        <p:tgtEl>
                                          <p:spTgt spid="242703"/>
                                        </p:tgtEl>
                                        <p:attrNameLst>
                                          <p:attrName>ppt_x</p:attrName>
                                        </p:attrNameLst>
                                      </p:cBhvr>
                                      <p:tavLst>
                                        <p:tav tm="0">
                                          <p:val>
                                            <p:strVal val="1+#ppt_w/2"/>
                                          </p:val>
                                        </p:tav>
                                        <p:tav tm="100000">
                                          <p:val>
                                            <p:strVal val="#ppt_x"/>
                                          </p:val>
                                        </p:tav>
                                      </p:tavLst>
                                    </p:anim>
                                    <p:anim calcmode="lin" valueType="num">
                                      <p:cBhvr additive="base">
                                        <p:cTn id="12" dur="1000" fill="hold"/>
                                        <p:tgtEl>
                                          <p:spTgt spid="242703"/>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42704"/>
                                        </p:tgtEl>
                                        <p:attrNameLst>
                                          <p:attrName>style.visibility</p:attrName>
                                        </p:attrNameLst>
                                      </p:cBhvr>
                                      <p:to>
                                        <p:strVal val="visible"/>
                                      </p:to>
                                    </p:set>
                                    <p:anim calcmode="lin" valueType="num">
                                      <p:cBhvr additive="base">
                                        <p:cTn id="15" dur="500" fill="hold"/>
                                        <p:tgtEl>
                                          <p:spTgt spid="242704"/>
                                        </p:tgtEl>
                                        <p:attrNameLst>
                                          <p:attrName>ppt_x</p:attrName>
                                        </p:attrNameLst>
                                      </p:cBhvr>
                                      <p:tavLst>
                                        <p:tav tm="0">
                                          <p:val>
                                            <p:strVal val="#ppt_x"/>
                                          </p:val>
                                        </p:tav>
                                        <p:tav tm="100000">
                                          <p:val>
                                            <p:strVal val="#ppt_x"/>
                                          </p:val>
                                        </p:tav>
                                      </p:tavLst>
                                    </p:anim>
                                    <p:anim calcmode="lin" valueType="num">
                                      <p:cBhvr additive="base">
                                        <p:cTn id="16" dur="500" fill="hold"/>
                                        <p:tgtEl>
                                          <p:spTgt spid="242704"/>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2701"/>
                                        </p:tgtEl>
                                        <p:attrNameLst>
                                          <p:attrName>style.visibility</p:attrName>
                                        </p:attrNameLst>
                                      </p:cBhvr>
                                      <p:to>
                                        <p:strVal val="visible"/>
                                      </p:to>
                                    </p:set>
                                    <p:animEffect transition="in" filter="fade">
                                      <p:cBhvr>
                                        <p:cTn id="21" dur="1000"/>
                                        <p:tgtEl>
                                          <p:spTgt spid="2427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42696"/>
                                        </p:tgtEl>
                                        <p:attrNameLst>
                                          <p:attrName>style.visibility</p:attrName>
                                        </p:attrNameLst>
                                      </p:cBhvr>
                                      <p:to>
                                        <p:strVal val="visible"/>
                                      </p:to>
                                    </p:set>
                                    <p:animEffect transition="in" filter="fade">
                                      <p:cBhvr>
                                        <p:cTn id="26" dur="1000"/>
                                        <p:tgtEl>
                                          <p:spTgt spid="24269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2698"/>
                                        </p:tgtEl>
                                        <p:attrNameLst>
                                          <p:attrName>style.visibility</p:attrName>
                                        </p:attrNameLst>
                                      </p:cBhvr>
                                      <p:to>
                                        <p:strVal val="visible"/>
                                      </p:to>
                                    </p:set>
                                    <p:animEffect transition="in" filter="fade">
                                      <p:cBhvr>
                                        <p:cTn id="36" dur="1000"/>
                                        <p:tgtEl>
                                          <p:spTgt spid="242698"/>
                                        </p:tgtEl>
                                      </p:cBhvr>
                                    </p:animEffect>
                                  </p:childTnLst>
                                </p:cTn>
                              </p:par>
                              <p:par>
                                <p:cTn id="37" presetID="10" presetClass="exit" presetSubtype="0" fill="hold" grpId="1" nodeType="withEffect">
                                  <p:stCondLst>
                                    <p:cond delay="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42697"/>
                                        </p:tgtEl>
                                        <p:attrNameLst>
                                          <p:attrName>style.visibility</p:attrName>
                                        </p:attrNameLst>
                                      </p:cBhvr>
                                      <p:to>
                                        <p:strVal val="visible"/>
                                      </p:to>
                                    </p:set>
                                    <p:animEffect transition="in" filter="fade">
                                      <p:cBhvr>
                                        <p:cTn id="49" dur="1000"/>
                                        <p:tgtEl>
                                          <p:spTgt spid="242697"/>
                                        </p:tgtEl>
                                      </p:cBhvr>
                                    </p:animEffect>
                                  </p:childTnLst>
                                </p:cTn>
                              </p:par>
                              <p:par>
                                <p:cTn id="50" presetID="10" presetClass="exit" presetSubtype="0" fill="hold" grpId="1"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2699"/>
                                        </p:tgtEl>
                                        <p:attrNameLst>
                                          <p:attrName>style.visibility</p:attrName>
                                        </p:attrNameLst>
                                      </p:cBhvr>
                                      <p:to>
                                        <p:strVal val="visible"/>
                                      </p:to>
                                    </p:set>
                                    <p:animEffect transition="in" filter="fade">
                                      <p:cBhvr>
                                        <p:cTn id="62" dur="1000"/>
                                        <p:tgtEl>
                                          <p:spTgt spid="242699"/>
                                        </p:tgtEl>
                                      </p:cBhvr>
                                    </p:animEffect>
                                  </p:childTnLst>
                                </p:cTn>
                              </p:par>
                              <p:par>
                                <p:cTn id="63" presetID="10" presetClass="exit" presetSubtype="0" fill="hold" grpId="1"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2702"/>
                                        </p:tgtEl>
                                        <p:attrNameLst>
                                          <p:attrName>style.visibility</p:attrName>
                                        </p:attrNameLst>
                                      </p:cBhvr>
                                      <p:to>
                                        <p:strVal val="visible"/>
                                      </p:to>
                                    </p:set>
                                    <p:animEffect transition="in" filter="fade">
                                      <p:cBhvr>
                                        <p:cTn id="75" dur="1000"/>
                                        <p:tgtEl>
                                          <p:spTgt spid="242702"/>
                                        </p:tgtEl>
                                      </p:cBhvr>
                                    </p:animEffect>
                                  </p:childTnLst>
                                </p:cTn>
                              </p:par>
                              <p:par>
                                <p:cTn id="76" presetID="10" presetClass="exit" presetSubtype="0" fill="hold" grpId="1"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1" grpId="0"/>
      <p:bldP spid="242702" grpId="0"/>
      <p:bldP spid="2" grpId="0"/>
      <p:bldP spid="2" grpId="1"/>
      <p:bldP spid="18" grpId="0"/>
      <p:bldP spid="18" grpId="1"/>
      <p:bldP spid="19" grpId="0"/>
      <p:bldP spid="19" grpId="1"/>
      <p:bldP spid="20" grpId="0"/>
      <p:bldP spid="20"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enger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0171">
            <a:off x="6803759" y="328543"/>
            <a:ext cx="2128511" cy="1559134"/>
          </a:xfrm>
          <a:prstGeom prst="rect">
            <a:avLst/>
          </a:prstGeom>
        </p:spPr>
      </p:pic>
      <p:sp>
        <p:nvSpPr>
          <p:cNvPr id="2" name="Text Box 2"/>
          <p:cNvSpPr txBox="1">
            <a:spLocks noChangeArrowheads="1"/>
          </p:cNvSpPr>
          <p:nvPr/>
        </p:nvSpPr>
        <p:spPr bwMode="auto">
          <a:xfrm rot="19275406">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dirty="0">
                <a:solidFill>
                  <a:schemeClr val="bg1"/>
                </a:solidFill>
              </a:rPr>
              <a:t>Unit </a:t>
            </a:r>
            <a:r>
              <a:rPr lang="en-AU" sz="2000" b="0" dirty="0" smtClean="0">
                <a:solidFill>
                  <a:schemeClr val="bg1"/>
                </a:solidFill>
              </a:rPr>
              <a:t>8</a:t>
            </a:r>
            <a:endParaRPr lang="en-AU" sz="2000" b="0" i="0" dirty="0">
              <a:solidFill>
                <a:schemeClr val="tx1"/>
              </a:solidFill>
            </a:endParaRPr>
          </a:p>
        </p:txBody>
      </p:sp>
      <p:sp>
        <p:nvSpPr>
          <p:cNvPr id="3" name="Text Box 3"/>
          <p:cNvSpPr txBox="1">
            <a:spLocks noChangeArrowheads="1"/>
          </p:cNvSpPr>
          <p:nvPr/>
        </p:nvSpPr>
        <p:spPr bwMode="auto">
          <a:xfrm>
            <a:off x="1524000" y="622012"/>
            <a:ext cx="7152456" cy="5847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smtClean="0">
                <a:solidFill>
                  <a:schemeClr val="bg1"/>
                </a:solidFill>
                <a:effectLst>
                  <a:innerShdw blurRad="63500" dist="50800" dir="13500000">
                    <a:prstClr val="black">
                      <a:alpha val="50000"/>
                    </a:prstClr>
                  </a:innerShdw>
                </a:effectLst>
              </a:rPr>
              <a:t>Team intervention</a:t>
            </a:r>
            <a:endParaRPr lang="en-AU" sz="3200" i="0" dirty="0">
              <a:solidFill>
                <a:schemeClr val="bg1"/>
              </a:solidFill>
              <a:effectLst>
                <a:innerShdw blurRad="63500" dist="50800" dir="13500000">
                  <a:prstClr val="black">
                    <a:alpha val="50000"/>
                  </a:prstClr>
                </a:innerShdw>
              </a:effectLst>
            </a:endParaRPr>
          </a:p>
        </p:txBody>
      </p:sp>
      <p:sp>
        <p:nvSpPr>
          <p:cNvPr id="6" name="TextBox 5"/>
          <p:cNvSpPr txBox="1"/>
          <p:nvPr/>
        </p:nvSpPr>
        <p:spPr>
          <a:xfrm>
            <a:off x="1043608" y="1556792"/>
            <a:ext cx="4608512" cy="430887"/>
          </a:xfrm>
          <a:prstGeom prst="rect">
            <a:avLst/>
          </a:prstGeom>
          <a:noFill/>
        </p:spPr>
        <p:txBody>
          <a:bodyPr wrap="square" rtlCol="0">
            <a:spAutoFit/>
          </a:bodyPr>
          <a:lstStyle/>
          <a:p>
            <a:pPr algn="l"/>
            <a:r>
              <a:rPr lang="en-US" sz="2400" i="0" dirty="0" smtClean="0">
                <a:solidFill>
                  <a:schemeClr val="bg1"/>
                </a:solidFill>
                <a:effectLst>
                  <a:innerShdw blurRad="63500" dist="50800" dir="13500000">
                    <a:prstClr val="black">
                      <a:alpha val="50000"/>
                    </a:prstClr>
                  </a:innerShdw>
                </a:effectLst>
              </a:rPr>
              <a:t>Auxiliary team member duties</a:t>
            </a:r>
            <a:endParaRPr lang="en-US" sz="2400" i="0" dirty="0">
              <a:solidFill>
                <a:schemeClr val="bg1"/>
              </a:solidFill>
              <a:effectLst>
                <a:innerShdw blurRad="63500" dist="50800" dir="13500000">
                  <a:prstClr val="black">
                    <a:alpha val="50000"/>
                  </a:prstClr>
                </a:innerShdw>
              </a:effectLst>
            </a:endParaRPr>
          </a:p>
        </p:txBody>
      </p:sp>
      <p:sp>
        <p:nvSpPr>
          <p:cNvPr id="16" name="TextBox 15"/>
          <p:cNvSpPr txBox="1"/>
          <p:nvPr/>
        </p:nvSpPr>
        <p:spPr>
          <a:xfrm>
            <a:off x="971600" y="2060848"/>
            <a:ext cx="2664296" cy="4272965"/>
          </a:xfrm>
          <a:prstGeom prst="rect">
            <a:avLst/>
          </a:prstGeom>
          <a:noFill/>
        </p:spPr>
        <p:txBody>
          <a:bodyPr wrap="square" rtlCol="0">
            <a:spAutoFit/>
          </a:bodyPr>
          <a:lstStyle/>
          <a:p>
            <a:pPr marL="342900" indent="-342900" algn="l">
              <a:lnSpc>
                <a:spcPct val="350000"/>
              </a:lnSpc>
              <a:buFont typeface="Lucida Grande"/>
              <a:buChar char="⇒"/>
            </a:pPr>
            <a:r>
              <a:rPr lang="en-US" sz="2000" b="0" i="0" dirty="0" smtClean="0">
                <a:solidFill>
                  <a:srgbClr val="FFFFFF"/>
                </a:solidFill>
              </a:rPr>
              <a:t>Check</a:t>
            </a:r>
          </a:p>
          <a:p>
            <a:pPr marL="342900" indent="-342900" algn="l">
              <a:lnSpc>
                <a:spcPct val="350000"/>
              </a:lnSpc>
              <a:buFont typeface="Lucida Grande"/>
              <a:buChar char="⇒"/>
            </a:pPr>
            <a:r>
              <a:rPr lang="en-US" sz="2000" b="0" i="0" dirty="0" smtClean="0">
                <a:solidFill>
                  <a:srgbClr val="FFFFFF"/>
                </a:solidFill>
              </a:rPr>
              <a:t>Address</a:t>
            </a:r>
          </a:p>
          <a:p>
            <a:pPr marL="342900" indent="-342900" algn="l">
              <a:lnSpc>
                <a:spcPct val="350000"/>
              </a:lnSpc>
              <a:buFont typeface="Lucida Grande"/>
              <a:buChar char="⇒"/>
            </a:pPr>
            <a:r>
              <a:rPr lang="en-US" sz="2000" b="0" i="0" dirty="0" err="1" smtClean="0">
                <a:solidFill>
                  <a:srgbClr val="FFFFFF"/>
                </a:solidFill>
              </a:rPr>
              <a:t>Recognise</a:t>
            </a:r>
            <a:endParaRPr lang="en-US" sz="2000" b="0" i="0" dirty="0" smtClean="0">
              <a:solidFill>
                <a:srgbClr val="FFFFFF"/>
              </a:solidFill>
            </a:endParaRPr>
          </a:p>
          <a:p>
            <a:pPr marL="342900" indent="-342900" algn="l">
              <a:lnSpc>
                <a:spcPct val="350000"/>
              </a:lnSpc>
              <a:buFont typeface="Lucida Grande"/>
              <a:buChar char="⇒"/>
            </a:pPr>
            <a:r>
              <a:rPr lang="en-US" sz="2000" b="0" i="0" dirty="0" smtClean="0">
                <a:solidFill>
                  <a:srgbClr val="FFFFFF"/>
                </a:solidFill>
              </a:rPr>
              <a:t>Engage</a:t>
            </a:r>
            <a:endParaRPr lang="en-US" sz="2000" b="0" i="0" dirty="0">
              <a:solidFill>
                <a:srgbClr val="FFFFFF"/>
              </a:solidFill>
            </a:endParaRPr>
          </a:p>
        </p:txBody>
      </p:sp>
      <p:sp>
        <p:nvSpPr>
          <p:cNvPr id="18" name="TextBox 17"/>
          <p:cNvSpPr txBox="1"/>
          <p:nvPr/>
        </p:nvSpPr>
        <p:spPr>
          <a:xfrm>
            <a:off x="3131840" y="3129449"/>
            <a:ext cx="5256584" cy="1451679"/>
          </a:xfrm>
          <a:prstGeom prst="rect">
            <a:avLst/>
          </a:prstGeom>
          <a:noFill/>
        </p:spPr>
        <p:txBody>
          <a:bodyPr wrap="square" rtlCol="0">
            <a:spAutoFit/>
          </a:bodyPr>
          <a:lstStyle/>
          <a:p>
            <a:pPr marL="285750" indent="-285750" algn="l">
              <a:lnSpc>
                <a:spcPct val="150000"/>
              </a:lnSpc>
              <a:buFont typeface="Wingdings" charset="2"/>
              <a:buChar char="ü"/>
            </a:pPr>
            <a:r>
              <a:rPr lang="en-US" sz="2000" b="0" i="0" dirty="0">
                <a:solidFill>
                  <a:schemeClr val="bg1"/>
                </a:solidFill>
              </a:rPr>
              <a:t>any safety </a:t>
            </a:r>
            <a:r>
              <a:rPr lang="en-US" sz="2000" b="0" i="0" dirty="0" smtClean="0">
                <a:solidFill>
                  <a:schemeClr val="bg1"/>
                </a:solidFill>
              </a:rPr>
              <a:t>concerns</a:t>
            </a:r>
          </a:p>
          <a:p>
            <a:pPr marL="285750" indent="-285750" algn="l">
              <a:lnSpc>
                <a:spcPct val="150000"/>
              </a:lnSpc>
              <a:buFont typeface="Wingdings" charset="2"/>
              <a:buChar char="ü"/>
            </a:pPr>
            <a:r>
              <a:rPr lang="en-US" sz="2000" b="0" i="0" dirty="0" smtClean="0">
                <a:solidFill>
                  <a:schemeClr val="bg1"/>
                </a:solidFill>
              </a:rPr>
              <a:t>support de-escalation</a:t>
            </a:r>
            <a:endParaRPr lang="en-US" sz="2000" b="0" i="0" dirty="0">
              <a:solidFill>
                <a:schemeClr val="bg1"/>
              </a:solidFill>
            </a:endParaRPr>
          </a:p>
          <a:p>
            <a:pPr marL="285750" indent="-285750" algn="l">
              <a:lnSpc>
                <a:spcPct val="150000"/>
              </a:lnSpc>
              <a:buFont typeface="Wingdings" charset="2"/>
              <a:buChar char="ü"/>
            </a:pPr>
            <a:r>
              <a:rPr lang="en-US" sz="2000" b="0" i="0" dirty="0" smtClean="0">
                <a:solidFill>
                  <a:schemeClr val="bg1"/>
                </a:solidFill>
              </a:rPr>
              <a:t>that control dynamics are safely applied</a:t>
            </a:r>
          </a:p>
        </p:txBody>
      </p:sp>
      <p:sp>
        <p:nvSpPr>
          <p:cNvPr id="14" name="TextBox 13"/>
          <p:cNvSpPr txBox="1"/>
          <p:nvPr/>
        </p:nvSpPr>
        <p:spPr>
          <a:xfrm>
            <a:off x="3131840" y="4527217"/>
            <a:ext cx="5256584" cy="990015"/>
          </a:xfrm>
          <a:prstGeom prst="rect">
            <a:avLst/>
          </a:prstGeom>
          <a:noFill/>
        </p:spPr>
        <p:txBody>
          <a:bodyPr wrap="square" rtlCol="0">
            <a:spAutoFit/>
          </a:bodyPr>
          <a:lstStyle/>
          <a:p>
            <a:pPr marL="285750" indent="-285750" algn="l">
              <a:lnSpc>
                <a:spcPct val="150000"/>
              </a:lnSpc>
              <a:buFont typeface="Wingdings" charset="2"/>
              <a:buChar char="ü"/>
            </a:pPr>
            <a:r>
              <a:rPr lang="en-US" sz="2000" b="0" i="0" dirty="0">
                <a:solidFill>
                  <a:schemeClr val="bg1"/>
                </a:solidFill>
              </a:rPr>
              <a:t>i</a:t>
            </a:r>
            <a:r>
              <a:rPr lang="en-US" sz="2000" b="0" i="0" dirty="0" smtClean="0">
                <a:solidFill>
                  <a:schemeClr val="bg1"/>
                </a:solidFill>
              </a:rPr>
              <a:t>f additional assistance is needed</a:t>
            </a:r>
          </a:p>
          <a:p>
            <a:pPr marL="285750" indent="-285750" algn="l">
              <a:lnSpc>
                <a:spcPct val="150000"/>
              </a:lnSpc>
              <a:buFont typeface="Wingdings" charset="2"/>
              <a:buChar char="ü"/>
            </a:pPr>
            <a:r>
              <a:rPr lang="en-US" sz="2000" b="0" i="0" dirty="0" smtClean="0">
                <a:solidFill>
                  <a:schemeClr val="bg1"/>
                </a:solidFill>
              </a:rPr>
              <a:t>need to change intervention strategies</a:t>
            </a:r>
          </a:p>
        </p:txBody>
      </p:sp>
      <p:sp>
        <p:nvSpPr>
          <p:cNvPr id="19" name="TextBox 18"/>
          <p:cNvSpPr txBox="1"/>
          <p:nvPr/>
        </p:nvSpPr>
        <p:spPr>
          <a:xfrm>
            <a:off x="3131840" y="5463321"/>
            <a:ext cx="5256584" cy="990015"/>
          </a:xfrm>
          <a:prstGeom prst="rect">
            <a:avLst/>
          </a:prstGeom>
          <a:noFill/>
        </p:spPr>
        <p:txBody>
          <a:bodyPr wrap="square" rtlCol="0">
            <a:spAutoFit/>
          </a:bodyPr>
          <a:lstStyle/>
          <a:p>
            <a:pPr marL="285750" indent="-285750" algn="l">
              <a:lnSpc>
                <a:spcPct val="150000"/>
              </a:lnSpc>
              <a:buFont typeface="Wingdings" charset="2"/>
              <a:buChar char="ü"/>
            </a:pPr>
            <a:r>
              <a:rPr lang="en-US" sz="2000" b="0" i="0" dirty="0" smtClean="0">
                <a:solidFill>
                  <a:schemeClr val="bg1"/>
                </a:solidFill>
              </a:rPr>
              <a:t>in verbal de-escalation (if directed) </a:t>
            </a:r>
          </a:p>
          <a:p>
            <a:pPr marL="285750" indent="-285750" algn="l">
              <a:lnSpc>
                <a:spcPct val="150000"/>
              </a:lnSpc>
              <a:buFont typeface="Wingdings" charset="2"/>
              <a:buChar char="ü"/>
            </a:pPr>
            <a:r>
              <a:rPr lang="en-US" sz="2000" b="0" i="0" dirty="0" smtClean="0">
                <a:solidFill>
                  <a:schemeClr val="bg1"/>
                </a:solidFill>
              </a:rPr>
              <a:t>in support to other team members </a:t>
            </a:r>
          </a:p>
        </p:txBody>
      </p:sp>
      <p:cxnSp>
        <p:nvCxnSpPr>
          <p:cNvPr id="10" name="Straight Connector 9"/>
          <p:cNvCxnSpPr/>
          <p:nvPr/>
        </p:nvCxnSpPr>
        <p:spPr bwMode="auto">
          <a:xfrm>
            <a:off x="1440379" y="3057202"/>
            <a:ext cx="144016"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bwMode="auto">
          <a:xfrm>
            <a:off x="1440379" y="4113806"/>
            <a:ext cx="144016"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bwMode="auto">
          <a:xfrm>
            <a:off x="1440379" y="5204224"/>
            <a:ext cx="144016"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bwMode="auto">
          <a:xfrm>
            <a:off x="1440379" y="6249070"/>
            <a:ext cx="144016" cy="0"/>
          </a:xfrm>
          <a:prstGeom prst="line">
            <a:avLst/>
          </a:prstGeom>
          <a:ln>
            <a:solidFill>
              <a:srgbClr val="FF0000"/>
            </a:solidFill>
            <a:headEnd type="none" w="med" len="med"/>
            <a:tailEnd type="none" w="med" len="med"/>
          </a:ln>
          <a:extLst/>
        </p:spPr>
        <p:style>
          <a:lnRef idx="3">
            <a:schemeClr val="accent4"/>
          </a:lnRef>
          <a:fillRef idx="0">
            <a:schemeClr val="accent4"/>
          </a:fillRef>
          <a:effectRef idx="2">
            <a:schemeClr val="accent4"/>
          </a:effectRef>
          <a:fontRef idx="minor">
            <a:schemeClr val="tx1"/>
          </a:fontRef>
        </p:style>
      </p:cxnSp>
      <p:sp>
        <p:nvSpPr>
          <p:cNvPr id="23" name="TextBox 22"/>
          <p:cNvSpPr txBox="1"/>
          <p:nvPr/>
        </p:nvSpPr>
        <p:spPr>
          <a:xfrm>
            <a:off x="3131840" y="2222961"/>
            <a:ext cx="5832648" cy="990015"/>
          </a:xfrm>
          <a:prstGeom prst="rect">
            <a:avLst/>
          </a:prstGeom>
          <a:noFill/>
          <a:ln>
            <a:solidFill>
              <a:schemeClr val="tx1"/>
            </a:solidFill>
          </a:ln>
        </p:spPr>
        <p:txBody>
          <a:bodyPr wrap="square" rtlCol="0">
            <a:spAutoFit/>
          </a:bodyPr>
          <a:lstStyle/>
          <a:p>
            <a:pPr marL="285750" indent="-285750" algn="l">
              <a:lnSpc>
                <a:spcPct val="150000"/>
              </a:lnSpc>
              <a:buFont typeface="Wingdings" charset="2"/>
              <a:buChar char="ü"/>
            </a:pPr>
            <a:r>
              <a:rPr lang="en-US" sz="2000" b="0" i="0" dirty="0">
                <a:solidFill>
                  <a:schemeClr val="bg1"/>
                </a:solidFill>
              </a:rPr>
              <a:t>s</a:t>
            </a:r>
            <a:r>
              <a:rPr lang="en-US" sz="2000" b="0" i="0" dirty="0" smtClean="0">
                <a:solidFill>
                  <a:schemeClr val="bg1"/>
                </a:solidFill>
              </a:rPr>
              <a:t>afety of environment</a:t>
            </a:r>
          </a:p>
          <a:p>
            <a:pPr marL="285750" indent="-285750" algn="l">
              <a:lnSpc>
                <a:spcPct val="150000"/>
              </a:lnSpc>
              <a:buFont typeface="Wingdings" charset="2"/>
              <a:buChar char="ü"/>
            </a:pPr>
            <a:r>
              <a:rPr lang="en-US" sz="2000" b="0" i="0" dirty="0" smtClean="0">
                <a:solidFill>
                  <a:schemeClr val="bg1"/>
                </a:solidFill>
              </a:rPr>
              <a:t>physical &amp; psychological status of the individual</a:t>
            </a:r>
          </a:p>
        </p:txBody>
      </p:sp>
      <p:sp>
        <p:nvSpPr>
          <p:cNvPr id="7" name="Rectangle 6"/>
          <p:cNvSpPr/>
          <p:nvPr/>
        </p:nvSpPr>
        <p:spPr bwMode="auto">
          <a:xfrm>
            <a:off x="3131840" y="2276872"/>
            <a:ext cx="5760640" cy="1008112"/>
          </a:xfrm>
          <a:prstGeom prst="rect">
            <a:avLst/>
          </a:prstGeom>
          <a:solidFill>
            <a:srgbClr val="000000">
              <a:alpha val="48000"/>
            </a:srgbClr>
          </a:solidFill>
          <a:ln>
            <a:solidFill>
              <a:srgbClr val="000000"/>
            </a:solid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p:cNvSpPr/>
          <p:nvPr/>
        </p:nvSpPr>
        <p:spPr bwMode="auto">
          <a:xfrm>
            <a:off x="3059832" y="3356992"/>
            <a:ext cx="5454833" cy="1296144"/>
          </a:xfrm>
          <a:prstGeom prst="rect">
            <a:avLst/>
          </a:prstGeom>
          <a:solidFill>
            <a:srgbClr val="000000">
              <a:alpha val="48000"/>
            </a:srgbClr>
          </a:solidFill>
          <a:ln>
            <a:solidFill>
              <a:srgbClr val="000000"/>
            </a:solid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Rectangle 23"/>
          <p:cNvSpPr/>
          <p:nvPr/>
        </p:nvSpPr>
        <p:spPr bwMode="auto">
          <a:xfrm>
            <a:off x="3131840" y="4653136"/>
            <a:ext cx="5760640" cy="1008112"/>
          </a:xfrm>
          <a:prstGeom prst="rect">
            <a:avLst/>
          </a:prstGeom>
          <a:solidFill>
            <a:srgbClr val="000000">
              <a:alpha val="48000"/>
            </a:srgbClr>
          </a:solidFill>
          <a:ln>
            <a:solidFill>
              <a:srgbClr val="000000"/>
            </a:solidFill>
          </a:ln>
          <a:effectLst/>
          <a:extLst/>
        </p:spPr>
        <p:txBody>
          <a:bodyPr vert="horz" wrap="square" lIns="108000" tIns="45720" rIns="10800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86201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9" grpId="0"/>
      <p:bldP spid="23" grpId="1" animBg="1"/>
      <p:bldP spid="7" grpId="0" animBg="1"/>
      <p:bldP spid="17" grpId="0" animBg="1"/>
      <p:bldP spid="17" grpId="1"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rot="-2324594">
            <a:off x="152400" y="427038"/>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10</a:t>
            </a:r>
            <a:endParaRPr lang="en-AU" sz="2000" b="0" i="0">
              <a:solidFill>
                <a:schemeClr val="tx1"/>
              </a:solidFill>
            </a:endParaRPr>
          </a:p>
        </p:txBody>
      </p:sp>
      <p:sp>
        <p:nvSpPr>
          <p:cNvPr id="77827" name="Text Box 3"/>
          <p:cNvSpPr txBox="1">
            <a:spLocks noChangeArrowheads="1"/>
          </p:cNvSpPr>
          <p:nvPr/>
        </p:nvSpPr>
        <p:spPr bwMode="auto">
          <a:xfrm>
            <a:off x="1752600" y="381000"/>
            <a:ext cx="3352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POSTVENTION</a:t>
            </a:r>
          </a:p>
        </p:txBody>
      </p:sp>
      <p:sp>
        <p:nvSpPr>
          <p:cNvPr id="77828" name="Text Box 4"/>
          <p:cNvSpPr txBox="1">
            <a:spLocks noChangeArrowheads="1"/>
          </p:cNvSpPr>
          <p:nvPr/>
        </p:nvSpPr>
        <p:spPr bwMode="auto">
          <a:xfrm>
            <a:off x="4876800" y="482600"/>
            <a:ext cx="3657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i="0" baseline="16000" dirty="0">
                <a:solidFill>
                  <a:schemeClr val="bg1"/>
                </a:solidFill>
                <a:effectLst>
                  <a:innerShdw blurRad="63500" dist="50800" dir="13500000">
                    <a:prstClr val="black">
                      <a:alpha val="50000"/>
                    </a:prstClr>
                  </a:innerShdw>
                </a:effectLst>
              </a:rPr>
              <a:t>- </a:t>
            </a:r>
            <a:r>
              <a:rPr lang="en-AU" sz="2400" i="0" dirty="0">
                <a:solidFill>
                  <a:schemeClr val="bg1"/>
                </a:solidFill>
                <a:effectLst>
                  <a:innerShdw blurRad="63500" dist="50800" dir="13500000">
                    <a:prstClr val="black">
                      <a:alpha val="50000"/>
                    </a:prstClr>
                  </a:innerShdw>
                </a:effectLst>
              </a:rPr>
              <a:t>The CPI Coping Model</a:t>
            </a:r>
          </a:p>
        </p:txBody>
      </p:sp>
      <p:sp>
        <p:nvSpPr>
          <p:cNvPr id="77829" name="Text Box 5"/>
          <p:cNvSpPr txBox="1">
            <a:spLocks noChangeArrowheads="1"/>
          </p:cNvSpPr>
          <p:nvPr/>
        </p:nvSpPr>
        <p:spPr bwMode="auto">
          <a:xfrm>
            <a:off x="533400" y="1371600"/>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a:solidFill>
                  <a:schemeClr val="bg1"/>
                </a:solidFill>
                <a:effectLst>
                  <a:innerShdw blurRad="63500" dist="50800" dir="13500000">
                    <a:prstClr val="black">
                      <a:alpha val="50000"/>
                    </a:prstClr>
                  </a:innerShdw>
                </a:effectLst>
              </a:rPr>
              <a:t>C</a:t>
            </a:r>
            <a:endParaRPr lang="en-AU" sz="2000" i="0">
              <a:solidFill>
                <a:schemeClr val="bg1"/>
              </a:solidFill>
              <a:effectLst>
                <a:innerShdw blurRad="63500" dist="50800" dir="13500000">
                  <a:prstClr val="black">
                    <a:alpha val="50000"/>
                  </a:prstClr>
                </a:innerShdw>
              </a:effectLst>
            </a:endParaRPr>
          </a:p>
        </p:txBody>
      </p:sp>
      <p:sp>
        <p:nvSpPr>
          <p:cNvPr id="77830" name="Text Box 6"/>
          <p:cNvSpPr txBox="1">
            <a:spLocks noChangeArrowheads="1"/>
          </p:cNvSpPr>
          <p:nvPr/>
        </p:nvSpPr>
        <p:spPr bwMode="auto">
          <a:xfrm>
            <a:off x="533400" y="2217738"/>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a:solidFill>
                  <a:schemeClr val="bg1"/>
                </a:solidFill>
                <a:effectLst>
                  <a:innerShdw blurRad="63500" dist="50800" dir="13500000">
                    <a:prstClr val="black">
                      <a:alpha val="50000"/>
                    </a:prstClr>
                  </a:innerShdw>
                </a:effectLst>
              </a:rPr>
              <a:t>O</a:t>
            </a:r>
            <a:endParaRPr lang="en-AU" sz="2000" i="0">
              <a:solidFill>
                <a:schemeClr val="bg1"/>
              </a:solidFill>
              <a:effectLst>
                <a:innerShdw blurRad="63500" dist="50800" dir="13500000">
                  <a:prstClr val="black">
                    <a:alpha val="50000"/>
                  </a:prstClr>
                </a:innerShdw>
              </a:effectLst>
            </a:endParaRPr>
          </a:p>
        </p:txBody>
      </p:sp>
      <p:sp>
        <p:nvSpPr>
          <p:cNvPr id="77831" name="Text Box 7"/>
          <p:cNvSpPr txBox="1">
            <a:spLocks noChangeArrowheads="1"/>
          </p:cNvSpPr>
          <p:nvPr/>
        </p:nvSpPr>
        <p:spPr bwMode="auto">
          <a:xfrm>
            <a:off x="533400" y="3108325"/>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a:solidFill>
                  <a:schemeClr val="bg1"/>
                </a:solidFill>
                <a:effectLst>
                  <a:innerShdw blurRad="63500" dist="50800" dir="13500000">
                    <a:prstClr val="black">
                      <a:alpha val="50000"/>
                    </a:prstClr>
                  </a:innerShdw>
                </a:effectLst>
              </a:rPr>
              <a:t>P</a:t>
            </a:r>
            <a:endParaRPr lang="en-AU" sz="2000" i="0">
              <a:solidFill>
                <a:schemeClr val="bg1"/>
              </a:solidFill>
              <a:effectLst>
                <a:innerShdw blurRad="63500" dist="50800" dir="13500000">
                  <a:prstClr val="black">
                    <a:alpha val="50000"/>
                  </a:prstClr>
                </a:innerShdw>
              </a:effectLst>
            </a:endParaRPr>
          </a:p>
        </p:txBody>
      </p:sp>
      <p:sp>
        <p:nvSpPr>
          <p:cNvPr id="77832" name="Text Box 8"/>
          <p:cNvSpPr txBox="1">
            <a:spLocks noChangeArrowheads="1"/>
          </p:cNvSpPr>
          <p:nvPr/>
        </p:nvSpPr>
        <p:spPr bwMode="auto">
          <a:xfrm>
            <a:off x="434008" y="3946525"/>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dirty="0">
                <a:solidFill>
                  <a:schemeClr val="bg1"/>
                </a:solidFill>
                <a:effectLst>
                  <a:innerShdw blurRad="63500" dist="50800" dir="13500000">
                    <a:prstClr val="black">
                      <a:alpha val="50000"/>
                    </a:prstClr>
                  </a:innerShdw>
                </a:effectLst>
              </a:rPr>
              <a:t>I</a:t>
            </a:r>
            <a:endParaRPr lang="en-AU" sz="2000" i="0" dirty="0">
              <a:solidFill>
                <a:schemeClr val="bg1"/>
              </a:solidFill>
              <a:effectLst>
                <a:innerShdw blurRad="63500" dist="50800" dir="13500000">
                  <a:prstClr val="black">
                    <a:alpha val="50000"/>
                  </a:prstClr>
                </a:innerShdw>
              </a:effectLst>
            </a:endParaRPr>
          </a:p>
        </p:txBody>
      </p:sp>
      <p:sp>
        <p:nvSpPr>
          <p:cNvPr id="77833" name="Text Box 9"/>
          <p:cNvSpPr txBox="1">
            <a:spLocks noChangeArrowheads="1"/>
          </p:cNvSpPr>
          <p:nvPr/>
        </p:nvSpPr>
        <p:spPr bwMode="auto">
          <a:xfrm>
            <a:off x="533400" y="4860925"/>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a:solidFill>
                  <a:schemeClr val="bg1"/>
                </a:solidFill>
                <a:effectLst>
                  <a:innerShdw blurRad="63500" dist="50800" dir="13500000">
                    <a:prstClr val="black">
                      <a:alpha val="50000"/>
                    </a:prstClr>
                  </a:innerShdw>
                </a:effectLst>
              </a:rPr>
              <a:t>N</a:t>
            </a:r>
            <a:endParaRPr lang="en-AU" sz="2000" i="0">
              <a:solidFill>
                <a:schemeClr val="bg1"/>
              </a:solidFill>
              <a:effectLst>
                <a:innerShdw blurRad="63500" dist="50800" dir="13500000">
                  <a:prstClr val="black">
                    <a:alpha val="50000"/>
                  </a:prstClr>
                </a:innerShdw>
              </a:effectLst>
            </a:endParaRPr>
          </a:p>
        </p:txBody>
      </p:sp>
      <p:sp>
        <p:nvSpPr>
          <p:cNvPr id="77835" name="Text Box 11"/>
          <p:cNvSpPr txBox="1">
            <a:spLocks noChangeArrowheads="1"/>
          </p:cNvSpPr>
          <p:nvPr/>
        </p:nvSpPr>
        <p:spPr bwMode="auto">
          <a:xfrm>
            <a:off x="533400" y="5699125"/>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4000" dirty="0">
                <a:solidFill>
                  <a:schemeClr val="bg1"/>
                </a:solidFill>
                <a:effectLst>
                  <a:innerShdw blurRad="63500" dist="50800" dir="13500000">
                    <a:prstClr val="black">
                      <a:alpha val="50000"/>
                    </a:prstClr>
                  </a:innerShdw>
                </a:effectLst>
              </a:rPr>
              <a:t>G</a:t>
            </a:r>
            <a:endParaRPr lang="en-AU" sz="2000" i="0" dirty="0">
              <a:solidFill>
                <a:schemeClr val="bg1"/>
              </a:solidFill>
              <a:effectLst>
                <a:innerShdw blurRad="63500" dist="50800" dir="13500000">
                  <a:prstClr val="black">
                    <a:alpha val="50000"/>
                  </a:prstClr>
                </a:innerShdw>
              </a:effectLst>
            </a:endParaRPr>
          </a:p>
        </p:txBody>
      </p:sp>
      <p:sp>
        <p:nvSpPr>
          <p:cNvPr id="77836" name="Text Box 12"/>
          <p:cNvSpPr txBox="1">
            <a:spLocks noChangeArrowheads="1"/>
          </p:cNvSpPr>
          <p:nvPr/>
        </p:nvSpPr>
        <p:spPr bwMode="auto">
          <a:xfrm>
            <a:off x="2667000" y="1066800"/>
            <a:ext cx="1600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t>client</a:t>
            </a:r>
            <a:endParaRPr lang="en-AU" sz="2000" i="0"/>
          </a:p>
        </p:txBody>
      </p:sp>
      <p:sp>
        <p:nvSpPr>
          <p:cNvPr id="77837" name="Text Box 13"/>
          <p:cNvSpPr txBox="1">
            <a:spLocks noChangeArrowheads="1"/>
          </p:cNvSpPr>
          <p:nvPr/>
        </p:nvSpPr>
        <p:spPr bwMode="auto">
          <a:xfrm>
            <a:off x="6019800" y="1066800"/>
            <a:ext cx="1600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t>staff</a:t>
            </a:r>
            <a:endParaRPr lang="en-AU" sz="2000" i="0"/>
          </a:p>
        </p:txBody>
      </p:sp>
      <p:sp>
        <p:nvSpPr>
          <p:cNvPr id="77838" name="Text Box 14"/>
          <p:cNvSpPr txBox="1">
            <a:spLocks noChangeArrowheads="1"/>
          </p:cNvSpPr>
          <p:nvPr/>
        </p:nvSpPr>
        <p:spPr bwMode="auto">
          <a:xfrm>
            <a:off x="2286000" y="1524000"/>
            <a:ext cx="2895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back in emotional &amp; physical control</a:t>
            </a:r>
            <a:endParaRPr lang="en-AU" sz="2000" i="0">
              <a:solidFill>
                <a:schemeClr val="tx1"/>
              </a:solidFill>
            </a:endParaRPr>
          </a:p>
        </p:txBody>
      </p:sp>
      <p:sp>
        <p:nvSpPr>
          <p:cNvPr id="77839" name="Text Box 15"/>
          <p:cNvSpPr txBox="1">
            <a:spLocks noChangeArrowheads="1"/>
          </p:cNvSpPr>
          <p:nvPr/>
        </p:nvSpPr>
        <p:spPr bwMode="auto">
          <a:xfrm>
            <a:off x="5867400" y="1524000"/>
            <a:ext cx="2971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back in emotional &amp; physical control</a:t>
            </a:r>
            <a:endParaRPr lang="en-AU" sz="2000" i="0">
              <a:solidFill>
                <a:schemeClr val="tx1"/>
              </a:solidFill>
            </a:endParaRPr>
          </a:p>
        </p:txBody>
      </p:sp>
      <p:sp>
        <p:nvSpPr>
          <p:cNvPr id="77840" name="Text Box 16"/>
          <p:cNvSpPr txBox="1">
            <a:spLocks noChangeArrowheads="1"/>
          </p:cNvSpPr>
          <p:nvPr/>
        </p:nvSpPr>
        <p:spPr bwMode="auto">
          <a:xfrm>
            <a:off x="927100" y="1555105"/>
            <a:ext cx="1905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dirty="0" err="1">
                <a:solidFill>
                  <a:schemeClr val="bg1"/>
                </a:solidFill>
                <a:effectLst>
                  <a:innerShdw blurRad="63500" dist="50800" dir="13500000">
                    <a:prstClr val="black">
                      <a:alpha val="50000"/>
                    </a:prstClr>
                  </a:innerShdw>
                </a:effectLst>
              </a:rPr>
              <a:t>ontrol</a:t>
            </a:r>
            <a:endParaRPr lang="en-AU" sz="2400" i="0" dirty="0">
              <a:solidFill>
                <a:schemeClr val="tx1"/>
              </a:solidFill>
              <a:effectLst>
                <a:innerShdw blurRad="63500" dist="50800" dir="13500000">
                  <a:prstClr val="black">
                    <a:alpha val="50000"/>
                  </a:prstClr>
                </a:innerShdw>
              </a:effectLst>
            </a:endParaRPr>
          </a:p>
        </p:txBody>
      </p:sp>
      <p:sp>
        <p:nvSpPr>
          <p:cNvPr id="77841" name="Text Box 17"/>
          <p:cNvSpPr txBox="1">
            <a:spLocks noChangeArrowheads="1"/>
          </p:cNvSpPr>
          <p:nvPr/>
        </p:nvSpPr>
        <p:spPr bwMode="auto">
          <a:xfrm>
            <a:off x="971600" y="2388493"/>
            <a:ext cx="93610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a:solidFill>
                  <a:schemeClr val="bg1"/>
                </a:solidFill>
                <a:effectLst>
                  <a:innerShdw blurRad="63500" dist="50800" dir="13500000">
                    <a:prstClr val="black">
                      <a:alpha val="50000"/>
                    </a:prstClr>
                  </a:innerShdw>
                </a:effectLst>
              </a:rPr>
              <a:t>rient</a:t>
            </a:r>
            <a:endParaRPr lang="en-AU" sz="2400" i="0">
              <a:solidFill>
                <a:schemeClr val="tx1"/>
              </a:solidFill>
              <a:effectLst>
                <a:innerShdw blurRad="63500" dist="50800" dir="13500000">
                  <a:prstClr val="black">
                    <a:alpha val="50000"/>
                  </a:prstClr>
                </a:innerShdw>
              </a:effectLst>
            </a:endParaRPr>
          </a:p>
        </p:txBody>
      </p:sp>
      <p:sp>
        <p:nvSpPr>
          <p:cNvPr id="77842" name="Text Box 18"/>
          <p:cNvSpPr txBox="1">
            <a:spLocks noChangeArrowheads="1"/>
          </p:cNvSpPr>
          <p:nvPr/>
        </p:nvSpPr>
        <p:spPr bwMode="auto">
          <a:xfrm>
            <a:off x="850900" y="3304530"/>
            <a:ext cx="127282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dirty="0" err="1">
                <a:solidFill>
                  <a:schemeClr val="bg1"/>
                </a:solidFill>
                <a:effectLst>
                  <a:innerShdw blurRad="63500" dist="50800" dir="13500000">
                    <a:prstClr val="black">
                      <a:alpha val="50000"/>
                    </a:prstClr>
                  </a:innerShdw>
                </a:effectLst>
              </a:rPr>
              <a:t>atterns</a:t>
            </a:r>
            <a:endParaRPr lang="en-AU" sz="2400" i="0" dirty="0">
              <a:solidFill>
                <a:schemeClr val="tx1"/>
              </a:solidFill>
              <a:effectLst>
                <a:innerShdw blurRad="63500" dist="50800" dir="13500000">
                  <a:prstClr val="black">
                    <a:alpha val="50000"/>
                  </a:prstClr>
                </a:innerShdw>
              </a:effectLst>
            </a:endParaRPr>
          </a:p>
        </p:txBody>
      </p:sp>
      <p:sp>
        <p:nvSpPr>
          <p:cNvPr id="77843" name="Text Box 19"/>
          <p:cNvSpPr txBox="1">
            <a:spLocks noChangeArrowheads="1"/>
          </p:cNvSpPr>
          <p:nvPr/>
        </p:nvSpPr>
        <p:spPr bwMode="auto">
          <a:xfrm>
            <a:off x="722784" y="4120019"/>
            <a:ext cx="1905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200" dirty="0" err="1">
                <a:solidFill>
                  <a:schemeClr val="bg1"/>
                </a:solidFill>
                <a:effectLst>
                  <a:innerShdw blurRad="63500" dist="50800" dir="13500000">
                    <a:prstClr val="black">
                      <a:alpha val="50000"/>
                    </a:prstClr>
                  </a:innerShdw>
                </a:effectLst>
              </a:rPr>
              <a:t>nvestigate</a:t>
            </a:r>
            <a:endParaRPr lang="en-AU" sz="2200" i="0" dirty="0">
              <a:solidFill>
                <a:schemeClr val="tx1"/>
              </a:solidFill>
              <a:effectLst>
                <a:innerShdw blurRad="63500" dist="50800" dir="13500000">
                  <a:prstClr val="black">
                    <a:alpha val="50000"/>
                  </a:prstClr>
                </a:innerShdw>
              </a:effectLst>
            </a:endParaRPr>
          </a:p>
        </p:txBody>
      </p:sp>
      <p:sp>
        <p:nvSpPr>
          <p:cNvPr id="77844" name="Text Box 20"/>
          <p:cNvSpPr txBox="1">
            <a:spLocks noChangeArrowheads="1"/>
          </p:cNvSpPr>
          <p:nvPr/>
        </p:nvSpPr>
        <p:spPr bwMode="auto">
          <a:xfrm>
            <a:off x="914400" y="5019030"/>
            <a:ext cx="19050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dirty="0" err="1">
                <a:solidFill>
                  <a:schemeClr val="bg1"/>
                </a:solidFill>
                <a:effectLst>
                  <a:innerShdw blurRad="63500" dist="50800" dir="13500000">
                    <a:prstClr val="black">
                      <a:alpha val="50000"/>
                    </a:prstClr>
                  </a:innerShdw>
                </a:effectLst>
              </a:rPr>
              <a:t>egotiate</a:t>
            </a:r>
            <a:endParaRPr lang="en-AU" sz="2400" i="0" dirty="0">
              <a:solidFill>
                <a:schemeClr val="tx1"/>
              </a:solidFill>
              <a:effectLst>
                <a:innerShdw blurRad="63500" dist="50800" dir="13500000">
                  <a:prstClr val="black">
                    <a:alpha val="50000"/>
                  </a:prstClr>
                </a:innerShdw>
              </a:effectLst>
            </a:endParaRPr>
          </a:p>
        </p:txBody>
      </p:sp>
      <p:sp>
        <p:nvSpPr>
          <p:cNvPr id="77845" name="Text Box 21"/>
          <p:cNvSpPr txBox="1">
            <a:spLocks noChangeArrowheads="1"/>
          </p:cNvSpPr>
          <p:nvPr/>
        </p:nvSpPr>
        <p:spPr bwMode="auto">
          <a:xfrm>
            <a:off x="927100" y="5905500"/>
            <a:ext cx="609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dirty="0" err="1">
                <a:solidFill>
                  <a:schemeClr val="bg1"/>
                </a:solidFill>
                <a:effectLst>
                  <a:innerShdw blurRad="63500" dist="50800" dir="13500000">
                    <a:prstClr val="black">
                      <a:alpha val="50000"/>
                    </a:prstClr>
                  </a:innerShdw>
                </a:effectLst>
              </a:rPr>
              <a:t>ive</a:t>
            </a:r>
            <a:endParaRPr lang="en-AU" sz="2000" i="0" dirty="0">
              <a:solidFill>
                <a:schemeClr val="tx1"/>
              </a:solidFill>
              <a:effectLst>
                <a:innerShdw blurRad="63500" dist="50800" dir="13500000">
                  <a:prstClr val="black">
                    <a:alpha val="50000"/>
                  </a:prstClr>
                </a:innerShdw>
              </a:effectLst>
            </a:endParaRPr>
          </a:p>
        </p:txBody>
      </p:sp>
      <p:sp>
        <p:nvSpPr>
          <p:cNvPr id="77846" name="Text Box 22"/>
          <p:cNvSpPr txBox="1">
            <a:spLocks noChangeArrowheads="1"/>
          </p:cNvSpPr>
          <p:nvPr/>
        </p:nvSpPr>
        <p:spPr bwMode="auto">
          <a:xfrm>
            <a:off x="2286000" y="2354263"/>
            <a:ext cx="3276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to the basic facts from their perspective (their story)</a:t>
            </a:r>
            <a:endParaRPr lang="en-AU" sz="2000" i="0">
              <a:solidFill>
                <a:schemeClr val="tx1"/>
              </a:solidFill>
            </a:endParaRPr>
          </a:p>
        </p:txBody>
      </p:sp>
      <p:sp>
        <p:nvSpPr>
          <p:cNvPr id="77848" name="Text Box 24"/>
          <p:cNvSpPr txBox="1">
            <a:spLocks noChangeArrowheads="1"/>
          </p:cNvSpPr>
          <p:nvPr/>
        </p:nvSpPr>
        <p:spPr bwMode="auto">
          <a:xfrm>
            <a:off x="5867400" y="2354263"/>
            <a:ext cx="2971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to the basic facts from your perspectives</a:t>
            </a:r>
            <a:endParaRPr lang="en-AU" sz="2000" i="0">
              <a:solidFill>
                <a:schemeClr val="tx1"/>
              </a:solidFill>
            </a:endParaRPr>
          </a:p>
        </p:txBody>
      </p:sp>
      <p:sp>
        <p:nvSpPr>
          <p:cNvPr id="77849" name="Text Box 25"/>
          <p:cNvSpPr txBox="1">
            <a:spLocks noChangeArrowheads="1"/>
          </p:cNvSpPr>
          <p:nvPr/>
        </p:nvSpPr>
        <p:spPr bwMode="auto">
          <a:xfrm>
            <a:off x="2286000" y="3192463"/>
            <a:ext cx="3048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in past behaviour and look for triggers</a:t>
            </a:r>
          </a:p>
        </p:txBody>
      </p:sp>
      <p:sp>
        <p:nvSpPr>
          <p:cNvPr id="77850" name="Text Box 26"/>
          <p:cNvSpPr txBox="1">
            <a:spLocks noChangeArrowheads="1"/>
          </p:cNvSpPr>
          <p:nvPr/>
        </p:nvSpPr>
        <p:spPr bwMode="auto">
          <a:xfrm>
            <a:off x="5867400" y="3192463"/>
            <a:ext cx="2438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in the way staff and teams respond</a:t>
            </a:r>
          </a:p>
        </p:txBody>
      </p:sp>
      <p:sp>
        <p:nvSpPr>
          <p:cNvPr id="77851" name="Text Box 27"/>
          <p:cNvSpPr txBox="1">
            <a:spLocks noChangeArrowheads="1"/>
          </p:cNvSpPr>
          <p:nvPr/>
        </p:nvSpPr>
        <p:spPr bwMode="auto">
          <a:xfrm>
            <a:off x="2286000" y="3954463"/>
            <a:ext cx="32766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alternatives for future behaviour. Ways to do things differently.</a:t>
            </a:r>
          </a:p>
        </p:txBody>
      </p:sp>
      <p:sp>
        <p:nvSpPr>
          <p:cNvPr id="77852" name="Text Box 28"/>
          <p:cNvSpPr txBox="1">
            <a:spLocks noChangeArrowheads="1"/>
          </p:cNvSpPr>
          <p:nvPr/>
        </p:nvSpPr>
        <p:spPr bwMode="auto">
          <a:xfrm>
            <a:off x="5867400" y="4114800"/>
            <a:ext cx="2743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ways to strengthen the team response</a:t>
            </a:r>
          </a:p>
        </p:txBody>
      </p:sp>
      <p:sp>
        <p:nvSpPr>
          <p:cNvPr id="77853" name="Text Box 29"/>
          <p:cNvSpPr txBox="1">
            <a:spLocks noChangeArrowheads="1"/>
          </p:cNvSpPr>
          <p:nvPr/>
        </p:nvSpPr>
        <p:spPr bwMode="auto">
          <a:xfrm>
            <a:off x="2286000" y="4937125"/>
            <a:ext cx="3352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an agreement or contract for future behaviour</a:t>
            </a:r>
          </a:p>
        </p:txBody>
      </p:sp>
      <p:sp>
        <p:nvSpPr>
          <p:cNvPr id="77854" name="Text Box 30"/>
          <p:cNvSpPr txBox="1">
            <a:spLocks noChangeArrowheads="1"/>
          </p:cNvSpPr>
          <p:nvPr/>
        </p:nvSpPr>
        <p:spPr bwMode="auto">
          <a:xfrm>
            <a:off x="5867400" y="4937125"/>
            <a:ext cx="2895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changes that need to be made with the team</a:t>
            </a:r>
          </a:p>
        </p:txBody>
      </p:sp>
      <p:sp>
        <p:nvSpPr>
          <p:cNvPr id="77855" name="Text Box 31"/>
          <p:cNvSpPr txBox="1">
            <a:spLocks noChangeArrowheads="1"/>
          </p:cNvSpPr>
          <p:nvPr/>
        </p:nvSpPr>
        <p:spPr bwMode="auto">
          <a:xfrm>
            <a:off x="2286000" y="5707063"/>
            <a:ext cx="3048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responsibility for their behaviour back to them</a:t>
            </a:r>
          </a:p>
        </p:txBody>
      </p:sp>
      <p:sp>
        <p:nvSpPr>
          <p:cNvPr id="77856" name="Text Box 32"/>
          <p:cNvSpPr txBox="1">
            <a:spLocks noChangeArrowheads="1"/>
          </p:cNvSpPr>
          <p:nvPr/>
        </p:nvSpPr>
        <p:spPr bwMode="auto">
          <a:xfrm>
            <a:off x="5867400" y="5707063"/>
            <a:ext cx="3200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AU" sz="2000" b="0" i="0">
                <a:solidFill>
                  <a:schemeClr val="bg1"/>
                </a:solidFill>
              </a:rPr>
              <a:t>encouragement and support to team members</a:t>
            </a:r>
          </a:p>
        </p:txBody>
      </p:sp>
      <p:sp>
        <p:nvSpPr>
          <p:cNvPr id="77857" name="Text Box 33">
            <a:hlinkClick r:id="rId3" action="ppaction://hlinksldjump"/>
          </p:cNvPr>
          <p:cNvSpPr txBox="1">
            <a:spLocks noChangeArrowheads="1"/>
          </p:cNvSpPr>
          <p:nvPr/>
        </p:nvSpPr>
        <p:spPr bwMode="auto">
          <a:xfrm>
            <a:off x="7239000" y="6461125"/>
            <a:ext cx="152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t>more </a:t>
            </a:r>
            <a:r>
              <a:rPr lang="en-AU" sz="2000" i="0"/>
              <a:t>. . .</a:t>
            </a:r>
            <a:r>
              <a:rPr lang="en-AU" sz="2000" i="0">
                <a:solidFill>
                  <a:schemeClr val="tx1"/>
                </a:solidFill>
              </a:rPr>
              <a:t> </a:t>
            </a:r>
          </a:p>
        </p:txBody>
      </p:sp>
      <p:sp>
        <p:nvSpPr>
          <p:cNvPr id="123935" name="Rectangle 35"/>
          <p:cNvSpPr>
            <a:spLocks noGrp="1" noChangeArrowheads="1"/>
          </p:cNvSpPr>
          <p:nvPr>
            <p:ph type="title" idx="4294967295"/>
          </p:nvPr>
        </p:nvSpPr>
        <p:spPr>
          <a:xfrm>
            <a:off x="6705600" y="228600"/>
            <a:ext cx="2133600" cy="152400"/>
          </a:xfrm>
        </p:spPr>
        <p:txBody>
          <a:bodyPr/>
          <a:lstStyle/>
          <a:p>
            <a:pPr eaLnBrk="1" hangingPunct="1"/>
            <a:r>
              <a:rPr lang="en-AU" sz="400">
                <a:latin typeface="Arial" charset="0"/>
                <a:ea typeface="ＭＳ Ｐゴシック" charset="0"/>
                <a:cs typeface="ＭＳ Ｐゴシック" charset="0"/>
              </a:rPr>
              <a:t>Postvention</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1000"/>
                                        <p:tgtEl>
                                          <p:spTgt spid="77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fade">
                                      <p:cBhvr>
                                        <p:cTn id="12" dur="1000"/>
                                        <p:tgtEl>
                                          <p:spTgt spid="77829"/>
                                        </p:tgtEl>
                                      </p:cBhvr>
                                    </p:animEffect>
                                  </p:childTnLst>
                                </p:cTn>
                              </p:par>
                              <p:par>
                                <p:cTn id="13" presetID="10" presetClass="entr" presetSubtype="0" fill="hold" nodeType="withEffect">
                                  <p:stCondLst>
                                    <p:cond delay="1000"/>
                                  </p:stCondLst>
                                  <p:childTnLst>
                                    <p:set>
                                      <p:cBhvr>
                                        <p:cTn id="14" dur="1" fill="hold">
                                          <p:stCondLst>
                                            <p:cond delay="0"/>
                                          </p:stCondLst>
                                        </p:cTn>
                                        <p:tgtEl>
                                          <p:spTgt spid="77830"/>
                                        </p:tgtEl>
                                        <p:attrNameLst>
                                          <p:attrName>style.visibility</p:attrName>
                                        </p:attrNameLst>
                                      </p:cBhvr>
                                      <p:to>
                                        <p:strVal val="visible"/>
                                      </p:to>
                                    </p:set>
                                    <p:animEffect transition="in" filter="fade">
                                      <p:cBhvr>
                                        <p:cTn id="15" dur="1000"/>
                                        <p:tgtEl>
                                          <p:spTgt spid="77830"/>
                                        </p:tgtEl>
                                      </p:cBhvr>
                                    </p:animEffect>
                                  </p:childTnLst>
                                </p:cTn>
                              </p:par>
                              <p:par>
                                <p:cTn id="16" presetID="10" presetClass="entr" presetSubtype="0" fill="hold" nodeType="withEffect">
                                  <p:stCondLst>
                                    <p:cond delay="2000"/>
                                  </p:stCondLst>
                                  <p:childTnLst>
                                    <p:set>
                                      <p:cBhvr>
                                        <p:cTn id="17" dur="1" fill="hold">
                                          <p:stCondLst>
                                            <p:cond delay="0"/>
                                          </p:stCondLst>
                                        </p:cTn>
                                        <p:tgtEl>
                                          <p:spTgt spid="77831"/>
                                        </p:tgtEl>
                                        <p:attrNameLst>
                                          <p:attrName>style.visibility</p:attrName>
                                        </p:attrNameLst>
                                      </p:cBhvr>
                                      <p:to>
                                        <p:strVal val="visible"/>
                                      </p:to>
                                    </p:set>
                                    <p:animEffect transition="in" filter="fade">
                                      <p:cBhvr>
                                        <p:cTn id="18" dur="1000"/>
                                        <p:tgtEl>
                                          <p:spTgt spid="77831"/>
                                        </p:tgtEl>
                                      </p:cBhvr>
                                    </p:animEffect>
                                  </p:childTnLst>
                                </p:cTn>
                              </p:par>
                              <p:par>
                                <p:cTn id="19" presetID="10" presetClass="entr" presetSubtype="0" fill="hold" nodeType="withEffect">
                                  <p:stCondLst>
                                    <p:cond delay="3000"/>
                                  </p:stCondLst>
                                  <p:childTnLst>
                                    <p:set>
                                      <p:cBhvr>
                                        <p:cTn id="20" dur="1" fill="hold">
                                          <p:stCondLst>
                                            <p:cond delay="0"/>
                                          </p:stCondLst>
                                        </p:cTn>
                                        <p:tgtEl>
                                          <p:spTgt spid="77832"/>
                                        </p:tgtEl>
                                        <p:attrNameLst>
                                          <p:attrName>style.visibility</p:attrName>
                                        </p:attrNameLst>
                                      </p:cBhvr>
                                      <p:to>
                                        <p:strVal val="visible"/>
                                      </p:to>
                                    </p:set>
                                    <p:animEffect transition="in" filter="fade">
                                      <p:cBhvr>
                                        <p:cTn id="21" dur="1000"/>
                                        <p:tgtEl>
                                          <p:spTgt spid="77832"/>
                                        </p:tgtEl>
                                      </p:cBhvr>
                                    </p:animEffect>
                                  </p:childTnLst>
                                </p:cTn>
                              </p:par>
                              <p:par>
                                <p:cTn id="22" presetID="10" presetClass="entr" presetSubtype="0" fill="hold" nodeType="withEffect">
                                  <p:stCondLst>
                                    <p:cond delay="4000"/>
                                  </p:stCondLst>
                                  <p:childTnLst>
                                    <p:set>
                                      <p:cBhvr>
                                        <p:cTn id="23" dur="1" fill="hold">
                                          <p:stCondLst>
                                            <p:cond delay="0"/>
                                          </p:stCondLst>
                                        </p:cTn>
                                        <p:tgtEl>
                                          <p:spTgt spid="77833"/>
                                        </p:tgtEl>
                                        <p:attrNameLst>
                                          <p:attrName>style.visibility</p:attrName>
                                        </p:attrNameLst>
                                      </p:cBhvr>
                                      <p:to>
                                        <p:strVal val="visible"/>
                                      </p:to>
                                    </p:set>
                                    <p:animEffect transition="in" filter="fade">
                                      <p:cBhvr>
                                        <p:cTn id="24" dur="1000"/>
                                        <p:tgtEl>
                                          <p:spTgt spid="77833"/>
                                        </p:tgtEl>
                                      </p:cBhvr>
                                    </p:animEffect>
                                  </p:childTnLst>
                                </p:cTn>
                              </p:par>
                              <p:par>
                                <p:cTn id="25" presetID="10" presetClass="entr" presetSubtype="0" fill="hold" nodeType="withEffect">
                                  <p:stCondLst>
                                    <p:cond delay="5000"/>
                                  </p:stCondLst>
                                  <p:childTnLst>
                                    <p:set>
                                      <p:cBhvr>
                                        <p:cTn id="26" dur="1" fill="hold">
                                          <p:stCondLst>
                                            <p:cond delay="0"/>
                                          </p:stCondLst>
                                        </p:cTn>
                                        <p:tgtEl>
                                          <p:spTgt spid="77835"/>
                                        </p:tgtEl>
                                        <p:attrNameLst>
                                          <p:attrName>style.visibility</p:attrName>
                                        </p:attrNameLst>
                                      </p:cBhvr>
                                      <p:to>
                                        <p:strVal val="visible"/>
                                      </p:to>
                                    </p:set>
                                    <p:animEffect transition="in" filter="fade">
                                      <p:cBhvr>
                                        <p:cTn id="27" dur="1000"/>
                                        <p:tgtEl>
                                          <p:spTgt spid="778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836"/>
                                        </p:tgtEl>
                                        <p:attrNameLst>
                                          <p:attrName>style.visibility</p:attrName>
                                        </p:attrNameLst>
                                      </p:cBhvr>
                                      <p:to>
                                        <p:strVal val="visible"/>
                                      </p:to>
                                    </p:set>
                                    <p:animEffect transition="in" filter="fade">
                                      <p:cBhvr>
                                        <p:cTn id="32" dur="1000"/>
                                        <p:tgtEl>
                                          <p:spTgt spid="778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837"/>
                                        </p:tgtEl>
                                        <p:attrNameLst>
                                          <p:attrName>style.visibility</p:attrName>
                                        </p:attrNameLst>
                                      </p:cBhvr>
                                      <p:to>
                                        <p:strVal val="visible"/>
                                      </p:to>
                                    </p:set>
                                    <p:animEffect transition="in" filter="fade">
                                      <p:cBhvr>
                                        <p:cTn id="37" dur="1000"/>
                                        <p:tgtEl>
                                          <p:spTgt spid="778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7840"/>
                                        </p:tgtEl>
                                        <p:attrNameLst>
                                          <p:attrName>style.visibility</p:attrName>
                                        </p:attrNameLst>
                                      </p:cBhvr>
                                      <p:to>
                                        <p:strVal val="visible"/>
                                      </p:to>
                                    </p:set>
                                    <p:animEffect transition="in" filter="fade">
                                      <p:cBhvr>
                                        <p:cTn id="42" dur="1000"/>
                                        <p:tgtEl>
                                          <p:spTgt spid="778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838"/>
                                        </p:tgtEl>
                                        <p:attrNameLst>
                                          <p:attrName>style.visibility</p:attrName>
                                        </p:attrNameLst>
                                      </p:cBhvr>
                                      <p:to>
                                        <p:strVal val="visible"/>
                                      </p:to>
                                    </p:set>
                                    <p:animEffect transition="in" filter="fade">
                                      <p:cBhvr>
                                        <p:cTn id="47" dur="1000"/>
                                        <p:tgtEl>
                                          <p:spTgt spid="778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839"/>
                                        </p:tgtEl>
                                        <p:attrNameLst>
                                          <p:attrName>style.visibility</p:attrName>
                                        </p:attrNameLst>
                                      </p:cBhvr>
                                      <p:to>
                                        <p:strVal val="visible"/>
                                      </p:to>
                                    </p:set>
                                    <p:animEffect transition="in" filter="fade">
                                      <p:cBhvr>
                                        <p:cTn id="52" dur="1000"/>
                                        <p:tgtEl>
                                          <p:spTgt spid="778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77841"/>
                                        </p:tgtEl>
                                        <p:attrNameLst>
                                          <p:attrName>style.visibility</p:attrName>
                                        </p:attrNameLst>
                                      </p:cBhvr>
                                      <p:to>
                                        <p:strVal val="visible"/>
                                      </p:to>
                                    </p:set>
                                    <p:animEffect transition="in" filter="fade">
                                      <p:cBhvr>
                                        <p:cTn id="57" dur="1000"/>
                                        <p:tgtEl>
                                          <p:spTgt spid="778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846"/>
                                        </p:tgtEl>
                                        <p:attrNameLst>
                                          <p:attrName>style.visibility</p:attrName>
                                        </p:attrNameLst>
                                      </p:cBhvr>
                                      <p:to>
                                        <p:strVal val="visible"/>
                                      </p:to>
                                    </p:set>
                                    <p:animEffect transition="in" filter="fade">
                                      <p:cBhvr>
                                        <p:cTn id="62" dur="1000"/>
                                        <p:tgtEl>
                                          <p:spTgt spid="778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7848"/>
                                        </p:tgtEl>
                                        <p:attrNameLst>
                                          <p:attrName>style.visibility</p:attrName>
                                        </p:attrNameLst>
                                      </p:cBhvr>
                                      <p:to>
                                        <p:strVal val="visible"/>
                                      </p:to>
                                    </p:set>
                                    <p:animEffect transition="in" filter="fade">
                                      <p:cBhvr>
                                        <p:cTn id="67" dur="1000"/>
                                        <p:tgtEl>
                                          <p:spTgt spid="7784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77842"/>
                                        </p:tgtEl>
                                        <p:attrNameLst>
                                          <p:attrName>style.visibility</p:attrName>
                                        </p:attrNameLst>
                                      </p:cBhvr>
                                      <p:to>
                                        <p:strVal val="visible"/>
                                      </p:to>
                                    </p:set>
                                    <p:animEffect transition="in" filter="fade">
                                      <p:cBhvr>
                                        <p:cTn id="72" dur="1000"/>
                                        <p:tgtEl>
                                          <p:spTgt spid="7784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849"/>
                                        </p:tgtEl>
                                        <p:attrNameLst>
                                          <p:attrName>style.visibility</p:attrName>
                                        </p:attrNameLst>
                                      </p:cBhvr>
                                      <p:to>
                                        <p:strVal val="visible"/>
                                      </p:to>
                                    </p:set>
                                    <p:animEffect transition="in" filter="fade">
                                      <p:cBhvr>
                                        <p:cTn id="77" dur="1000"/>
                                        <p:tgtEl>
                                          <p:spTgt spid="7784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7850"/>
                                        </p:tgtEl>
                                        <p:attrNameLst>
                                          <p:attrName>style.visibility</p:attrName>
                                        </p:attrNameLst>
                                      </p:cBhvr>
                                      <p:to>
                                        <p:strVal val="visible"/>
                                      </p:to>
                                    </p:set>
                                    <p:animEffect transition="in" filter="fade">
                                      <p:cBhvr>
                                        <p:cTn id="82" dur="1000"/>
                                        <p:tgtEl>
                                          <p:spTgt spid="7785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77843"/>
                                        </p:tgtEl>
                                        <p:attrNameLst>
                                          <p:attrName>style.visibility</p:attrName>
                                        </p:attrNameLst>
                                      </p:cBhvr>
                                      <p:to>
                                        <p:strVal val="visible"/>
                                      </p:to>
                                    </p:set>
                                    <p:animEffect transition="in" filter="fade">
                                      <p:cBhvr>
                                        <p:cTn id="87" dur="1000"/>
                                        <p:tgtEl>
                                          <p:spTgt spid="7784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7851"/>
                                        </p:tgtEl>
                                        <p:attrNameLst>
                                          <p:attrName>style.visibility</p:attrName>
                                        </p:attrNameLst>
                                      </p:cBhvr>
                                      <p:to>
                                        <p:strVal val="visible"/>
                                      </p:to>
                                    </p:set>
                                    <p:animEffect transition="in" filter="fade">
                                      <p:cBhvr>
                                        <p:cTn id="92" dur="1000"/>
                                        <p:tgtEl>
                                          <p:spTgt spid="7785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7852"/>
                                        </p:tgtEl>
                                        <p:attrNameLst>
                                          <p:attrName>style.visibility</p:attrName>
                                        </p:attrNameLst>
                                      </p:cBhvr>
                                      <p:to>
                                        <p:strVal val="visible"/>
                                      </p:to>
                                    </p:set>
                                    <p:animEffect transition="in" filter="fade">
                                      <p:cBhvr>
                                        <p:cTn id="97" dur="2000"/>
                                        <p:tgtEl>
                                          <p:spTgt spid="778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77844"/>
                                        </p:tgtEl>
                                        <p:attrNameLst>
                                          <p:attrName>style.visibility</p:attrName>
                                        </p:attrNameLst>
                                      </p:cBhvr>
                                      <p:to>
                                        <p:strVal val="visible"/>
                                      </p:to>
                                    </p:set>
                                    <p:animEffect transition="in" filter="fade">
                                      <p:cBhvr>
                                        <p:cTn id="102" dur="1000"/>
                                        <p:tgtEl>
                                          <p:spTgt spid="7784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7853"/>
                                        </p:tgtEl>
                                        <p:attrNameLst>
                                          <p:attrName>style.visibility</p:attrName>
                                        </p:attrNameLst>
                                      </p:cBhvr>
                                      <p:to>
                                        <p:strVal val="visible"/>
                                      </p:to>
                                    </p:set>
                                    <p:animEffect transition="in" filter="fade">
                                      <p:cBhvr>
                                        <p:cTn id="107" dur="1000"/>
                                        <p:tgtEl>
                                          <p:spTgt spid="778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7854"/>
                                        </p:tgtEl>
                                        <p:attrNameLst>
                                          <p:attrName>style.visibility</p:attrName>
                                        </p:attrNameLst>
                                      </p:cBhvr>
                                      <p:to>
                                        <p:strVal val="visible"/>
                                      </p:to>
                                    </p:set>
                                    <p:animEffect transition="in" filter="fade">
                                      <p:cBhvr>
                                        <p:cTn id="112" dur="1000"/>
                                        <p:tgtEl>
                                          <p:spTgt spid="7785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77845"/>
                                        </p:tgtEl>
                                        <p:attrNameLst>
                                          <p:attrName>style.visibility</p:attrName>
                                        </p:attrNameLst>
                                      </p:cBhvr>
                                      <p:to>
                                        <p:strVal val="visible"/>
                                      </p:to>
                                    </p:set>
                                    <p:animEffect transition="in" filter="fade">
                                      <p:cBhvr>
                                        <p:cTn id="117" dur="1000"/>
                                        <p:tgtEl>
                                          <p:spTgt spid="7784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7855"/>
                                        </p:tgtEl>
                                        <p:attrNameLst>
                                          <p:attrName>style.visibility</p:attrName>
                                        </p:attrNameLst>
                                      </p:cBhvr>
                                      <p:to>
                                        <p:strVal val="visible"/>
                                      </p:to>
                                    </p:set>
                                    <p:animEffect transition="in" filter="fade">
                                      <p:cBhvr>
                                        <p:cTn id="122" dur="1000"/>
                                        <p:tgtEl>
                                          <p:spTgt spid="7785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7856"/>
                                        </p:tgtEl>
                                        <p:attrNameLst>
                                          <p:attrName>style.visibility</p:attrName>
                                        </p:attrNameLst>
                                      </p:cBhvr>
                                      <p:to>
                                        <p:strVal val="visible"/>
                                      </p:to>
                                    </p:set>
                                    <p:animEffect transition="in" filter="fade">
                                      <p:cBhvr>
                                        <p:cTn id="127" dur="1000"/>
                                        <p:tgtEl>
                                          <p:spTgt spid="7785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7857"/>
                                        </p:tgtEl>
                                        <p:attrNameLst>
                                          <p:attrName>style.visibility</p:attrName>
                                        </p:attrNameLst>
                                      </p:cBhvr>
                                      <p:to>
                                        <p:strVal val="visible"/>
                                      </p:to>
                                    </p:set>
                                    <p:animEffect transition="in" filter="fade">
                                      <p:cBhvr>
                                        <p:cTn id="130" dur="1000"/>
                                        <p:tgtEl>
                                          <p:spTgt spid="77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6" grpId="0"/>
      <p:bldP spid="77837" grpId="0"/>
      <p:bldP spid="77838" grpId="0"/>
      <p:bldP spid="77839" grpId="0"/>
      <p:bldP spid="77846" grpId="0"/>
      <p:bldP spid="77848" grpId="0"/>
      <p:bldP spid="77849" grpId="0"/>
      <p:bldP spid="77850" grpId="0"/>
      <p:bldP spid="77851" grpId="0"/>
      <p:bldP spid="77852" grpId="0"/>
      <p:bldP spid="77853" grpId="0"/>
      <p:bldP spid="77854" grpId="0"/>
      <p:bldP spid="77855" grpId="0"/>
      <p:bldP spid="77856" grpId="0"/>
      <p:bldP spid="778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5954" name="Picture 2" descr="Emotional Temperature graph"/>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609600" y="609600"/>
            <a:ext cx="8001000" cy="5738813"/>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685800" y="762000"/>
            <a:ext cx="16891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r">
              <a:lnSpc>
                <a:spcPct val="100000"/>
              </a:lnSpc>
              <a:spcBef>
                <a:spcPct val="50000"/>
              </a:spcBef>
            </a:pPr>
            <a:r>
              <a:rPr lang="en-AU" sz="2800" b="0">
                <a:solidFill>
                  <a:schemeClr val="tx1"/>
                </a:solidFill>
                <a:latin typeface="Comic Sans MS" charset="0"/>
              </a:rPr>
              <a:t>Anyone</a:t>
            </a:r>
          </a:p>
        </p:txBody>
      </p:sp>
      <p:sp>
        <p:nvSpPr>
          <p:cNvPr id="101380" name="Text Box 4"/>
          <p:cNvSpPr txBox="1">
            <a:spLocks noChangeArrowheads="1"/>
          </p:cNvSpPr>
          <p:nvPr/>
        </p:nvSpPr>
        <p:spPr bwMode="auto">
          <a:xfrm>
            <a:off x="685800" y="5638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0</a:t>
            </a:r>
            <a:endParaRPr lang="en-AU" sz="2000" b="0" i="0">
              <a:solidFill>
                <a:schemeClr val="tx1"/>
              </a:solidFill>
            </a:endParaRPr>
          </a:p>
        </p:txBody>
      </p:sp>
      <p:sp>
        <p:nvSpPr>
          <p:cNvPr id="101381" name="Text Box 5"/>
          <p:cNvSpPr txBox="1">
            <a:spLocks noChangeArrowheads="1"/>
          </p:cNvSpPr>
          <p:nvPr/>
        </p:nvSpPr>
        <p:spPr bwMode="auto">
          <a:xfrm>
            <a:off x="1524000" y="5257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1</a:t>
            </a:r>
            <a:endParaRPr lang="en-AU" sz="2000" b="0" i="0">
              <a:solidFill>
                <a:schemeClr val="tx1"/>
              </a:solidFill>
            </a:endParaRPr>
          </a:p>
        </p:txBody>
      </p:sp>
      <p:sp>
        <p:nvSpPr>
          <p:cNvPr id="101382" name="Text Box 6"/>
          <p:cNvSpPr txBox="1">
            <a:spLocks noChangeArrowheads="1"/>
          </p:cNvSpPr>
          <p:nvPr/>
        </p:nvSpPr>
        <p:spPr bwMode="auto">
          <a:xfrm>
            <a:off x="2133600" y="49530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2</a:t>
            </a:r>
            <a:endParaRPr lang="en-AU" sz="2000" b="0" i="0">
              <a:solidFill>
                <a:schemeClr val="tx1"/>
              </a:solidFill>
            </a:endParaRPr>
          </a:p>
        </p:txBody>
      </p:sp>
      <p:sp>
        <p:nvSpPr>
          <p:cNvPr id="101383" name="Text Box 7"/>
          <p:cNvSpPr txBox="1">
            <a:spLocks noChangeArrowheads="1"/>
          </p:cNvSpPr>
          <p:nvPr/>
        </p:nvSpPr>
        <p:spPr bwMode="auto">
          <a:xfrm>
            <a:off x="2819400" y="4495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3</a:t>
            </a:r>
            <a:endParaRPr lang="en-AU" sz="2000" b="0" i="0">
              <a:solidFill>
                <a:schemeClr val="tx1"/>
              </a:solidFill>
            </a:endParaRPr>
          </a:p>
        </p:txBody>
      </p:sp>
      <p:sp>
        <p:nvSpPr>
          <p:cNvPr id="101384" name="Text Box 8"/>
          <p:cNvSpPr txBox="1">
            <a:spLocks noChangeArrowheads="1"/>
          </p:cNvSpPr>
          <p:nvPr/>
        </p:nvSpPr>
        <p:spPr bwMode="auto">
          <a:xfrm>
            <a:off x="3581400" y="4038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4</a:t>
            </a:r>
            <a:endParaRPr lang="en-AU" sz="2000" b="0" i="0">
              <a:solidFill>
                <a:schemeClr val="tx1"/>
              </a:solidFill>
            </a:endParaRPr>
          </a:p>
        </p:txBody>
      </p:sp>
      <p:sp>
        <p:nvSpPr>
          <p:cNvPr id="101385" name="Text Box 9"/>
          <p:cNvSpPr txBox="1">
            <a:spLocks noChangeArrowheads="1"/>
          </p:cNvSpPr>
          <p:nvPr/>
        </p:nvSpPr>
        <p:spPr bwMode="auto">
          <a:xfrm>
            <a:off x="4191000" y="3657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5</a:t>
            </a:r>
            <a:endParaRPr lang="en-AU" sz="2000" b="0" i="0">
              <a:solidFill>
                <a:schemeClr val="tx1"/>
              </a:solidFill>
            </a:endParaRPr>
          </a:p>
        </p:txBody>
      </p:sp>
      <p:sp>
        <p:nvSpPr>
          <p:cNvPr id="101386" name="Text Box 10"/>
          <p:cNvSpPr txBox="1">
            <a:spLocks noChangeArrowheads="1"/>
          </p:cNvSpPr>
          <p:nvPr/>
        </p:nvSpPr>
        <p:spPr bwMode="auto">
          <a:xfrm>
            <a:off x="6248400" y="2438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8</a:t>
            </a:r>
            <a:endParaRPr lang="en-AU" sz="2000" b="0" i="0">
              <a:solidFill>
                <a:schemeClr val="tx1"/>
              </a:solidFill>
            </a:endParaRPr>
          </a:p>
        </p:txBody>
      </p:sp>
      <p:sp>
        <p:nvSpPr>
          <p:cNvPr id="101387" name="Text Box 11"/>
          <p:cNvSpPr txBox="1">
            <a:spLocks noChangeArrowheads="1"/>
          </p:cNvSpPr>
          <p:nvPr/>
        </p:nvSpPr>
        <p:spPr bwMode="auto">
          <a:xfrm>
            <a:off x="5562600" y="2819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7</a:t>
            </a:r>
            <a:endParaRPr lang="en-AU" sz="2000" b="0" i="0">
              <a:solidFill>
                <a:schemeClr val="tx1"/>
              </a:solidFill>
            </a:endParaRPr>
          </a:p>
        </p:txBody>
      </p:sp>
      <p:sp>
        <p:nvSpPr>
          <p:cNvPr id="101388" name="Text Box 12"/>
          <p:cNvSpPr txBox="1">
            <a:spLocks noChangeArrowheads="1"/>
          </p:cNvSpPr>
          <p:nvPr/>
        </p:nvSpPr>
        <p:spPr bwMode="auto">
          <a:xfrm>
            <a:off x="4953000" y="3200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6</a:t>
            </a:r>
            <a:endParaRPr lang="en-AU" sz="2000" b="0" i="0">
              <a:solidFill>
                <a:schemeClr val="tx1"/>
              </a:solidFill>
            </a:endParaRPr>
          </a:p>
        </p:txBody>
      </p:sp>
      <p:sp>
        <p:nvSpPr>
          <p:cNvPr id="101389" name="Text Box 13"/>
          <p:cNvSpPr txBox="1">
            <a:spLocks noChangeArrowheads="1"/>
          </p:cNvSpPr>
          <p:nvPr/>
        </p:nvSpPr>
        <p:spPr bwMode="auto">
          <a:xfrm>
            <a:off x="7315200" y="1736725"/>
            <a:ext cx="60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10</a:t>
            </a:r>
            <a:endParaRPr lang="en-AU" sz="2000" b="0" i="0">
              <a:solidFill>
                <a:schemeClr val="tx1"/>
              </a:solidFill>
            </a:endParaRPr>
          </a:p>
        </p:txBody>
      </p:sp>
      <p:sp>
        <p:nvSpPr>
          <p:cNvPr id="101390" name="Text Box 14"/>
          <p:cNvSpPr txBox="1">
            <a:spLocks noChangeArrowheads="1"/>
          </p:cNvSpPr>
          <p:nvPr/>
        </p:nvSpPr>
        <p:spPr bwMode="auto">
          <a:xfrm>
            <a:off x="6781800" y="2057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9</a:t>
            </a:r>
            <a:endParaRPr lang="en-AU" sz="2000" b="0" i="0">
              <a:solidFill>
                <a:schemeClr val="tx1"/>
              </a:solidFill>
            </a:endParaRPr>
          </a:p>
        </p:txBody>
      </p:sp>
      <p:sp>
        <p:nvSpPr>
          <p:cNvPr id="101391" name="Text Box 15"/>
          <p:cNvSpPr txBox="1">
            <a:spLocks noChangeArrowheads="1"/>
          </p:cNvSpPr>
          <p:nvPr/>
        </p:nvSpPr>
        <p:spPr bwMode="auto">
          <a:xfrm>
            <a:off x="7315200" y="2362200"/>
            <a:ext cx="1143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Throwing things</a:t>
            </a:r>
          </a:p>
          <a:p>
            <a:pPr algn="l">
              <a:lnSpc>
                <a:spcPct val="100000"/>
              </a:lnSpc>
              <a:spcBef>
                <a:spcPct val="50000"/>
              </a:spcBef>
            </a:pPr>
            <a:r>
              <a:rPr lang="en-AU" sz="1200" i="0">
                <a:solidFill>
                  <a:schemeClr val="tx1"/>
                </a:solidFill>
                <a:latin typeface="Comic Sans MS" charset="0"/>
              </a:rPr>
              <a:t>Swearing</a:t>
            </a:r>
          </a:p>
          <a:p>
            <a:pPr algn="l">
              <a:lnSpc>
                <a:spcPct val="100000"/>
              </a:lnSpc>
              <a:spcBef>
                <a:spcPct val="50000"/>
              </a:spcBef>
            </a:pPr>
            <a:r>
              <a:rPr lang="en-AU" sz="1200" i="0">
                <a:solidFill>
                  <a:schemeClr val="tx1"/>
                </a:solidFill>
                <a:latin typeface="Comic Sans MS" charset="0"/>
              </a:rPr>
              <a:t>Hitting out</a:t>
            </a:r>
          </a:p>
        </p:txBody>
      </p:sp>
      <p:sp>
        <p:nvSpPr>
          <p:cNvPr id="125968" name="Text Box 16"/>
          <p:cNvSpPr txBox="1">
            <a:spLocks noChangeArrowheads="1"/>
          </p:cNvSpPr>
          <p:nvPr/>
        </p:nvSpPr>
        <p:spPr bwMode="auto">
          <a:xfrm>
            <a:off x="1447800" y="42672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endParaRPr lang="en-US" sz="2400" b="0" i="0">
              <a:solidFill>
                <a:schemeClr val="tx1"/>
              </a:solidFill>
            </a:endParaRPr>
          </a:p>
        </p:txBody>
      </p:sp>
      <p:sp>
        <p:nvSpPr>
          <p:cNvPr id="101393" name="Text Box 17"/>
          <p:cNvSpPr txBox="1">
            <a:spLocks noChangeArrowheads="1"/>
          </p:cNvSpPr>
          <p:nvPr/>
        </p:nvSpPr>
        <p:spPr bwMode="auto">
          <a:xfrm>
            <a:off x="2667000" y="4953000"/>
            <a:ext cx="1524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a:solidFill>
                  <a:schemeClr val="tx1"/>
                </a:solidFill>
                <a:latin typeface="Comic Sans MS" charset="0"/>
              </a:rPr>
              <a:t>Get called names</a:t>
            </a:r>
          </a:p>
        </p:txBody>
      </p:sp>
      <p:sp>
        <p:nvSpPr>
          <p:cNvPr id="101394" name="Text Box 18"/>
          <p:cNvSpPr txBox="1">
            <a:spLocks noChangeArrowheads="1"/>
          </p:cNvSpPr>
          <p:nvPr/>
        </p:nvSpPr>
        <p:spPr bwMode="auto">
          <a:xfrm>
            <a:off x="4191000" y="4381500"/>
            <a:ext cx="16002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20000"/>
              </a:lnSpc>
              <a:spcBef>
                <a:spcPct val="50000"/>
              </a:spcBef>
            </a:pPr>
            <a:r>
              <a:rPr lang="en-AU" sz="1200">
                <a:solidFill>
                  <a:schemeClr val="tx1"/>
                </a:solidFill>
                <a:latin typeface="Comic Sans MS" charset="0"/>
              </a:rPr>
              <a:t>Keep saying things </a:t>
            </a:r>
          </a:p>
          <a:p>
            <a:pPr algn="l">
              <a:lnSpc>
                <a:spcPct val="50000"/>
              </a:lnSpc>
              <a:spcBef>
                <a:spcPct val="50000"/>
              </a:spcBef>
            </a:pPr>
            <a:r>
              <a:rPr lang="en-AU" sz="1200">
                <a:solidFill>
                  <a:schemeClr val="tx1"/>
                </a:solidFill>
                <a:latin typeface="Comic Sans MS" charset="0"/>
              </a:rPr>
              <a:t>Mention my mum</a:t>
            </a:r>
          </a:p>
        </p:txBody>
      </p:sp>
      <p:sp>
        <p:nvSpPr>
          <p:cNvPr id="101395" name="Text Box 19"/>
          <p:cNvSpPr txBox="1">
            <a:spLocks noChangeArrowheads="1"/>
          </p:cNvSpPr>
          <p:nvPr/>
        </p:nvSpPr>
        <p:spPr bwMode="auto">
          <a:xfrm>
            <a:off x="4267200" y="25146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Walk over and push them</a:t>
            </a:r>
          </a:p>
        </p:txBody>
      </p:sp>
      <p:sp>
        <p:nvSpPr>
          <p:cNvPr id="101396" name="Text Box 20"/>
          <p:cNvSpPr txBox="1">
            <a:spLocks noChangeArrowheads="1"/>
          </p:cNvSpPr>
          <p:nvPr/>
        </p:nvSpPr>
        <p:spPr bwMode="auto">
          <a:xfrm>
            <a:off x="5715000" y="3124200"/>
            <a:ext cx="106680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a:solidFill>
                  <a:schemeClr val="tx1"/>
                </a:solidFill>
                <a:latin typeface="Comic Sans MS" charset="0"/>
              </a:rPr>
              <a:t>Push back and call me a wanker</a:t>
            </a:r>
          </a:p>
        </p:txBody>
      </p:sp>
      <p:sp>
        <p:nvSpPr>
          <p:cNvPr id="101397" name="Text Box 21"/>
          <p:cNvSpPr txBox="1">
            <a:spLocks noChangeArrowheads="1"/>
          </p:cNvSpPr>
          <p:nvPr/>
        </p:nvSpPr>
        <p:spPr bwMode="auto">
          <a:xfrm>
            <a:off x="5638800" y="1752600"/>
            <a:ext cx="152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Start fighting and yelling</a:t>
            </a:r>
          </a:p>
        </p:txBody>
      </p:sp>
      <p:sp>
        <p:nvSpPr>
          <p:cNvPr id="101398" name="AutoShape 22"/>
          <p:cNvSpPr>
            <a:spLocks noChangeArrowheads="1"/>
          </p:cNvSpPr>
          <p:nvPr/>
        </p:nvSpPr>
        <p:spPr bwMode="auto">
          <a:xfrm rot="-1725238">
            <a:off x="5638800" y="3733800"/>
            <a:ext cx="2590800" cy="381000"/>
          </a:xfrm>
          <a:prstGeom prst="leftRightArrow">
            <a:avLst>
              <a:gd name="adj1" fmla="val 50000"/>
              <a:gd name="adj2" fmla="val 136000"/>
            </a:avLst>
          </a:pr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399" name="AutoShape 23"/>
          <p:cNvSpPr>
            <a:spLocks noChangeArrowheads="1"/>
          </p:cNvSpPr>
          <p:nvPr/>
        </p:nvSpPr>
        <p:spPr bwMode="auto">
          <a:xfrm rot="-1725238">
            <a:off x="2438400" y="5410200"/>
            <a:ext cx="2590800" cy="381000"/>
          </a:xfrm>
          <a:prstGeom prst="leftRightArrow">
            <a:avLst>
              <a:gd name="adj1" fmla="val 50000"/>
              <a:gd name="adj2" fmla="val 136000"/>
            </a:avLst>
          </a:pr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400" name="Text Box 24"/>
          <p:cNvSpPr txBox="1">
            <a:spLocks noChangeArrowheads="1"/>
          </p:cNvSpPr>
          <p:nvPr/>
        </p:nvSpPr>
        <p:spPr bwMode="auto">
          <a:xfrm rot="-1737287">
            <a:off x="3276600" y="55626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rPr>
              <a:t>In control</a:t>
            </a:r>
          </a:p>
        </p:txBody>
      </p:sp>
      <p:sp>
        <p:nvSpPr>
          <p:cNvPr id="101401" name="Text Box 25"/>
          <p:cNvSpPr txBox="1">
            <a:spLocks noChangeArrowheads="1"/>
          </p:cNvSpPr>
          <p:nvPr/>
        </p:nvSpPr>
        <p:spPr bwMode="auto">
          <a:xfrm rot="-1801736">
            <a:off x="6248400" y="3962400"/>
            <a:ext cx="1828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rPr>
              <a:t>Out of control</a:t>
            </a:r>
          </a:p>
        </p:txBody>
      </p:sp>
      <p:sp>
        <p:nvSpPr>
          <p:cNvPr id="101403" name="Oval 27"/>
          <p:cNvSpPr>
            <a:spLocks noChangeArrowheads="1"/>
          </p:cNvSpPr>
          <p:nvPr/>
        </p:nvSpPr>
        <p:spPr bwMode="auto">
          <a:xfrm>
            <a:off x="2133600" y="4724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1404" name="Oval 28"/>
          <p:cNvSpPr>
            <a:spLocks noChangeArrowheads="1"/>
          </p:cNvSpPr>
          <p:nvPr/>
        </p:nvSpPr>
        <p:spPr bwMode="auto">
          <a:xfrm>
            <a:off x="3505200" y="3962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1405" name="Oval 29"/>
          <p:cNvSpPr>
            <a:spLocks noChangeArrowheads="1"/>
          </p:cNvSpPr>
          <p:nvPr/>
        </p:nvSpPr>
        <p:spPr bwMode="auto">
          <a:xfrm>
            <a:off x="4876800" y="3048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1406" name="Oval 30"/>
          <p:cNvSpPr>
            <a:spLocks noChangeArrowheads="1"/>
          </p:cNvSpPr>
          <p:nvPr/>
        </p:nvSpPr>
        <p:spPr bwMode="auto">
          <a:xfrm>
            <a:off x="6172200" y="2286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1407" name="Oval 31"/>
          <p:cNvSpPr>
            <a:spLocks noChangeArrowheads="1"/>
          </p:cNvSpPr>
          <p:nvPr/>
        </p:nvSpPr>
        <p:spPr bwMode="auto">
          <a:xfrm>
            <a:off x="7289800" y="16002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101408" name="Picture 32" descr="volc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0"/>
            <a:ext cx="99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9" name="Picture 33" descr="Volcano_st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524000"/>
            <a:ext cx="990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10" name="Text Box 34">
            <a:hlinkClick r:id="rId6" action="ppaction://hlinksldjump"/>
          </p:cNvPr>
          <p:cNvSpPr txBox="1">
            <a:spLocks noChangeArrowheads="1"/>
          </p:cNvSpPr>
          <p:nvPr/>
        </p:nvSpPr>
        <p:spPr bwMode="auto">
          <a:xfrm>
            <a:off x="7924800" y="6384925"/>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t>back </a:t>
            </a:r>
            <a:endParaRPr lang="en-AU" sz="2000" i="0">
              <a:solidFill>
                <a:schemeClr val="tx1"/>
              </a:solidFill>
            </a:endParaRPr>
          </a:p>
        </p:txBody>
      </p:sp>
      <p:sp>
        <p:nvSpPr>
          <p:cNvPr id="101412" name="AutoShape 36"/>
          <p:cNvSpPr>
            <a:spLocks noChangeArrowheads="1"/>
          </p:cNvSpPr>
          <p:nvPr/>
        </p:nvSpPr>
        <p:spPr bwMode="auto">
          <a:xfrm rot="-2282645">
            <a:off x="2376488" y="3810000"/>
            <a:ext cx="976312" cy="304800"/>
          </a:xfrm>
          <a:prstGeom prst="rightArrow">
            <a:avLst>
              <a:gd name="adj1" fmla="val 50000"/>
              <a:gd name="adj2" fmla="val 80078"/>
            </a:avLst>
          </a:pr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413" name="AutoShape 37"/>
          <p:cNvSpPr>
            <a:spLocks noChangeArrowheads="1"/>
          </p:cNvSpPr>
          <p:nvPr/>
        </p:nvSpPr>
        <p:spPr bwMode="auto">
          <a:xfrm rot="-2151406">
            <a:off x="1931988" y="4152900"/>
            <a:ext cx="976312" cy="304800"/>
          </a:xfrm>
          <a:prstGeom prst="rightArrow">
            <a:avLst>
              <a:gd name="adj1" fmla="val 50000"/>
              <a:gd name="adj2" fmla="val 80078"/>
            </a:avLst>
          </a:pr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414" name="AutoShape 38"/>
          <p:cNvSpPr>
            <a:spLocks noChangeArrowheads="1"/>
          </p:cNvSpPr>
          <p:nvPr/>
        </p:nvSpPr>
        <p:spPr bwMode="auto">
          <a:xfrm rot="-2114166">
            <a:off x="1525588" y="4457700"/>
            <a:ext cx="976312" cy="304800"/>
          </a:xfrm>
          <a:prstGeom prst="rightArrow">
            <a:avLst>
              <a:gd name="adj1" fmla="val 50000"/>
              <a:gd name="adj2" fmla="val 80078"/>
            </a:avLst>
          </a:pr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415" name="AutoShape 39"/>
          <p:cNvSpPr>
            <a:spLocks noChangeArrowheads="1"/>
          </p:cNvSpPr>
          <p:nvPr/>
        </p:nvSpPr>
        <p:spPr bwMode="auto">
          <a:xfrm>
            <a:off x="1905000" y="1905000"/>
            <a:ext cx="1828800" cy="990600"/>
          </a:xfrm>
          <a:prstGeom prst="cloudCallout">
            <a:avLst>
              <a:gd name="adj1" fmla="val 33245"/>
              <a:gd name="adj2" fmla="val 113139"/>
            </a:avLst>
          </a:prstGeom>
          <a:noFill/>
          <a:ln w="127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a:lnSpc>
                <a:spcPct val="80000"/>
              </a:lnSpc>
              <a:spcBef>
                <a:spcPct val="50000"/>
              </a:spcBef>
            </a:pPr>
            <a:r>
              <a:rPr lang="en-AU" sz="1200" i="0">
                <a:solidFill>
                  <a:schemeClr val="tx1"/>
                </a:solidFill>
              </a:rPr>
              <a:t>STOP</a:t>
            </a:r>
          </a:p>
          <a:p>
            <a:pPr>
              <a:lnSpc>
                <a:spcPct val="80000"/>
              </a:lnSpc>
              <a:spcBef>
                <a:spcPct val="50000"/>
              </a:spcBef>
            </a:pPr>
            <a:r>
              <a:rPr lang="en-AU" sz="1200" i="0">
                <a:solidFill>
                  <a:schemeClr val="tx1"/>
                </a:solidFill>
              </a:rPr>
              <a:t>Think Consequences</a:t>
            </a:r>
          </a:p>
          <a:p>
            <a:pPr>
              <a:lnSpc>
                <a:spcPct val="80000"/>
              </a:lnSpc>
              <a:spcBef>
                <a:spcPct val="50000"/>
              </a:spcBef>
            </a:pPr>
            <a:r>
              <a:rPr lang="en-AU" sz="1200" i="0">
                <a:solidFill>
                  <a:schemeClr val="tx1"/>
                </a:solidFill>
              </a:rPr>
              <a:t>Is it worth it?</a:t>
            </a:r>
          </a:p>
        </p:txBody>
      </p:sp>
      <p:pic>
        <p:nvPicPr>
          <p:cNvPr id="2" name="Picture 1" descr="brick_wall.png"/>
          <p:cNvPicPr>
            <a:picLocks noChangeAspect="1"/>
          </p:cNvPicPr>
          <p:nvPr/>
        </p:nvPicPr>
        <p:blipFill>
          <a:blip r:embed="rId7">
            <a:alphaModFix amt="28000"/>
            <a:extLst>
              <a:ext uri="{28A0092B-C50C-407E-A947-70E740481C1C}">
                <a14:useLocalDpi xmlns:a14="http://schemas.microsoft.com/office/drawing/2010/main" val="0"/>
              </a:ext>
            </a:extLst>
          </a:blip>
          <a:stretch>
            <a:fillRect/>
          </a:stretch>
        </p:blipFill>
        <p:spPr>
          <a:xfrm>
            <a:off x="3131840" y="2492896"/>
            <a:ext cx="2603376" cy="1627271"/>
          </a:xfrm>
          <a:prstGeom prst="rect">
            <a:avLst/>
          </a:prstGeom>
        </p:spPr>
      </p:pic>
      <p:sp>
        <p:nvSpPr>
          <p:cNvPr id="101416" name="AutoShape 40"/>
          <p:cNvSpPr>
            <a:spLocks noChangeArrowheads="1"/>
          </p:cNvSpPr>
          <p:nvPr/>
        </p:nvSpPr>
        <p:spPr bwMode="auto">
          <a:xfrm rot="3147817" flipH="1">
            <a:off x="2947988" y="3148012"/>
            <a:ext cx="533400" cy="6381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0000"/>
          </a:solidFill>
          <a:ln w="9525">
            <a:solidFill>
              <a:srgbClr val="FF0000"/>
            </a:solidFill>
            <a:miter lim="800000"/>
            <a:headEnd/>
            <a:tailEnd/>
          </a:ln>
          <a:effectLst>
            <a:innerShdw blurRad="63500" dist="50800" dir="13500000">
              <a:prstClr val="black">
                <a:alpha val="50000"/>
              </a:prstClr>
            </a:innerShdw>
          </a:effectLst>
        </p:spPr>
        <p:txBody>
          <a:bodyPr wrap="none" anchor="ctr"/>
          <a:lstStyle/>
          <a:p>
            <a:endParaRPr lang="en-US"/>
          </a:p>
        </p:txBody>
      </p:sp>
      <p:sp>
        <p:nvSpPr>
          <p:cNvPr id="101417" name="Text Box 41"/>
          <p:cNvSpPr txBox="1">
            <a:spLocks noChangeArrowheads="1"/>
          </p:cNvSpPr>
          <p:nvPr/>
        </p:nvSpPr>
        <p:spPr bwMode="auto">
          <a:xfrm>
            <a:off x="1219200" y="4495800"/>
            <a:ext cx="1219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Feeling good</a:t>
            </a:r>
          </a:p>
        </p:txBody>
      </p:sp>
      <p:sp>
        <p:nvSpPr>
          <p:cNvPr id="101418" name="Text Box 42"/>
          <p:cNvSpPr txBox="1">
            <a:spLocks noChangeArrowheads="1"/>
          </p:cNvSpPr>
          <p:nvPr/>
        </p:nvSpPr>
        <p:spPr bwMode="auto">
          <a:xfrm>
            <a:off x="2286000" y="3886200"/>
            <a:ext cx="1371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Answer back</a:t>
            </a:r>
          </a:p>
        </p:txBody>
      </p:sp>
      <p:sp>
        <p:nvSpPr>
          <p:cNvPr id="125994" name="Rectangle 43"/>
          <p:cNvSpPr>
            <a:spLocks noGrp="1" noChangeArrowheads="1"/>
          </p:cNvSpPr>
          <p:nvPr>
            <p:ph type="title" idx="4294967295"/>
          </p:nvPr>
        </p:nvSpPr>
        <p:spPr>
          <a:xfrm>
            <a:off x="7924800" y="0"/>
            <a:ext cx="1219200" cy="152400"/>
          </a:xfrm>
        </p:spPr>
        <p:txBody>
          <a:bodyPr/>
          <a:lstStyle/>
          <a:p>
            <a:pPr eaLnBrk="1" hangingPunct="1"/>
            <a:r>
              <a:rPr lang="en-AU" sz="400">
                <a:latin typeface="Arial" charset="0"/>
                <a:ea typeface="ＭＳ Ｐゴシック" charset="0"/>
                <a:cs typeface="ＭＳ Ｐゴシック" charset="0"/>
              </a:rPr>
              <a:t>Emotional  temp</a:t>
            </a:r>
            <a:endParaRPr lang="en-AU">
              <a:latin typeface="Arial" charset="0"/>
              <a:ea typeface="ＭＳ Ｐゴシック" charset="0"/>
              <a:cs typeface="ＭＳ Ｐゴシック" charset="0"/>
            </a:endParaRPr>
          </a:p>
        </p:txBody>
      </p:sp>
      <p:sp>
        <p:nvSpPr>
          <p:cNvPr id="101420" name="Text Box 44">
            <a:hlinkClick r:id="rId8" action="ppaction://hlinksldjump"/>
          </p:cNvPr>
          <p:cNvSpPr txBox="1">
            <a:spLocks noChangeArrowheads="1"/>
          </p:cNvSpPr>
          <p:nvPr/>
        </p:nvSpPr>
        <p:spPr bwMode="auto">
          <a:xfrm>
            <a:off x="152400" y="6477000"/>
            <a:ext cx="1493838"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1200" dirty="0"/>
              <a:t>tension reduction</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fade">
                                      <p:cBhvr>
                                        <p:cTn id="7" dur="1000"/>
                                        <p:tgtEl>
                                          <p:spTgt spid="101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80"/>
                                        </p:tgtEl>
                                        <p:attrNameLst>
                                          <p:attrName>style.visibility</p:attrName>
                                        </p:attrNameLst>
                                      </p:cBhvr>
                                      <p:to>
                                        <p:strVal val="visible"/>
                                      </p:to>
                                    </p:set>
                                    <p:animEffect transition="in" filter="fade">
                                      <p:cBhvr>
                                        <p:cTn id="12" dur="1000"/>
                                        <p:tgtEl>
                                          <p:spTgt spid="101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89"/>
                                        </p:tgtEl>
                                        <p:attrNameLst>
                                          <p:attrName>style.visibility</p:attrName>
                                        </p:attrNameLst>
                                      </p:cBhvr>
                                      <p:to>
                                        <p:strVal val="visible"/>
                                      </p:to>
                                    </p:set>
                                    <p:animEffect transition="in" filter="fade">
                                      <p:cBhvr>
                                        <p:cTn id="17" dur="1000"/>
                                        <p:tgtEl>
                                          <p:spTgt spid="1013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1408"/>
                                        </p:tgtEl>
                                        <p:attrNameLst>
                                          <p:attrName>style.visibility</p:attrName>
                                        </p:attrNameLst>
                                      </p:cBhvr>
                                      <p:to>
                                        <p:strVal val="visible"/>
                                      </p:to>
                                    </p:set>
                                    <p:animEffect transition="in" filter="fade">
                                      <p:cBhvr>
                                        <p:cTn id="22" dur="1000"/>
                                        <p:tgtEl>
                                          <p:spTgt spid="1014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391"/>
                                        </p:tgtEl>
                                        <p:attrNameLst>
                                          <p:attrName>style.visibility</p:attrName>
                                        </p:attrNameLst>
                                      </p:cBhvr>
                                      <p:to>
                                        <p:strVal val="visible"/>
                                      </p:to>
                                    </p:set>
                                    <p:animEffect transition="in" filter="fade">
                                      <p:cBhvr>
                                        <p:cTn id="27" dur="1000"/>
                                        <p:tgtEl>
                                          <p:spTgt spid="1013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10140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140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1381"/>
                                        </p:tgtEl>
                                        <p:attrNameLst>
                                          <p:attrName>style.visibility</p:attrName>
                                        </p:attrNameLst>
                                      </p:cBhvr>
                                      <p:to>
                                        <p:strVal val="visible"/>
                                      </p:to>
                                    </p:set>
                                    <p:animEffect transition="in" filter="fade">
                                      <p:cBhvr>
                                        <p:cTn id="38" dur="1000"/>
                                        <p:tgtEl>
                                          <p:spTgt spid="1013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1383"/>
                                        </p:tgtEl>
                                        <p:attrNameLst>
                                          <p:attrName>style.visibility</p:attrName>
                                        </p:attrNameLst>
                                      </p:cBhvr>
                                      <p:to>
                                        <p:strVal val="visible"/>
                                      </p:to>
                                    </p:set>
                                    <p:animEffect transition="in" filter="fade">
                                      <p:cBhvr>
                                        <p:cTn id="41" dur="1000"/>
                                        <p:tgtEl>
                                          <p:spTgt spid="1013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1382"/>
                                        </p:tgtEl>
                                        <p:attrNameLst>
                                          <p:attrName>style.visibility</p:attrName>
                                        </p:attrNameLst>
                                      </p:cBhvr>
                                      <p:to>
                                        <p:strVal val="visible"/>
                                      </p:to>
                                    </p:set>
                                    <p:animEffect transition="in" filter="fade">
                                      <p:cBhvr>
                                        <p:cTn id="44" dur="1000"/>
                                        <p:tgtEl>
                                          <p:spTgt spid="1013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1384"/>
                                        </p:tgtEl>
                                        <p:attrNameLst>
                                          <p:attrName>style.visibility</p:attrName>
                                        </p:attrNameLst>
                                      </p:cBhvr>
                                      <p:to>
                                        <p:strVal val="visible"/>
                                      </p:to>
                                    </p:set>
                                    <p:animEffect transition="in" filter="fade">
                                      <p:cBhvr>
                                        <p:cTn id="47" dur="1000"/>
                                        <p:tgtEl>
                                          <p:spTgt spid="1013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1385"/>
                                        </p:tgtEl>
                                        <p:attrNameLst>
                                          <p:attrName>style.visibility</p:attrName>
                                        </p:attrNameLst>
                                      </p:cBhvr>
                                      <p:to>
                                        <p:strVal val="visible"/>
                                      </p:to>
                                    </p:set>
                                    <p:animEffect transition="in" filter="fade">
                                      <p:cBhvr>
                                        <p:cTn id="50" dur="1000"/>
                                        <p:tgtEl>
                                          <p:spTgt spid="1013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1386"/>
                                        </p:tgtEl>
                                        <p:attrNameLst>
                                          <p:attrName>style.visibility</p:attrName>
                                        </p:attrNameLst>
                                      </p:cBhvr>
                                      <p:to>
                                        <p:strVal val="visible"/>
                                      </p:to>
                                    </p:set>
                                    <p:animEffect transition="in" filter="fade">
                                      <p:cBhvr>
                                        <p:cTn id="53" dur="1000"/>
                                        <p:tgtEl>
                                          <p:spTgt spid="10138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1387"/>
                                        </p:tgtEl>
                                        <p:attrNameLst>
                                          <p:attrName>style.visibility</p:attrName>
                                        </p:attrNameLst>
                                      </p:cBhvr>
                                      <p:to>
                                        <p:strVal val="visible"/>
                                      </p:to>
                                    </p:set>
                                    <p:animEffect transition="in" filter="fade">
                                      <p:cBhvr>
                                        <p:cTn id="56" dur="1000"/>
                                        <p:tgtEl>
                                          <p:spTgt spid="1013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388"/>
                                        </p:tgtEl>
                                        <p:attrNameLst>
                                          <p:attrName>style.visibility</p:attrName>
                                        </p:attrNameLst>
                                      </p:cBhvr>
                                      <p:to>
                                        <p:strVal val="visible"/>
                                      </p:to>
                                    </p:set>
                                    <p:animEffect transition="in" filter="fade">
                                      <p:cBhvr>
                                        <p:cTn id="59" dur="1000"/>
                                        <p:tgtEl>
                                          <p:spTgt spid="1013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390"/>
                                        </p:tgtEl>
                                        <p:attrNameLst>
                                          <p:attrName>style.visibility</p:attrName>
                                        </p:attrNameLst>
                                      </p:cBhvr>
                                      <p:to>
                                        <p:strVal val="visible"/>
                                      </p:to>
                                    </p:set>
                                    <p:animEffect transition="in" filter="fade">
                                      <p:cBhvr>
                                        <p:cTn id="62" dur="1000"/>
                                        <p:tgtEl>
                                          <p:spTgt spid="10139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403"/>
                                        </p:tgtEl>
                                        <p:attrNameLst>
                                          <p:attrName>style.visibility</p:attrName>
                                        </p:attrNameLst>
                                      </p:cBhvr>
                                      <p:to>
                                        <p:strVal val="visible"/>
                                      </p:to>
                                    </p:set>
                                    <p:animEffect transition="in" filter="fade">
                                      <p:cBhvr>
                                        <p:cTn id="67" dur="1000"/>
                                        <p:tgtEl>
                                          <p:spTgt spid="10140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1417"/>
                                        </p:tgtEl>
                                        <p:attrNameLst>
                                          <p:attrName>style.visibility</p:attrName>
                                        </p:attrNameLst>
                                      </p:cBhvr>
                                      <p:to>
                                        <p:strVal val="visible"/>
                                      </p:to>
                                    </p:set>
                                    <p:animEffect transition="in" filter="fade">
                                      <p:cBhvr>
                                        <p:cTn id="70" dur="1000"/>
                                        <p:tgtEl>
                                          <p:spTgt spid="1014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1393"/>
                                        </p:tgtEl>
                                        <p:attrNameLst>
                                          <p:attrName>style.visibility</p:attrName>
                                        </p:attrNameLst>
                                      </p:cBhvr>
                                      <p:to>
                                        <p:strVal val="visible"/>
                                      </p:to>
                                    </p:set>
                                    <p:animEffect transition="in" filter="fade">
                                      <p:cBhvr>
                                        <p:cTn id="75" dur="2000"/>
                                        <p:tgtEl>
                                          <p:spTgt spid="10139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7" presetClass="emph" presetSubtype="2" fill="hold" nodeType="clickEffect">
                                  <p:stCondLst>
                                    <p:cond delay="0"/>
                                  </p:stCondLst>
                                  <p:childTnLst>
                                    <p:animClr clrSpc="rgb" dir="cw">
                                      <p:cBhvr>
                                        <p:cTn id="79" dur="500" fill="hold"/>
                                        <p:tgtEl>
                                          <p:spTgt spid="101403"/>
                                        </p:tgtEl>
                                        <p:attrNameLst>
                                          <p:attrName>stroke.color</p:attrName>
                                        </p:attrNameLst>
                                      </p:cBhvr>
                                      <p:to>
                                        <a:srgbClr val="FF6666"/>
                                      </p:to>
                                    </p:animClr>
                                    <p:set>
                                      <p:cBhvr>
                                        <p:cTn id="80" dur="500" fill="hold"/>
                                        <p:tgtEl>
                                          <p:spTgt spid="101403"/>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1404"/>
                                        </p:tgtEl>
                                        <p:attrNameLst>
                                          <p:attrName>style.visibility</p:attrName>
                                        </p:attrNameLst>
                                      </p:cBhvr>
                                      <p:to>
                                        <p:strVal val="visible"/>
                                      </p:to>
                                    </p:set>
                                    <p:animEffect transition="in" filter="fade">
                                      <p:cBhvr>
                                        <p:cTn id="85" dur="2000"/>
                                        <p:tgtEl>
                                          <p:spTgt spid="10140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418"/>
                                        </p:tgtEl>
                                        <p:attrNameLst>
                                          <p:attrName>style.visibility</p:attrName>
                                        </p:attrNameLst>
                                      </p:cBhvr>
                                      <p:to>
                                        <p:strVal val="visible"/>
                                      </p:to>
                                    </p:set>
                                    <p:animEffect transition="in" filter="fade">
                                      <p:cBhvr>
                                        <p:cTn id="88" dur="1000"/>
                                        <p:tgtEl>
                                          <p:spTgt spid="1014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1394"/>
                                        </p:tgtEl>
                                        <p:attrNameLst>
                                          <p:attrName>style.visibility</p:attrName>
                                        </p:attrNameLst>
                                      </p:cBhvr>
                                      <p:to>
                                        <p:strVal val="visible"/>
                                      </p:to>
                                    </p:set>
                                    <p:animEffect transition="in" filter="fade">
                                      <p:cBhvr>
                                        <p:cTn id="93" dur="1000"/>
                                        <p:tgtEl>
                                          <p:spTgt spid="101394"/>
                                        </p:tgtEl>
                                      </p:cBhvr>
                                    </p:animEffect>
                                  </p:childTnLst>
                                </p:cTn>
                              </p:par>
                            </p:childTnLst>
                          </p:cTn>
                        </p:par>
                      </p:childTnLst>
                    </p:cTn>
                  </p:par>
                  <p:par>
                    <p:cTn id="94" fill="hold">
                      <p:stCondLst>
                        <p:cond delay="indefinite"/>
                      </p:stCondLst>
                      <p:childTnLst>
                        <p:par>
                          <p:cTn id="95" fill="hold">
                            <p:stCondLst>
                              <p:cond delay="0"/>
                            </p:stCondLst>
                            <p:childTnLst>
                              <p:par>
                                <p:cTn id="96" presetID="7" presetClass="emph" presetSubtype="2" fill="hold" nodeType="clickEffect">
                                  <p:stCondLst>
                                    <p:cond delay="0"/>
                                  </p:stCondLst>
                                  <p:childTnLst>
                                    <p:animClr clrSpc="rgb" dir="cw">
                                      <p:cBhvr>
                                        <p:cTn id="97" dur="500" fill="hold"/>
                                        <p:tgtEl>
                                          <p:spTgt spid="101404"/>
                                        </p:tgtEl>
                                        <p:attrNameLst>
                                          <p:attrName>stroke.color</p:attrName>
                                        </p:attrNameLst>
                                      </p:cBhvr>
                                      <p:to>
                                        <a:srgbClr val="FF6666"/>
                                      </p:to>
                                    </p:animClr>
                                    <p:set>
                                      <p:cBhvr>
                                        <p:cTn id="98" dur="500" fill="hold"/>
                                        <p:tgtEl>
                                          <p:spTgt spid="101404"/>
                                        </p:tgtEl>
                                        <p:attrNameLst>
                                          <p:attrName>stroke.on</p:attrName>
                                        </p:attrNameLst>
                                      </p:cBhvr>
                                      <p:to>
                                        <p:strVal val="true"/>
                                      </p:to>
                                    </p:set>
                                  </p:childTnLst>
                                </p:cTn>
                              </p:par>
                              <p:par>
                                <p:cTn id="99" presetID="10" presetClass="entr" presetSubtype="0" fill="hold" grpId="0" nodeType="withEffect">
                                  <p:stCondLst>
                                    <p:cond delay="0"/>
                                  </p:stCondLst>
                                  <p:childTnLst>
                                    <p:set>
                                      <p:cBhvr>
                                        <p:cTn id="100" dur="1" fill="hold">
                                          <p:stCondLst>
                                            <p:cond delay="0"/>
                                          </p:stCondLst>
                                        </p:cTn>
                                        <p:tgtEl>
                                          <p:spTgt spid="101405"/>
                                        </p:tgtEl>
                                        <p:attrNameLst>
                                          <p:attrName>style.visibility</p:attrName>
                                        </p:attrNameLst>
                                      </p:cBhvr>
                                      <p:to>
                                        <p:strVal val="visible"/>
                                      </p:to>
                                    </p:set>
                                    <p:animEffect transition="in" filter="fade">
                                      <p:cBhvr>
                                        <p:cTn id="101" dur="2000"/>
                                        <p:tgtEl>
                                          <p:spTgt spid="10140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1395"/>
                                        </p:tgtEl>
                                        <p:attrNameLst>
                                          <p:attrName>style.visibility</p:attrName>
                                        </p:attrNameLst>
                                      </p:cBhvr>
                                      <p:to>
                                        <p:strVal val="visible"/>
                                      </p:to>
                                    </p:set>
                                    <p:animEffect transition="in" filter="fade">
                                      <p:cBhvr>
                                        <p:cTn id="106" dur="2000"/>
                                        <p:tgtEl>
                                          <p:spTgt spid="10139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1396"/>
                                        </p:tgtEl>
                                        <p:attrNameLst>
                                          <p:attrName>style.visibility</p:attrName>
                                        </p:attrNameLst>
                                      </p:cBhvr>
                                      <p:to>
                                        <p:strVal val="visible"/>
                                      </p:to>
                                    </p:set>
                                    <p:animEffect transition="in" filter="fade">
                                      <p:cBhvr>
                                        <p:cTn id="111" dur="1000"/>
                                        <p:tgtEl>
                                          <p:spTgt spid="101396"/>
                                        </p:tgtEl>
                                      </p:cBhvr>
                                    </p:animEffect>
                                  </p:childTnLst>
                                </p:cTn>
                              </p:par>
                            </p:childTnLst>
                          </p:cTn>
                        </p:par>
                      </p:childTnLst>
                    </p:cTn>
                  </p:par>
                  <p:par>
                    <p:cTn id="112" fill="hold">
                      <p:stCondLst>
                        <p:cond delay="indefinite"/>
                      </p:stCondLst>
                      <p:childTnLst>
                        <p:par>
                          <p:cTn id="113" fill="hold">
                            <p:stCondLst>
                              <p:cond delay="0"/>
                            </p:stCondLst>
                            <p:childTnLst>
                              <p:par>
                                <p:cTn id="114" presetID="7" presetClass="emph" presetSubtype="2" fill="hold" nodeType="clickEffect">
                                  <p:stCondLst>
                                    <p:cond delay="0"/>
                                  </p:stCondLst>
                                  <p:childTnLst>
                                    <p:animClr clrSpc="rgb" dir="cw">
                                      <p:cBhvr>
                                        <p:cTn id="115" dur="2000" fill="hold"/>
                                        <p:tgtEl>
                                          <p:spTgt spid="101405"/>
                                        </p:tgtEl>
                                        <p:attrNameLst>
                                          <p:attrName>stroke.color</p:attrName>
                                        </p:attrNameLst>
                                      </p:cBhvr>
                                      <p:to>
                                        <a:srgbClr val="FF6666"/>
                                      </p:to>
                                    </p:animClr>
                                    <p:set>
                                      <p:cBhvr>
                                        <p:cTn id="116" dur="2000" fill="hold"/>
                                        <p:tgtEl>
                                          <p:spTgt spid="101405"/>
                                        </p:tgtEl>
                                        <p:attrNameLst>
                                          <p:attrName>stroke.on</p:attrName>
                                        </p:attrNameLst>
                                      </p:cBhvr>
                                      <p:to>
                                        <p:strVal val="true"/>
                                      </p:to>
                                    </p:set>
                                  </p:childTnLst>
                                </p:cTn>
                              </p:par>
                              <p:par>
                                <p:cTn id="117" presetID="10" presetClass="entr" presetSubtype="0" fill="hold" grpId="0" nodeType="withEffect">
                                  <p:stCondLst>
                                    <p:cond delay="0"/>
                                  </p:stCondLst>
                                  <p:childTnLst>
                                    <p:set>
                                      <p:cBhvr>
                                        <p:cTn id="118" dur="1" fill="hold">
                                          <p:stCondLst>
                                            <p:cond delay="0"/>
                                          </p:stCondLst>
                                        </p:cTn>
                                        <p:tgtEl>
                                          <p:spTgt spid="101406"/>
                                        </p:tgtEl>
                                        <p:attrNameLst>
                                          <p:attrName>style.visibility</p:attrName>
                                        </p:attrNameLst>
                                      </p:cBhvr>
                                      <p:to>
                                        <p:strVal val="visible"/>
                                      </p:to>
                                    </p:set>
                                    <p:animEffect transition="in" filter="fade">
                                      <p:cBhvr>
                                        <p:cTn id="119" dur="2000"/>
                                        <p:tgtEl>
                                          <p:spTgt spid="1014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1397"/>
                                        </p:tgtEl>
                                        <p:attrNameLst>
                                          <p:attrName>style.visibility</p:attrName>
                                        </p:attrNameLst>
                                      </p:cBhvr>
                                      <p:to>
                                        <p:strVal val="visible"/>
                                      </p:to>
                                    </p:set>
                                    <p:animEffect transition="in" filter="fade">
                                      <p:cBhvr>
                                        <p:cTn id="124" dur="1000"/>
                                        <p:tgtEl>
                                          <p:spTgt spid="101397"/>
                                        </p:tgtEl>
                                      </p:cBhvr>
                                    </p:animEffect>
                                  </p:childTnLst>
                                </p:cTn>
                              </p:par>
                            </p:childTnLst>
                          </p:cTn>
                        </p:par>
                      </p:childTnLst>
                    </p:cTn>
                  </p:par>
                  <p:par>
                    <p:cTn id="125" fill="hold">
                      <p:stCondLst>
                        <p:cond delay="indefinite"/>
                      </p:stCondLst>
                      <p:childTnLst>
                        <p:par>
                          <p:cTn id="126" fill="hold">
                            <p:stCondLst>
                              <p:cond delay="0"/>
                            </p:stCondLst>
                            <p:childTnLst>
                              <p:par>
                                <p:cTn id="127" presetID="7" presetClass="emph" presetSubtype="2" fill="hold" nodeType="clickEffect">
                                  <p:stCondLst>
                                    <p:cond delay="0"/>
                                  </p:stCondLst>
                                  <p:childTnLst>
                                    <p:animClr clrSpc="rgb" dir="cw">
                                      <p:cBhvr>
                                        <p:cTn id="128" dur="500" fill="hold"/>
                                        <p:tgtEl>
                                          <p:spTgt spid="101406"/>
                                        </p:tgtEl>
                                        <p:attrNameLst>
                                          <p:attrName>stroke.color</p:attrName>
                                        </p:attrNameLst>
                                      </p:cBhvr>
                                      <p:to>
                                        <a:srgbClr val="FF6666"/>
                                      </p:to>
                                    </p:animClr>
                                    <p:set>
                                      <p:cBhvr>
                                        <p:cTn id="129" dur="500" fill="hold"/>
                                        <p:tgtEl>
                                          <p:spTgt spid="101406"/>
                                        </p:tgtEl>
                                        <p:attrNameLst>
                                          <p:attrName>stroke.on</p:attrName>
                                        </p:attrNameLst>
                                      </p:cBhvr>
                                      <p:to>
                                        <p:strVal val="true"/>
                                      </p:to>
                                    </p:set>
                                  </p:childTnLst>
                                </p:cTn>
                              </p:par>
                              <p:par>
                                <p:cTn id="130" presetID="10" presetClass="entr" presetSubtype="0" fill="hold" grpId="0" nodeType="withEffect">
                                  <p:stCondLst>
                                    <p:cond delay="0"/>
                                  </p:stCondLst>
                                  <p:childTnLst>
                                    <p:set>
                                      <p:cBhvr>
                                        <p:cTn id="131" dur="1" fill="hold">
                                          <p:stCondLst>
                                            <p:cond delay="0"/>
                                          </p:stCondLst>
                                        </p:cTn>
                                        <p:tgtEl>
                                          <p:spTgt spid="101407"/>
                                        </p:tgtEl>
                                        <p:attrNameLst>
                                          <p:attrName>style.visibility</p:attrName>
                                        </p:attrNameLst>
                                      </p:cBhvr>
                                      <p:to>
                                        <p:strVal val="visible"/>
                                      </p:to>
                                    </p:set>
                                    <p:animEffect transition="in" filter="fade">
                                      <p:cBhvr>
                                        <p:cTn id="132" dur="2000"/>
                                        <p:tgtEl>
                                          <p:spTgt spid="10140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1399"/>
                                        </p:tgtEl>
                                        <p:attrNameLst>
                                          <p:attrName>style.visibility</p:attrName>
                                        </p:attrNameLst>
                                      </p:cBhvr>
                                      <p:to>
                                        <p:strVal val="visible"/>
                                      </p:to>
                                    </p:set>
                                    <p:animEffect transition="in" filter="fade">
                                      <p:cBhvr>
                                        <p:cTn id="137" dur="2000"/>
                                        <p:tgtEl>
                                          <p:spTgt spid="101399"/>
                                        </p:tgtEl>
                                      </p:cBhvr>
                                    </p:animEffect>
                                  </p:childTnLst>
                                </p:cTn>
                              </p:par>
                              <p:par>
                                <p:cTn id="138" presetID="7" presetClass="emph" presetSubtype="2" fill="hold" nodeType="withEffect">
                                  <p:stCondLst>
                                    <p:cond delay="0"/>
                                  </p:stCondLst>
                                  <p:childTnLst>
                                    <p:animClr clrSpc="rgb" dir="cw">
                                      <p:cBhvr>
                                        <p:cTn id="139" dur="500" fill="hold"/>
                                        <p:tgtEl>
                                          <p:spTgt spid="101406"/>
                                        </p:tgtEl>
                                        <p:attrNameLst>
                                          <p:attrName>stroke.color</p:attrName>
                                        </p:attrNameLst>
                                      </p:cBhvr>
                                      <p:to>
                                        <a:srgbClr val="FF0000"/>
                                      </p:to>
                                    </p:animClr>
                                    <p:set>
                                      <p:cBhvr>
                                        <p:cTn id="140" dur="500" fill="hold"/>
                                        <p:tgtEl>
                                          <p:spTgt spid="101406"/>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500" fill="hold"/>
                                        <p:tgtEl>
                                          <p:spTgt spid="101405"/>
                                        </p:tgtEl>
                                        <p:attrNameLst>
                                          <p:attrName>stroke.color</p:attrName>
                                        </p:attrNameLst>
                                      </p:cBhvr>
                                      <p:to>
                                        <a:srgbClr val="FF0000"/>
                                      </p:to>
                                    </p:animClr>
                                    <p:set>
                                      <p:cBhvr>
                                        <p:cTn id="143" dur="500" fill="hold"/>
                                        <p:tgtEl>
                                          <p:spTgt spid="101405"/>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500" fill="hold"/>
                                        <p:tgtEl>
                                          <p:spTgt spid="101404"/>
                                        </p:tgtEl>
                                        <p:attrNameLst>
                                          <p:attrName>stroke.color</p:attrName>
                                        </p:attrNameLst>
                                      </p:cBhvr>
                                      <p:to>
                                        <a:srgbClr val="FF0000"/>
                                      </p:to>
                                    </p:animClr>
                                    <p:set>
                                      <p:cBhvr>
                                        <p:cTn id="146" dur="500" fill="hold"/>
                                        <p:tgtEl>
                                          <p:spTgt spid="101404"/>
                                        </p:tgtEl>
                                        <p:attrNameLst>
                                          <p:attrName>stroke.on</p:attrName>
                                        </p:attrNameLst>
                                      </p:cBhvr>
                                      <p:to>
                                        <p:strVal val="true"/>
                                      </p:to>
                                    </p:set>
                                  </p:childTnLst>
                                </p:cTn>
                              </p:par>
                              <p:par>
                                <p:cTn id="147" presetID="7" presetClass="emph" presetSubtype="2" fill="hold" nodeType="withEffect">
                                  <p:stCondLst>
                                    <p:cond delay="0"/>
                                  </p:stCondLst>
                                  <p:childTnLst>
                                    <p:animClr clrSpc="rgb" dir="cw">
                                      <p:cBhvr>
                                        <p:cTn id="148" dur="500" fill="hold"/>
                                        <p:tgtEl>
                                          <p:spTgt spid="101403"/>
                                        </p:tgtEl>
                                        <p:attrNameLst>
                                          <p:attrName>stroke.color</p:attrName>
                                        </p:attrNameLst>
                                      </p:cBhvr>
                                      <p:to>
                                        <a:srgbClr val="FF0000"/>
                                      </p:to>
                                    </p:animClr>
                                    <p:set>
                                      <p:cBhvr>
                                        <p:cTn id="149" dur="500" fill="hold"/>
                                        <p:tgtEl>
                                          <p:spTgt spid="101403"/>
                                        </p:tgtEl>
                                        <p:attrNameLst>
                                          <p:attrName>stroke.on</p:attrName>
                                        </p:attrNameLst>
                                      </p:cBhvr>
                                      <p:to>
                                        <p:strVal val="true"/>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01400"/>
                                        </p:tgtEl>
                                        <p:attrNameLst>
                                          <p:attrName>style.visibility</p:attrName>
                                        </p:attrNameLst>
                                      </p:cBhvr>
                                      <p:to>
                                        <p:strVal val="visible"/>
                                      </p:to>
                                    </p:set>
                                    <p:animEffect transition="in" filter="fade">
                                      <p:cBhvr>
                                        <p:cTn id="154" dur="1000"/>
                                        <p:tgtEl>
                                          <p:spTgt spid="10140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01398"/>
                                        </p:tgtEl>
                                        <p:attrNameLst>
                                          <p:attrName>style.visibility</p:attrName>
                                        </p:attrNameLst>
                                      </p:cBhvr>
                                      <p:to>
                                        <p:strVal val="visible"/>
                                      </p:to>
                                    </p:set>
                                    <p:animEffect transition="in" filter="fade">
                                      <p:cBhvr>
                                        <p:cTn id="159" dur="1000"/>
                                        <p:tgtEl>
                                          <p:spTgt spid="10139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01401"/>
                                        </p:tgtEl>
                                        <p:attrNameLst>
                                          <p:attrName>style.visibility</p:attrName>
                                        </p:attrNameLst>
                                      </p:cBhvr>
                                      <p:to>
                                        <p:strVal val="visible"/>
                                      </p:to>
                                    </p:set>
                                    <p:animEffect transition="in" filter="fade">
                                      <p:cBhvr>
                                        <p:cTn id="164" dur="1000"/>
                                        <p:tgtEl>
                                          <p:spTgt spid="10140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2"/>
                                        </p:tgtEl>
                                        <p:attrNameLst>
                                          <p:attrName>style.visibility</p:attrName>
                                        </p:attrNameLst>
                                      </p:cBhvr>
                                      <p:to>
                                        <p:strVal val="visible"/>
                                      </p:to>
                                    </p:set>
                                    <p:animEffect transition="in" filter="fade">
                                      <p:cBhvr>
                                        <p:cTn id="169" dur="500"/>
                                        <p:tgtEl>
                                          <p:spTgt spid="2"/>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01414"/>
                                        </p:tgtEl>
                                        <p:attrNameLst>
                                          <p:attrName>style.visibility</p:attrName>
                                        </p:attrNameLst>
                                      </p:cBhvr>
                                      <p:to>
                                        <p:strVal val="visible"/>
                                      </p:to>
                                    </p:set>
                                    <p:animEffect transition="in" filter="fade">
                                      <p:cBhvr>
                                        <p:cTn id="174" dur="500"/>
                                        <p:tgtEl>
                                          <p:spTgt spid="101414"/>
                                        </p:tgtEl>
                                      </p:cBhvr>
                                    </p:animEffect>
                                  </p:childTnLst>
                                </p:cTn>
                              </p:par>
                              <p:par>
                                <p:cTn id="175" presetID="10" presetClass="exit" presetSubtype="0" fill="hold" grpId="1" nodeType="withEffect">
                                  <p:stCondLst>
                                    <p:cond delay="500"/>
                                  </p:stCondLst>
                                  <p:childTnLst>
                                    <p:animEffect transition="out" filter="fade">
                                      <p:cBhvr>
                                        <p:cTn id="176" dur="500"/>
                                        <p:tgtEl>
                                          <p:spTgt spid="101414"/>
                                        </p:tgtEl>
                                      </p:cBhvr>
                                    </p:animEffect>
                                    <p:set>
                                      <p:cBhvr>
                                        <p:cTn id="177" dur="1" fill="hold">
                                          <p:stCondLst>
                                            <p:cond delay="499"/>
                                          </p:stCondLst>
                                        </p:cTn>
                                        <p:tgtEl>
                                          <p:spTgt spid="101414"/>
                                        </p:tgtEl>
                                        <p:attrNameLst>
                                          <p:attrName>style.visibility</p:attrName>
                                        </p:attrNameLst>
                                      </p:cBhvr>
                                      <p:to>
                                        <p:strVal val="hidden"/>
                                      </p:to>
                                    </p:set>
                                  </p:childTnLst>
                                </p:cTn>
                              </p:par>
                              <p:par>
                                <p:cTn id="178" presetID="10" presetClass="entr" presetSubtype="0" fill="hold" grpId="0" nodeType="withEffect">
                                  <p:stCondLst>
                                    <p:cond delay="500"/>
                                  </p:stCondLst>
                                  <p:childTnLst>
                                    <p:set>
                                      <p:cBhvr>
                                        <p:cTn id="179" dur="1" fill="hold">
                                          <p:stCondLst>
                                            <p:cond delay="0"/>
                                          </p:stCondLst>
                                        </p:cTn>
                                        <p:tgtEl>
                                          <p:spTgt spid="101413"/>
                                        </p:tgtEl>
                                        <p:attrNameLst>
                                          <p:attrName>style.visibility</p:attrName>
                                        </p:attrNameLst>
                                      </p:cBhvr>
                                      <p:to>
                                        <p:strVal val="visible"/>
                                      </p:to>
                                    </p:set>
                                    <p:animEffect transition="in" filter="fade">
                                      <p:cBhvr>
                                        <p:cTn id="180" dur="500"/>
                                        <p:tgtEl>
                                          <p:spTgt spid="101413"/>
                                        </p:tgtEl>
                                      </p:cBhvr>
                                    </p:animEffect>
                                  </p:childTnLst>
                                </p:cTn>
                              </p:par>
                              <p:par>
                                <p:cTn id="181" presetID="10" presetClass="exit" presetSubtype="0" fill="hold" grpId="1" nodeType="withEffect">
                                  <p:stCondLst>
                                    <p:cond delay="1000"/>
                                  </p:stCondLst>
                                  <p:childTnLst>
                                    <p:animEffect transition="out" filter="fade">
                                      <p:cBhvr>
                                        <p:cTn id="182" dur="500"/>
                                        <p:tgtEl>
                                          <p:spTgt spid="101413"/>
                                        </p:tgtEl>
                                      </p:cBhvr>
                                    </p:animEffect>
                                    <p:set>
                                      <p:cBhvr>
                                        <p:cTn id="183" dur="1" fill="hold">
                                          <p:stCondLst>
                                            <p:cond delay="499"/>
                                          </p:stCondLst>
                                        </p:cTn>
                                        <p:tgtEl>
                                          <p:spTgt spid="101413"/>
                                        </p:tgtEl>
                                        <p:attrNameLst>
                                          <p:attrName>style.visibility</p:attrName>
                                        </p:attrNameLst>
                                      </p:cBhvr>
                                      <p:to>
                                        <p:strVal val="hidden"/>
                                      </p:to>
                                    </p:set>
                                  </p:childTnLst>
                                </p:cTn>
                              </p:par>
                              <p:par>
                                <p:cTn id="184" presetID="10" presetClass="entr" presetSubtype="0" fill="hold" grpId="0" nodeType="withEffect">
                                  <p:stCondLst>
                                    <p:cond delay="1000"/>
                                  </p:stCondLst>
                                  <p:childTnLst>
                                    <p:set>
                                      <p:cBhvr>
                                        <p:cTn id="185" dur="1" fill="hold">
                                          <p:stCondLst>
                                            <p:cond delay="0"/>
                                          </p:stCondLst>
                                        </p:cTn>
                                        <p:tgtEl>
                                          <p:spTgt spid="101412"/>
                                        </p:tgtEl>
                                        <p:attrNameLst>
                                          <p:attrName>style.visibility</p:attrName>
                                        </p:attrNameLst>
                                      </p:cBhvr>
                                      <p:to>
                                        <p:strVal val="visible"/>
                                      </p:to>
                                    </p:set>
                                    <p:animEffect transition="in" filter="fade">
                                      <p:cBhvr>
                                        <p:cTn id="186" dur="500"/>
                                        <p:tgtEl>
                                          <p:spTgt spid="101412"/>
                                        </p:tgtEl>
                                      </p:cBhvr>
                                    </p:animEffect>
                                  </p:childTnLst>
                                </p:cTn>
                              </p:par>
                              <p:par>
                                <p:cTn id="187" presetID="10" presetClass="entr" presetSubtype="0" fill="hold" grpId="0" nodeType="withEffect">
                                  <p:stCondLst>
                                    <p:cond delay="1000"/>
                                  </p:stCondLst>
                                  <p:childTnLst>
                                    <p:set>
                                      <p:cBhvr>
                                        <p:cTn id="188" dur="1" fill="hold">
                                          <p:stCondLst>
                                            <p:cond delay="0"/>
                                          </p:stCondLst>
                                        </p:cTn>
                                        <p:tgtEl>
                                          <p:spTgt spid="101415"/>
                                        </p:tgtEl>
                                        <p:attrNameLst>
                                          <p:attrName>style.visibility</p:attrName>
                                        </p:attrNameLst>
                                      </p:cBhvr>
                                      <p:to>
                                        <p:strVal val="visible"/>
                                      </p:to>
                                    </p:set>
                                    <p:animEffect transition="in" filter="fade">
                                      <p:cBhvr>
                                        <p:cTn id="189" dur="1000"/>
                                        <p:tgtEl>
                                          <p:spTgt spid="101415"/>
                                        </p:tgtEl>
                                      </p:cBhvr>
                                    </p:animEffect>
                                  </p:childTnLst>
                                </p:cTn>
                              </p:par>
                              <p:par>
                                <p:cTn id="190" presetID="10" presetClass="exit" presetSubtype="0" fill="hold" grpId="1" nodeType="withEffect">
                                  <p:stCondLst>
                                    <p:cond delay="2500"/>
                                  </p:stCondLst>
                                  <p:childTnLst>
                                    <p:animEffect transition="out" filter="fade">
                                      <p:cBhvr>
                                        <p:cTn id="191" dur="500"/>
                                        <p:tgtEl>
                                          <p:spTgt spid="101412"/>
                                        </p:tgtEl>
                                      </p:cBhvr>
                                    </p:animEffect>
                                    <p:set>
                                      <p:cBhvr>
                                        <p:cTn id="192" dur="1" fill="hold">
                                          <p:stCondLst>
                                            <p:cond delay="499"/>
                                          </p:stCondLst>
                                        </p:cTn>
                                        <p:tgtEl>
                                          <p:spTgt spid="101412"/>
                                        </p:tgtEl>
                                        <p:attrNameLst>
                                          <p:attrName>style.visibility</p:attrName>
                                        </p:attrNameLst>
                                      </p:cBhvr>
                                      <p:to>
                                        <p:strVal val="hidden"/>
                                      </p:to>
                                    </p:set>
                                  </p:childTnLst>
                                </p:cTn>
                              </p:par>
                              <p:par>
                                <p:cTn id="193" presetID="10" presetClass="entr" presetSubtype="0" fill="hold" grpId="0" nodeType="withEffect">
                                  <p:stCondLst>
                                    <p:cond delay="2500"/>
                                  </p:stCondLst>
                                  <p:childTnLst>
                                    <p:set>
                                      <p:cBhvr>
                                        <p:cTn id="194" dur="1" fill="hold">
                                          <p:stCondLst>
                                            <p:cond delay="0"/>
                                          </p:stCondLst>
                                        </p:cTn>
                                        <p:tgtEl>
                                          <p:spTgt spid="101416"/>
                                        </p:tgtEl>
                                        <p:attrNameLst>
                                          <p:attrName>style.visibility</p:attrName>
                                        </p:attrNameLst>
                                      </p:cBhvr>
                                      <p:to>
                                        <p:strVal val="visible"/>
                                      </p:to>
                                    </p:set>
                                    <p:animEffect transition="in" filter="fade">
                                      <p:cBhvr>
                                        <p:cTn id="195" dur="500"/>
                                        <p:tgtEl>
                                          <p:spTgt spid="10141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01420"/>
                                        </p:tgtEl>
                                        <p:attrNameLst>
                                          <p:attrName>style.visibility</p:attrName>
                                        </p:attrNameLst>
                                      </p:cBhvr>
                                      <p:to>
                                        <p:strVal val="visible"/>
                                      </p:to>
                                    </p:set>
                                    <p:animEffect transition="in" filter="fade">
                                      <p:cBhvr>
                                        <p:cTn id="198" dur="1000"/>
                                        <p:tgtEl>
                                          <p:spTgt spid="10142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01410"/>
                                        </p:tgtEl>
                                        <p:attrNameLst>
                                          <p:attrName>style.visibility</p:attrName>
                                        </p:attrNameLst>
                                      </p:cBhvr>
                                      <p:to>
                                        <p:strVal val="visible"/>
                                      </p:to>
                                    </p:set>
                                    <p:animEffect transition="in" filter="fade">
                                      <p:cBhvr>
                                        <p:cTn id="201" dur="1000"/>
                                        <p:tgtEl>
                                          <p:spTgt spid="10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0" grpId="0"/>
      <p:bldP spid="101381" grpId="0"/>
      <p:bldP spid="101382" grpId="0"/>
      <p:bldP spid="101383" grpId="0"/>
      <p:bldP spid="101384" grpId="0"/>
      <p:bldP spid="101385" grpId="0"/>
      <p:bldP spid="101386" grpId="0"/>
      <p:bldP spid="101387" grpId="0"/>
      <p:bldP spid="101388" grpId="0"/>
      <p:bldP spid="101389" grpId="0"/>
      <p:bldP spid="101390" grpId="0"/>
      <p:bldP spid="101391" grpId="0"/>
      <p:bldP spid="101393" grpId="0"/>
      <p:bldP spid="101394" grpId="0"/>
      <p:bldP spid="101395" grpId="0"/>
      <p:bldP spid="101396" grpId="0"/>
      <p:bldP spid="101397" grpId="0"/>
      <p:bldP spid="101398" grpId="0" animBg="1"/>
      <p:bldP spid="101399" grpId="0" animBg="1"/>
      <p:bldP spid="101400" grpId="0"/>
      <p:bldP spid="101401" grpId="0"/>
      <p:bldP spid="101403" grpId="0" animBg="1"/>
      <p:bldP spid="101404" grpId="0" animBg="1"/>
      <p:bldP spid="101405" grpId="0" animBg="1"/>
      <p:bldP spid="101406" grpId="0" animBg="1"/>
      <p:bldP spid="101407" grpId="0" animBg="1"/>
      <p:bldP spid="101410" grpId="0"/>
      <p:bldP spid="101412" grpId="0" animBg="1"/>
      <p:bldP spid="101412" grpId="1" animBg="1"/>
      <p:bldP spid="101413" grpId="0" animBg="1"/>
      <p:bldP spid="101413" grpId="1" animBg="1"/>
      <p:bldP spid="101414" grpId="0" animBg="1"/>
      <p:bldP spid="101414" grpId="1" animBg="1"/>
      <p:bldP spid="101415" grpId="0" animBg="1"/>
      <p:bldP spid="101416" grpId="0" animBg="1"/>
      <p:bldP spid="101417" grpId="0"/>
      <p:bldP spid="101418" grpId="0"/>
      <p:bldP spid="1014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Text Box 5"/>
          <p:cNvSpPr txBox="1">
            <a:spLocks noChangeArrowheads="1"/>
          </p:cNvSpPr>
          <p:nvPr/>
        </p:nvSpPr>
        <p:spPr bwMode="auto">
          <a:xfrm>
            <a:off x="1447800" y="1447800"/>
            <a:ext cx="6629400" cy="749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spcBef>
                <a:spcPct val="50000"/>
              </a:spcBef>
              <a:defRPr/>
            </a:pPr>
            <a:r>
              <a:rPr lang="en-US" sz="2400" b="0">
                <a:solidFill>
                  <a:schemeClr val="bg1"/>
                </a:solidFill>
              </a:rPr>
              <a:t>What preventative measures are in place that are specific to this situational challenge?</a:t>
            </a:r>
          </a:p>
        </p:txBody>
      </p:sp>
      <p:sp>
        <p:nvSpPr>
          <p:cNvPr id="180230" name="Text Box 6"/>
          <p:cNvSpPr txBox="1">
            <a:spLocks noChangeArrowheads="1"/>
          </p:cNvSpPr>
          <p:nvPr/>
        </p:nvSpPr>
        <p:spPr bwMode="auto">
          <a:xfrm>
            <a:off x="1447800" y="2133600"/>
            <a:ext cx="6553200"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spcBef>
                <a:spcPct val="50000"/>
              </a:spcBef>
              <a:defRPr/>
            </a:pPr>
            <a:r>
              <a:rPr lang="en-US" sz="2400" b="0">
                <a:solidFill>
                  <a:schemeClr val="bg1"/>
                </a:solidFill>
              </a:rPr>
              <a:t>How do staff respond at earlier levels of crisis?</a:t>
            </a:r>
          </a:p>
        </p:txBody>
      </p:sp>
      <p:sp>
        <p:nvSpPr>
          <p:cNvPr id="180231" name="Text Box 7"/>
          <p:cNvSpPr txBox="1">
            <a:spLocks noChangeArrowheads="1"/>
          </p:cNvSpPr>
          <p:nvPr/>
        </p:nvSpPr>
        <p:spPr bwMode="auto">
          <a:xfrm>
            <a:off x="1447800" y="2851150"/>
            <a:ext cx="69342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2400" b="0">
                <a:solidFill>
                  <a:schemeClr val="bg1"/>
                </a:solidFill>
              </a:rPr>
              <a:t>Is there an understanding of how, where and when the challenging behaviour is taking place?</a:t>
            </a:r>
          </a:p>
          <a:p>
            <a:pPr algn="l">
              <a:lnSpc>
                <a:spcPct val="100000"/>
              </a:lnSpc>
              <a:defRPr/>
            </a:pPr>
            <a:r>
              <a:rPr lang="en-US" sz="2400" b="0">
                <a:solidFill>
                  <a:schemeClr val="bg1"/>
                </a:solidFill>
              </a:rPr>
              <a:t>Have patterns of behaviour been identified?</a:t>
            </a:r>
            <a:endParaRPr lang="en-US" sz="2000">
              <a:solidFill>
                <a:schemeClr val="bg1"/>
              </a:solidFill>
            </a:endParaRPr>
          </a:p>
        </p:txBody>
      </p:sp>
      <p:sp>
        <p:nvSpPr>
          <p:cNvPr id="180232" name="Text Box 8"/>
          <p:cNvSpPr txBox="1">
            <a:spLocks noChangeArrowheads="1"/>
          </p:cNvSpPr>
          <p:nvPr/>
        </p:nvSpPr>
        <p:spPr bwMode="auto">
          <a:xfrm>
            <a:off x="1447800" y="3460750"/>
            <a:ext cx="739140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2400" b="0">
                <a:solidFill>
                  <a:schemeClr val="bg1"/>
                </a:solidFill>
              </a:rPr>
              <a:t>Do staff rehearse possible responses to an individual who is beginning to lose control?</a:t>
            </a:r>
          </a:p>
          <a:p>
            <a:pPr algn="l">
              <a:lnSpc>
                <a:spcPct val="100000"/>
              </a:lnSpc>
              <a:defRPr/>
            </a:pPr>
            <a:r>
              <a:rPr lang="en-US" sz="2400" b="0">
                <a:solidFill>
                  <a:schemeClr val="bg1"/>
                </a:solidFill>
              </a:rPr>
              <a:t>How often?</a:t>
            </a:r>
            <a:endParaRPr lang="en-US" sz="2000">
              <a:solidFill>
                <a:schemeClr val="bg1"/>
              </a:solidFill>
            </a:endParaRPr>
          </a:p>
        </p:txBody>
      </p:sp>
      <p:sp>
        <p:nvSpPr>
          <p:cNvPr id="180233" name="Rectangle 9"/>
          <p:cNvSpPr>
            <a:spLocks noChangeArrowheads="1"/>
          </p:cNvSpPr>
          <p:nvPr/>
        </p:nvSpPr>
        <p:spPr bwMode="auto">
          <a:xfrm>
            <a:off x="1447800" y="4283075"/>
            <a:ext cx="72390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2400" b="0">
                <a:solidFill>
                  <a:schemeClr val="bg1"/>
                </a:solidFill>
              </a:rPr>
              <a:t>Is the frequency of rehearsals balanced with the frequency of episodes?</a:t>
            </a:r>
            <a:endParaRPr lang="en-US" sz="2400" b="0" i="0">
              <a:solidFill>
                <a:schemeClr val="bg1"/>
              </a:solidFill>
            </a:endParaRPr>
          </a:p>
        </p:txBody>
      </p:sp>
      <p:sp>
        <p:nvSpPr>
          <p:cNvPr id="180234" name="Rectangle 10"/>
          <p:cNvSpPr>
            <a:spLocks noChangeArrowheads="1"/>
          </p:cNvSpPr>
          <p:nvPr/>
        </p:nvSpPr>
        <p:spPr bwMode="auto">
          <a:xfrm>
            <a:off x="1447800" y="5041900"/>
            <a:ext cx="6858000" cy="749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defRPr/>
            </a:pPr>
            <a:r>
              <a:rPr lang="en-US" sz="2400" b="0">
                <a:solidFill>
                  <a:schemeClr val="bg1"/>
                </a:solidFill>
              </a:rPr>
              <a:t>What verbal intervention strategies are being used during interventions?</a:t>
            </a:r>
          </a:p>
        </p:txBody>
      </p:sp>
      <p:sp>
        <p:nvSpPr>
          <p:cNvPr id="180235" name="Rectangle 11"/>
          <p:cNvSpPr>
            <a:spLocks noChangeArrowheads="1"/>
          </p:cNvSpPr>
          <p:nvPr/>
        </p:nvSpPr>
        <p:spPr bwMode="auto">
          <a:xfrm>
            <a:off x="1447800" y="5638800"/>
            <a:ext cx="7086600" cy="749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defRPr/>
            </a:pPr>
            <a:r>
              <a:rPr lang="en-US" sz="2400" b="0">
                <a:solidFill>
                  <a:schemeClr val="bg1"/>
                </a:solidFill>
              </a:rPr>
              <a:t>Are all the above strategies developed for specific individuals and situations?</a:t>
            </a:r>
          </a:p>
        </p:txBody>
      </p:sp>
      <p:sp>
        <p:nvSpPr>
          <p:cNvPr id="180236" name="Rectangle 12"/>
          <p:cNvSpPr>
            <a:spLocks noChangeArrowheads="1"/>
          </p:cNvSpPr>
          <p:nvPr/>
        </p:nvSpPr>
        <p:spPr bwMode="auto">
          <a:xfrm>
            <a:off x="1447800" y="6324600"/>
            <a:ext cx="716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2400" b="0" i="0">
                <a:solidFill>
                  <a:schemeClr val="bg1"/>
                </a:solidFill>
              </a:rPr>
              <a:t>What procedures are in place for postvention?</a:t>
            </a:r>
          </a:p>
        </p:txBody>
      </p:sp>
      <p:sp>
        <p:nvSpPr>
          <p:cNvPr id="180239" name="Text Box 15"/>
          <p:cNvSpPr txBox="1">
            <a:spLocks noChangeArrowheads="1"/>
          </p:cNvSpPr>
          <p:nvPr/>
        </p:nvSpPr>
        <p:spPr bwMode="auto">
          <a:xfrm>
            <a:off x="1878468" y="375469"/>
            <a:ext cx="5545815" cy="487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800" i="0" dirty="0">
                <a:solidFill>
                  <a:schemeClr val="bg1"/>
                </a:solidFill>
                <a:effectLst>
                  <a:innerShdw blurRad="63500" dist="50800" dir="13500000">
                    <a:prstClr val="black">
                      <a:alpha val="50000"/>
                    </a:prstClr>
                  </a:innerShdw>
                </a:effectLst>
              </a:rPr>
              <a:t>Reviewing a Crisis Intervention</a:t>
            </a:r>
            <a:endParaRPr lang="en-US" sz="2000" i="0" dirty="0">
              <a:solidFill>
                <a:schemeClr val="bg1"/>
              </a:solidFill>
              <a:effectLst>
                <a:innerShdw blurRad="63500" dist="50800" dir="13500000">
                  <a:prstClr val="black">
                    <a:alpha val="50000"/>
                  </a:prstClr>
                </a:innerShdw>
              </a:effectLst>
            </a:endParaRPr>
          </a:p>
        </p:txBody>
      </p:sp>
      <p:sp>
        <p:nvSpPr>
          <p:cNvPr id="180240" name="Text Box 16"/>
          <p:cNvSpPr txBox="1">
            <a:spLocks noChangeArrowheads="1"/>
          </p:cNvSpPr>
          <p:nvPr/>
        </p:nvSpPr>
        <p:spPr bwMode="auto">
          <a:xfrm>
            <a:off x="990600" y="990600"/>
            <a:ext cx="2214563"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1.  Prevention</a:t>
            </a:r>
            <a:endParaRPr lang="en-US" sz="2000" i="0">
              <a:solidFill>
                <a:schemeClr val="bg1"/>
              </a:solidFill>
            </a:endParaRPr>
          </a:p>
        </p:txBody>
      </p:sp>
      <p:pic>
        <p:nvPicPr>
          <p:cNvPr id="180241" name="Picture 17" descr="crisis_chin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19200"/>
            <a:ext cx="28670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42" name="Text Box 18"/>
          <p:cNvSpPr txBox="1">
            <a:spLocks noChangeArrowheads="1"/>
          </p:cNvSpPr>
          <p:nvPr/>
        </p:nvSpPr>
        <p:spPr bwMode="auto">
          <a:xfrm>
            <a:off x="3810000" y="914400"/>
            <a:ext cx="48768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spcBef>
                <a:spcPct val="50000"/>
              </a:spcBef>
              <a:defRPr/>
            </a:pPr>
            <a:r>
              <a:rPr lang="en-US" sz="1800" b="0">
                <a:solidFill>
                  <a:schemeClr val="bg2"/>
                </a:solidFill>
              </a:rPr>
              <a:t>What preventative measures are in place that are specific to this situational challenge?</a:t>
            </a:r>
          </a:p>
        </p:txBody>
      </p:sp>
      <p:sp>
        <p:nvSpPr>
          <p:cNvPr id="180243" name="Text Box 19"/>
          <p:cNvSpPr txBox="1">
            <a:spLocks noChangeArrowheads="1"/>
          </p:cNvSpPr>
          <p:nvPr/>
        </p:nvSpPr>
        <p:spPr bwMode="auto">
          <a:xfrm>
            <a:off x="990600" y="1676400"/>
            <a:ext cx="2095500"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2.  Response</a:t>
            </a:r>
            <a:endParaRPr lang="en-US" sz="2000" i="0">
              <a:solidFill>
                <a:schemeClr val="bg1"/>
              </a:solidFill>
            </a:endParaRPr>
          </a:p>
        </p:txBody>
      </p:sp>
      <p:sp>
        <p:nvSpPr>
          <p:cNvPr id="180244" name="Text Box 20"/>
          <p:cNvSpPr txBox="1">
            <a:spLocks noChangeArrowheads="1"/>
          </p:cNvSpPr>
          <p:nvPr/>
        </p:nvSpPr>
        <p:spPr bwMode="auto">
          <a:xfrm>
            <a:off x="3810000" y="1600200"/>
            <a:ext cx="40386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spcBef>
                <a:spcPct val="50000"/>
              </a:spcBef>
              <a:defRPr/>
            </a:pPr>
            <a:r>
              <a:rPr lang="en-US" sz="1800" b="0">
                <a:solidFill>
                  <a:schemeClr val="bg2"/>
                </a:solidFill>
              </a:rPr>
              <a:t>How do staff respond at earlier levels of crisis?</a:t>
            </a:r>
          </a:p>
        </p:txBody>
      </p:sp>
      <p:sp>
        <p:nvSpPr>
          <p:cNvPr id="180245" name="Text Box 21"/>
          <p:cNvSpPr txBox="1">
            <a:spLocks noChangeArrowheads="1"/>
          </p:cNvSpPr>
          <p:nvPr/>
        </p:nvSpPr>
        <p:spPr bwMode="auto">
          <a:xfrm>
            <a:off x="990600" y="2362200"/>
            <a:ext cx="2435225"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3.  Assessment</a:t>
            </a:r>
            <a:endParaRPr lang="en-US" sz="2000" i="0">
              <a:solidFill>
                <a:schemeClr val="bg1"/>
              </a:solidFill>
            </a:endParaRPr>
          </a:p>
        </p:txBody>
      </p:sp>
      <p:sp>
        <p:nvSpPr>
          <p:cNvPr id="180246" name="Text Box 22"/>
          <p:cNvSpPr txBox="1">
            <a:spLocks noChangeArrowheads="1"/>
          </p:cNvSpPr>
          <p:nvPr/>
        </p:nvSpPr>
        <p:spPr bwMode="auto">
          <a:xfrm>
            <a:off x="3810000" y="2133600"/>
            <a:ext cx="533400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1800" b="0">
                <a:solidFill>
                  <a:schemeClr val="bg2"/>
                </a:solidFill>
              </a:rPr>
              <a:t>Is there an understanding of how, where and when the challenging behaviour is taking place?</a:t>
            </a:r>
          </a:p>
          <a:p>
            <a:pPr algn="l">
              <a:lnSpc>
                <a:spcPct val="100000"/>
              </a:lnSpc>
              <a:defRPr/>
            </a:pPr>
            <a:r>
              <a:rPr lang="en-US" sz="1800" b="0">
                <a:solidFill>
                  <a:schemeClr val="bg2"/>
                </a:solidFill>
              </a:rPr>
              <a:t>Have patterns of behaviour been identified?</a:t>
            </a:r>
            <a:endParaRPr lang="en-US" sz="1800">
              <a:solidFill>
                <a:schemeClr val="bg2"/>
              </a:solidFill>
            </a:endParaRPr>
          </a:p>
        </p:txBody>
      </p:sp>
      <p:sp>
        <p:nvSpPr>
          <p:cNvPr id="180247" name="Text Box 23"/>
          <p:cNvSpPr txBox="1">
            <a:spLocks noChangeArrowheads="1"/>
          </p:cNvSpPr>
          <p:nvPr/>
        </p:nvSpPr>
        <p:spPr bwMode="auto">
          <a:xfrm>
            <a:off x="990600" y="3008313"/>
            <a:ext cx="2097088"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4.  Rehearsal</a:t>
            </a:r>
            <a:endParaRPr lang="en-US" sz="2000" i="0">
              <a:solidFill>
                <a:schemeClr val="bg1"/>
              </a:solidFill>
            </a:endParaRPr>
          </a:p>
        </p:txBody>
      </p:sp>
      <p:sp>
        <p:nvSpPr>
          <p:cNvPr id="180248" name="Text Box 24"/>
          <p:cNvSpPr txBox="1">
            <a:spLocks noChangeArrowheads="1"/>
          </p:cNvSpPr>
          <p:nvPr/>
        </p:nvSpPr>
        <p:spPr bwMode="auto">
          <a:xfrm>
            <a:off x="3810000" y="2971800"/>
            <a:ext cx="4648200" cy="91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1800" b="0">
                <a:solidFill>
                  <a:schemeClr val="bg2"/>
                </a:solidFill>
              </a:rPr>
              <a:t>Do staff rehearse possible responses to an individual who is beginning to lose control?</a:t>
            </a:r>
          </a:p>
          <a:p>
            <a:pPr algn="l">
              <a:lnSpc>
                <a:spcPct val="100000"/>
              </a:lnSpc>
              <a:defRPr/>
            </a:pPr>
            <a:r>
              <a:rPr lang="en-US" sz="1800" b="0">
                <a:solidFill>
                  <a:schemeClr val="bg2"/>
                </a:solidFill>
              </a:rPr>
              <a:t>How often?</a:t>
            </a:r>
            <a:endParaRPr lang="en-US" sz="1800">
              <a:solidFill>
                <a:schemeClr val="bg2"/>
              </a:solidFill>
            </a:endParaRPr>
          </a:p>
        </p:txBody>
      </p:sp>
      <p:sp>
        <p:nvSpPr>
          <p:cNvPr id="180250" name="Text Box 26"/>
          <p:cNvSpPr txBox="1">
            <a:spLocks noChangeArrowheads="1"/>
          </p:cNvSpPr>
          <p:nvPr/>
        </p:nvSpPr>
        <p:spPr bwMode="auto">
          <a:xfrm>
            <a:off x="990600" y="3886200"/>
            <a:ext cx="2655888"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5.  Preparedness</a:t>
            </a:r>
            <a:endParaRPr lang="en-US" sz="2000" i="0">
              <a:solidFill>
                <a:schemeClr val="bg1"/>
              </a:solidFill>
            </a:endParaRPr>
          </a:p>
        </p:txBody>
      </p:sp>
      <p:sp>
        <p:nvSpPr>
          <p:cNvPr id="180251" name="Rectangle 27"/>
          <p:cNvSpPr>
            <a:spLocks noChangeArrowheads="1"/>
          </p:cNvSpPr>
          <p:nvPr/>
        </p:nvSpPr>
        <p:spPr bwMode="auto">
          <a:xfrm>
            <a:off x="3810000" y="3810000"/>
            <a:ext cx="449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1800" b="0">
                <a:solidFill>
                  <a:schemeClr val="bg2"/>
                </a:solidFill>
              </a:rPr>
              <a:t>Is the frequency of rehearsals balanced with the frequency of episodes?</a:t>
            </a:r>
            <a:endParaRPr lang="en-US" sz="1800" b="0" i="0">
              <a:solidFill>
                <a:schemeClr val="bg2"/>
              </a:solidFill>
            </a:endParaRPr>
          </a:p>
        </p:txBody>
      </p:sp>
      <p:sp>
        <p:nvSpPr>
          <p:cNvPr id="180253" name="Text Box 29"/>
          <p:cNvSpPr txBox="1">
            <a:spLocks noChangeArrowheads="1"/>
          </p:cNvSpPr>
          <p:nvPr/>
        </p:nvSpPr>
        <p:spPr bwMode="auto">
          <a:xfrm>
            <a:off x="990600" y="4572000"/>
            <a:ext cx="1571625"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6.  Verbal</a:t>
            </a:r>
            <a:endParaRPr lang="en-US" sz="2000" i="0">
              <a:solidFill>
                <a:schemeClr val="bg1"/>
              </a:solidFill>
            </a:endParaRPr>
          </a:p>
        </p:txBody>
      </p:sp>
      <p:sp>
        <p:nvSpPr>
          <p:cNvPr id="180256" name="Rectangle 32"/>
          <p:cNvSpPr>
            <a:spLocks noChangeArrowheads="1"/>
          </p:cNvSpPr>
          <p:nvPr/>
        </p:nvSpPr>
        <p:spPr bwMode="auto">
          <a:xfrm>
            <a:off x="3810000" y="4518025"/>
            <a:ext cx="43434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defRPr/>
            </a:pPr>
            <a:r>
              <a:rPr lang="en-US" sz="1800" b="0">
                <a:solidFill>
                  <a:schemeClr val="bg2"/>
                </a:solidFill>
              </a:rPr>
              <a:t>What verbal intervention strategies are being used during interventions?</a:t>
            </a:r>
          </a:p>
        </p:txBody>
      </p:sp>
      <p:sp>
        <p:nvSpPr>
          <p:cNvPr id="180257" name="Text Box 33"/>
          <p:cNvSpPr txBox="1">
            <a:spLocks noChangeArrowheads="1"/>
          </p:cNvSpPr>
          <p:nvPr/>
        </p:nvSpPr>
        <p:spPr bwMode="auto">
          <a:xfrm>
            <a:off x="990600" y="5218113"/>
            <a:ext cx="2163763"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7.  Specificity</a:t>
            </a:r>
            <a:endParaRPr lang="en-US" sz="2000" i="0">
              <a:solidFill>
                <a:schemeClr val="bg1"/>
              </a:solidFill>
            </a:endParaRPr>
          </a:p>
        </p:txBody>
      </p:sp>
      <p:sp>
        <p:nvSpPr>
          <p:cNvPr id="180258" name="Rectangle 34"/>
          <p:cNvSpPr>
            <a:spLocks noChangeArrowheads="1"/>
          </p:cNvSpPr>
          <p:nvPr/>
        </p:nvSpPr>
        <p:spPr bwMode="auto">
          <a:xfrm>
            <a:off x="3810000" y="5181600"/>
            <a:ext cx="4191000" cy="58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defRPr/>
            </a:pPr>
            <a:r>
              <a:rPr lang="en-US" sz="1800" b="0">
                <a:solidFill>
                  <a:schemeClr val="bg2"/>
                </a:solidFill>
              </a:rPr>
              <a:t>Are all the above strategies developed for specific individuals and situations?</a:t>
            </a:r>
          </a:p>
        </p:txBody>
      </p:sp>
      <p:sp>
        <p:nvSpPr>
          <p:cNvPr id="180259" name="Text Box 35"/>
          <p:cNvSpPr txBox="1">
            <a:spLocks noChangeArrowheads="1"/>
          </p:cNvSpPr>
          <p:nvPr/>
        </p:nvSpPr>
        <p:spPr bwMode="auto">
          <a:xfrm>
            <a:off x="990600" y="5903913"/>
            <a:ext cx="2384425"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US" sz="2400" i="0">
                <a:solidFill>
                  <a:schemeClr val="bg1"/>
                </a:solidFill>
              </a:rPr>
              <a:t>8.  Postvention</a:t>
            </a:r>
            <a:endParaRPr lang="en-US" sz="2000" i="0">
              <a:solidFill>
                <a:schemeClr val="bg1"/>
              </a:solidFill>
            </a:endParaRPr>
          </a:p>
        </p:txBody>
      </p:sp>
      <p:sp>
        <p:nvSpPr>
          <p:cNvPr id="180261" name="Rectangle 37"/>
          <p:cNvSpPr>
            <a:spLocks noChangeArrowheads="1"/>
          </p:cNvSpPr>
          <p:nvPr/>
        </p:nvSpPr>
        <p:spPr bwMode="auto">
          <a:xfrm>
            <a:off x="3810000" y="5867400"/>
            <a:ext cx="525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1800" b="0">
                <a:solidFill>
                  <a:schemeClr val="bg2"/>
                </a:solidFill>
              </a:rPr>
              <a:t>What procedures are in place for postvention?</a:t>
            </a:r>
          </a:p>
          <a:p>
            <a:pPr algn="l">
              <a:lnSpc>
                <a:spcPct val="100000"/>
              </a:lnSpc>
              <a:defRPr/>
            </a:pPr>
            <a:r>
              <a:rPr lang="en-US" sz="1800" b="0">
                <a:solidFill>
                  <a:schemeClr val="bg2"/>
                </a:solidFill>
              </a:rPr>
              <a:t>For staff?  For individuals?</a:t>
            </a:r>
          </a:p>
        </p:txBody>
      </p:sp>
      <p:sp>
        <p:nvSpPr>
          <p:cNvPr id="128027" name="Rectangle 38"/>
          <p:cNvSpPr>
            <a:spLocks noGrp="1" noChangeArrowheads="1"/>
          </p:cNvSpPr>
          <p:nvPr>
            <p:ph type="title" idx="4294967295"/>
          </p:nvPr>
        </p:nvSpPr>
        <p:spPr>
          <a:xfrm>
            <a:off x="7239000" y="152400"/>
            <a:ext cx="1752600" cy="152400"/>
          </a:xfrm>
        </p:spPr>
        <p:txBody>
          <a:bodyPr/>
          <a:lstStyle/>
          <a:p>
            <a:pPr eaLnBrk="1" hangingPunct="1"/>
            <a:r>
              <a:rPr lang="en-AU" sz="400">
                <a:latin typeface="Arial" charset="0"/>
                <a:ea typeface="ＭＳ Ｐゴシック" charset="0"/>
                <a:cs typeface="ＭＳ Ｐゴシック" charset="0"/>
              </a:rPr>
              <a:t>Crisis review</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40"/>
                                        </p:tgtEl>
                                        <p:attrNameLst>
                                          <p:attrName>style.visibility</p:attrName>
                                        </p:attrNameLst>
                                      </p:cBhvr>
                                      <p:to>
                                        <p:strVal val="visible"/>
                                      </p:to>
                                    </p:set>
                                    <p:animEffect transition="in" filter="fade">
                                      <p:cBhvr>
                                        <p:cTn id="7" dur="1000"/>
                                        <p:tgtEl>
                                          <p:spTgt spid="180240"/>
                                        </p:tgtEl>
                                      </p:cBhvr>
                                    </p:animEffect>
                                  </p:childTnLst>
                                </p:cTn>
                              </p:par>
                              <p:par>
                                <p:cTn id="8" presetID="16" presetClass="emph" presetSubtype="0" fill="hold" grpId="0" nodeType="withEffect">
                                  <p:stCondLst>
                                    <p:cond delay="0"/>
                                  </p:stCondLst>
                                  <p:iterate type="lt">
                                    <p:tmPct val="4000"/>
                                  </p:iterate>
                                  <p:childTnLst>
                                    <p:set>
                                      <p:cBhvr override="childStyle">
                                        <p:cTn id="9" dur="500" fill="hold"/>
                                        <p:tgtEl>
                                          <p:spTgt spid="180239"/>
                                        </p:tgtEl>
                                        <p:attrNameLst>
                                          <p:attrName>style.color</p:attrName>
                                        </p:attrNameLst>
                                      </p:cBhvr>
                                      <p:to>
                                        <p:clrVal>
                                          <a:srgbClr val="FF0033"/>
                                        </p:clrVal>
                                      </p:to>
                                    </p:set>
                                    <p:set>
                                      <p:cBhvr>
                                        <p:cTn id="10" dur="500" fill="hold"/>
                                        <p:tgtEl>
                                          <p:spTgt spid="180239"/>
                                        </p:tgtEl>
                                        <p:attrNameLst>
                                          <p:attrName>fillcolor</p:attrName>
                                        </p:attrNameLst>
                                      </p:cBhvr>
                                      <p:to>
                                        <p:clrVal>
                                          <a:srgbClr val="FF0033"/>
                                        </p:clrVal>
                                      </p:to>
                                    </p:set>
                                    <p:set>
                                      <p:cBhvr>
                                        <p:cTn id="11" dur="500" fill="hold"/>
                                        <p:tgtEl>
                                          <p:spTgt spid="180239"/>
                                        </p:tgtEl>
                                        <p:attrNameLst>
                                          <p:attrName>fill.type</p:attrName>
                                        </p:attrNameLst>
                                      </p:cBhvr>
                                      <p:to>
                                        <p:strVal val="solid"/>
                                      </p:to>
                                    </p:set>
                                  </p:childTnLst>
                                </p:cTn>
                              </p:par>
                              <p:par>
                                <p:cTn id="12" presetID="10" presetClass="exit" presetSubtype="0" fill="hold" nodeType="withEffect">
                                  <p:stCondLst>
                                    <p:cond delay="0"/>
                                  </p:stCondLst>
                                  <p:childTnLst>
                                    <p:animEffect transition="out" filter="fade">
                                      <p:cBhvr>
                                        <p:cTn id="13" dur="1000"/>
                                        <p:tgtEl>
                                          <p:spTgt spid="180241"/>
                                        </p:tgtEl>
                                      </p:cBhvr>
                                    </p:animEffect>
                                    <p:set>
                                      <p:cBhvr>
                                        <p:cTn id="14" dur="1" fill="hold">
                                          <p:stCondLst>
                                            <p:cond delay="999"/>
                                          </p:stCondLst>
                                        </p:cTn>
                                        <p:tgtEl>
                                          <p:spTgt spid="18024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0229"/>
                                        </p:tgtEl>
                                        <p:attrNameLst>
                                          <p:attrName>style.visibility</p:attrName>
                                        </p:attrNameLst>
                                      </p:cBhvr>
                                      <p:to>
                                        <p:strVal val="visible"/>
                                      </p:to>
                                    </p:set>
                                    <p:animEffect transition="in" filter="fade">
                                      <p:cBhvr>
                                        <p:cTn id="19" dur="1000"/>
                                        <p:tgtEl>
                                          <p:spTgt spid="180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0243"/>
                                        </p:tgtEl>
                                        <p:attrNameLst>
                                          <p:attrName>style.visibility</p:attrName>
                                        </p:attrNameLst>
                                      </p:cBhvr>
                                      <p:to>
                                        <p:strVal val="visible"/>
                                      </p:to>
                                    </p:set>
                                    <p:animEffect transition="in" filter="fade">
                                      <p:cBhvr>
                                        <p:cTn id="24" dur="1000"/>
                                        <p:tgtEl>
                                          <p:spTgt spid="1802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0242"/>
                                        </p:tgtEl>
                                        <p:attrNameLst>
                                          <p:attrName>style.visibility</p:attrName>
                                        </p:attrNameLst>
                                      </p:cBhvr>
                                      <p:to>
                                        <p:strVal val="visible"/>
                                      </p:to>
                                    </p:set>
                                    <p:animEffect transition="in" filter="fade">
                                      <p:cBhvr>
                                        <p:cTn id="27" dur="1000"/>
                                        <p:tgtEl>
                                          <p:spTgt spid="180242"/>
                                        </p:tgtEl>
                                      </p:cBhvr>
                                    </p:animEffect>
                                  </p:childTnLst>
                                </p:cTn>
                              </p:par>
                              <p:par>
                                <p:cTn id="28" presetID="10" presetClass="exit" presetSubtype="0" fill="hold" grpId="1" nodeType="withEffect">
                                  <p:stCondLst>
                                    <p:cond delay="0"/>
                                  </p:stCondLst>
                                  <p:childTnLst>
                                    <p:animEffect transition="out" filter="fade">
                                      <p:cBhvr>
                                        <p:cTn id="29" dur="500"/>
                                        <p:tgtEl>
                                          <p:spTgt spid="180229"/>
                                        </p:tgtEl>
                                      </p:cBhvr>
                                    </p:animEffect>
                                    <p:set>
                                      <p:cBhvr>
                                        <p:cTn id="30" dur="1" fill="hold">
                                          <p:stCondLst>
                                            <p:cond delay="499"/>
                                          </p:stCondLst>
                                        </p:cTn>
                                        <p:tgtEl>
                                          <p:spTgt spid="18022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0230"/>
                                        </p:tgtEl>
                                        <p:attrNameLst>
                                          <p:attrName>style.visibility</p:attrName>
                                        </p:attrNameLst>
                                      </p:cBhvr>
                                      <p:to>
                                        <p:strVal val="visible"/>
                                      </p:to>
                                    </p:set>
                                    <p:animEffect transition="in" filter="fade">
                                      <p:cBhvr>
                                        <p:cTn id="35" dur="1000"/>
                                        <p:tgtEl>
                                          <p:spTgt spid="1802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0245"/>
                                        </p:tgtEl>
                                        <p:attrNameLst>
                                          <p:attrName>style.visibility</p:attrName>
                                        </p:attrNameLst>
                                      </p:cBhvr>
                                      <p:to>
                                        <p:strVal val="visible"/>
                                      </p:to>
                                    </p:set>
                                    <p:animEffect transition="in" filter="fade">
                                      <p:cBhvr>
                                        <p:cTn id="40" dur="1000"/>
                                        <p:tgtEl>
                                          <p:spTgt spid="1802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0244"/>
                                        </p:tgtEl>
                                        <p:attrNameLst>
                                          <p:attrName>style.visibility</p:attrName>
                                        </p:attrNameLst>
                                      </p:cBhvr>
                                      <p:to>
                                        <p:strVal val="visible"/>
                                      </p:to>
                                    </p:set>
                                    <p:animEffect transition="in" filter="fade">
                                      <p:cBhvr>
                                        <p:cTn id="43" dur="1000"/>
                                        <p:tgtEl>
                                          <p:spTgt spid="180244"/>
                                        </p:tgtEl>
                                      </p:cBhvr>
                                    </p:animEffect>
                                  </p:childTnLst>
                                </p:cTn>
                              </p:par>
                              <p:par>
                                <p:cTn id="44" presetID="10" presetClass="exit" presetSubtype="0" fill="hold" grpId="1" nodeType="withEffect">
                                  <p:stCondLst>
                                    <p:cond delay="0"/>
                                  </p:stCondLst>
                                  <p:childTnLst>
                                    <p:animEffect transition="out" filter="fade">
                                      <p:cBhvr>
                                        <p:cTn id="45" dur="500"/>
                                        <p:tgtEl>
                                          <p:spTgt spid="180230"/>
                                        </p:tgtEl>
                                      </p:cBhvr>
                                    </p:animEffect>
                                    <p:set>
                                      <p:cBhvr>
                                        <p:cTn id="46" dur="1" fill="hold">
                                          <p:stCondLst>
                                            <p:cond delay="499"/>
                                          </p:stCondLst>
                                        </p:cTn>
                                        <p:tgtEl>
                                          <p:spTgt spid="18023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0231"/>
                                        </p:tgtEl>
                                        <p:attrNameLst>
                                          <p:attrName>style.visibility</p:attrName>
                                        </p:attrNameLst>
                                      </p:cBhvr>
                                      <p:to>
                                        <p:strVal val="visible"/>
                                      </p:to>
                                    </p:set>
                                    <p:animEffect transition="in" filter="fade">
                                      <p:cBhvr>
                                        <p:cTn id="51" dur="1000"/>
                                        <p:tgtEl>
                                          <p:spTgt spid="1802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0247"/>
                                        </p:tgtEl>
                                        <p:attrNameLst>
                                          <p:attrName>style.visibility</p:attrName>
                                        </p:attrNameLst>
                                      </p:cBhvr>
                                      <p:to>
                                        <p:strVal val="visible"/>
                                      </p:to>
                                    </p:set>
                                    <p:animEffect transition="in" filter="fade">
                                      <p:cBhvr>
                                        <p:cTn id="56" dur="1000"/>
                                        <p:tgtEl>
                                          <p:spTgt spid="180247"/>
                                        </p:tgtEl>
                                      </p:cBhvr>
                                    </p:animEffect>
                                  </p:childTnLst>
                                </p:cTn>
                              </p:par>
                              <p:par>
                                <p:cTn id="57" presetID="10" presetClass="exit" presetSubtype="0" fill="hold" grpId="1" nodeType="withEffect">
                                  <p:stCondLst>
                                    <p:cond delay="0"/>
                                  </p:stCondLst>
                                  <p:childTnLst>
                                    <p:animEffect transition="out" filter="fade">
                                      <p:cBhvr>
                                        <p:cTn id="58" dur="500"/>
                                        <p:tgtEl>
                                          <p:spTgt spid="180231"/>
                                        </p:tgtEl>
                                      </p:cBhvr>
                                    </p:animEffect>
                                    <p:set>
                                      <p:cBhvr>
                                        <p:cTn id="59" dur="1" fill="hold">
                                          <p:stCondLst>
                                            <p:cond delay="499"/>
                                          </p:stCondLst>
                                        </p:cTn>
                                        <p:tgtEl>
                                          <p:spTgt spid="18023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80246"/>
                                        </p:tgtEl>
                                        <p:attrNameLst>
                                          <p:attrName>style.visibility</p:attrName>
                                        </p:attrNameLst>
                                      </p:cBhvr>
                                      <p:to>
                                        <p:strVal val="visible"/>
                                      </p:to>
                                    </p:set>
                                    <p:animEffect transition="in" filter="fade">
                                      <p:cBhvr>
                                        <p:cTn id="62" dur="1000"/>
                                        <p:tgtEl>
                                          <p:spTgt spid="1802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0232"/>
                                        </p:tgtEl>
                                        <p:attrNameLst>
                                          <p:attrName>style.visibility</p:attrName>
                                        </p:attrNameLst>
                                      </p:cBhvr>
                                      <p:to>
                                        <p:strVal val="visible"/>
                                      </p:to>
                                    </p:set>
                                    <p:animEffect transition="in" filter="fade">
                                      <p:cBhvr>
                                        <p:cTn id="67" dur="1000"/>
                                        <p:tgtEl>
                                          <p:spTgt spid="1802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0250"/>
                                        </p:tgtEl>
                                        <p:attrNameLst>
                                          <p:attrName>style.visibility</p:attrName>
                                        </p:attrNameLst>
                                      </p:cBhvr>
                                      <p:to>
                                        <p:strVal val="visible"/>
                                      </p:to>
                                    </p:set>
                                    <p:animEffect transition="in" filter="fade">
                                      <p:cBhvr>
                                        <p:cTn id="72" dur="1000"/>
                                        <p:tgtEl>
                                          <p:spTgt spid="180250"/>
                                        </p:tgtEl>
                                      </p:cBhvr>
                                    </p:animEffect>
                                  </p:childTnLst>
                                </p:cTn>
                              </p:par>
                              <p:par>
                                <p:cTn id="73" presetID="10" presetClass="exit" presetSubtype="0" fill="hold" grpId="1" nodeType="withEffect">
                                  <p:stCondLst>
                                    <p:cond delay="0"/>
                                  </p:stCondLst>
                                  <p:childTnLst>
                                    <p:animEffect transition="out" filter="fade">
                                      <p:cBhvr>
                                        <p:cTn id="74" dur="500"/>
                                        <p:tgtEl>
                                          <p:spTgt spid="180232"/>
                                        </p:tgtEl>
                                      </p:cBhvr>
                                    </p:animEffect>
                                    <p:set>
                                      <p:cBhvr>
                                        <p:cTn id="75" dur="1" fill="hold">
                                          <p:stCondLst>
                                            <p:cond delay="499"/>
                                          </p:stCondLst>
                                        </p:cTn>
                                        <p:tgtEl>
                                          <p:spTgt spid="180232"/>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80248"/>
                                        </p:tgtEl>
                                        <p:attrNameLst>
                                          <p:attrName>style.visibility</p:attrName>
                                        </p:attrNameLst>
                                      </p:cBhvr>
                                      <p:to>
                                        <p:strVal val="visible"/>
                                      </p:to>
                                    </p:set>
                                    <p:animEffect transition="in" filter="fade">
                                      <p:cBhvr>
                                        <p:cTn id="78" dur="1000"/>
                                        <p:tgtEl>
                                          <p:spTgt spid="18024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0233"/>
                                        </p:tgtEl>
                                        <p:attrNameLst>
                                          <p:attrName>style.visibility</p:attrName>
                                        </p:attrNameLst>
                                      </p:cBhvr>
                                      <p:to>
                                        <p:strVal val="visible"/>
                                      </p:to>
                                    </p:set>
                                    <p:animEffect transition="in" filter="fade">
                                      <p:cBhvr>
                                        <p:cTn id="83" dur="1000"/>
                                        <p:tgtEl>
                                          <p:spTgt spid="18023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80253"/>
                                        </p:tgtEl>
                                        <p:attrNameLst>
                                          <p:attrName>style.visibility</p:attrName>
                                        </p:attrNameLst>
                                      </p:cBhvr>
                                      <p:to>
                                        <p:strVal val="visible"/>
                                      </p:to>
                                    </p:set>
                                    <p:animEffect transition="in" filter="fade">
                                      <p:cBhvr>
                                        <p:cTn id="88" dur="2000"/>
                                        <p:tgtEl>
                                          <p:spTgt spid="180253"/>
                                        </p:tgtEl>
                                      </p:cBhvr>
                                    </p:animEffect>
                                  </p:childTnLst>
                                </p:cTn>
                              </p:par>
                              <p:par>
                                <p:cTn id="89" presetID="10" presetClass="exit" presetSubtype="0" fill="hold" grpId="1" nodeType="withEffect">
                                  <p:stCondLst>
                                    <p:cond delay="0"/>
                                  </p:stCondLst>
                                  <p:childTnLst>
                                    <p:animEffect transition="out" filter="fade">
                                      <p:cBhvr>
                                        <p:cTn id="90" dur="500"/>
                                        <p:tgtEl>
                                          <p:spTgt spid="180233"/>
                                        </p:tgtEl>
                                      </p:cBhvr>
                                    </p:animEffect>
                                    <p:set>
                                      <p:cBhvr>
                                        <p:cTn id="91" dur="1" fill="hold">
                                          <p:stCondLst>
                                            <p:cond delay="499"/>
                                          </p:stCondLst>
                                        </p:cTn>
                                        <p:tgtEl>
                                          <p:spTgt spid="180233"/>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80251"/>
                                        </p:tgtEl>
                                        <p:attrNameLst>
                                          <p:attrName>style.visibility</p:attrName>
                                        </p:attrNameLst>
                                      </p:cBhvr>
                                      <p:to>
                                        <p:strVal val="visible"/>
                                      </p:to>
                                    </p:set>
                                    <p:animEffect transition="in" filter="fade">
                                      <p:cBhvr>
                                        <p:cTn id="94" dur="1000"/>
                                        <p:tgtEl>
                                          <p:spTgt spid="18025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0234"/>
                                        </p:tgtEl>
                                        <p:attrNameLst>
                                          <p:attrName>style.visibility</p:attrName>
                                        </p:attrNameLst>
                                      </p:cBhvr>
                                      <p:to>
                                        <p:strVal val="visible"/>
                                      </p:to>
                                    </p:set>
                                    <p:animEffect transition="in" filter="fade">
                                      <p:cBhvr>
                                        <p:cTn id="99" dur="1000"/>
                                        <p:tgtEl>
                                          <p:spTgt spid="18023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0257"/>
                                        </p:tgtEl>
                                        <p:attrNameLst>
                                          <p:attrName>style.visibility</p:attrName>
                                        </p:attrNameLst>
                                      </p:cBhvr>
                                      <p:to>
                                        <p:strVal val="visible"/>
                                      </p:to>
                                    </p:set>
                                    <p:animEffect transition="in" filter="fade">
                                      <p:cBhvr>
                                        <p:cTn id="104" dur="1000"/>
                                        <p:tgtEl>
                                          <p:spTgt spid="180257"/>
                                        </p:tgtEl>
                                      </p:cBhvr>
                                    </p:animEffect>
                                  </p:childTnLst>
                                </p:cTn>
                              </p:par>
                              <p:par>
                                <p:cTn id="105" presetID="10" presetClass="exit" presetSubtype="0" fill="hold" grpId="1" nodeType="withEffect">
                                  <p:stCondLst>
                                    <p:cond delay="0"/>
                                  </p:stCondLst>
                                  <p:childTnLst>
                                    <p:animEffect transition="out" filter="fade">
                                      <p:cBhvr>
                                        <p:cTn id="106" dur="500"/>
                                        <p:tgtEl>
                                          <p:spTgt spid="180234"/>
                                        </p:tgtEl>
                                      </p:cBhvr>
                                    </p:animEffect>
                                    <p:set>
                                      <p:cBhvr>
                                        <p:cTn id="107" dur="1" fill="hold">
                                          <p:stCondLst>
                                            <p:cond delay="499"/>
                                          </p:stCondLst>
                                        </p:cTn>
                                        <p:tgtEl>
                                          <p:spTgt spid="180234"/>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80256"/>
                                        </p:tgtEl>
                                        <p:attrNameLst>
                                          <p:attrName>style.visibility</p:attrName>
                                        </p:attrNameLst>
                                      </p:cBhvr>
                                      <p:to>
                                        <p:strVal val="visible"/>
                                      </p:to>
                                    </p:set>
                                    <p:animEffect transition="in" filter="fade">
                                      <p:cBhvr>
                                        <p:cTn id="110" dur="1000"/>
                                        <p:tgtEl>
                                          <p:spTgt spid="18025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0235"/>
                                        </p:tgtEl>
                                        <p:attrNameLst>
                                          <p:attrName>style.visibility</p:attrName>
                                        </p:attrNameLst>
                                      </p:cBhvr>
                                      <p:to>
                                        <p:strVal val="visible"/>
                                      </p:to>
                                    </p:set>
                                    <p:animEffect transition="in" filter="fade">
                                      <p:cBhvr>
                                        <p:cTn id="115" dur="1000"/>
                                        <p:tgtEl>
                                          <p:spTgt spid="18023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0259"/>
                                        </p:tgtEl>
                                        <p:attrNameLst>
                                          <p:attrName>style.visibility</p:attrName>
                                        </p:attrNameLst>
                                      </p:cBhvr>
                                      <p:to>
                                        <p:strVal val="visible"/>
                                      </p:to>
                                    </p:set>
                                    <p:animEffect transition="in" filter="fade">
                                      <p:cBhvr>
                                        <p:cTn id="120" dur="1000"/>
                                        <p:tgtEl>
                                          <p:spTgt spid="180259"/>
                                        </p:tgtEl>
                                      </p:cBhvr>
                                    </p:animEffect>
                                  </p:childTnLst>
                                </p:cTn>
                              </p:par>
                              <p:par>
                                <p:cTn id="121" presetID="10" presetClass="exit" presetSubtype="0" fill="hold" grpId="1" nodeType="withEffect">
                                  <p:stCondLst>
                                    <p:cond delay="0"/>
                                  </p:stCondLst>
                                  <p:childTnLst>
                                    <p:animEffect transition="out" filter="fade">
                                      <p:cBhvr>
                                        <p:cTn id="122" dur="500"/>
                                        <p:tgtEl>
                                          <p:spTgt spid="180235"/>
                                        </p:tgtEl>
                                      </p:cBhvr>
                                    </p:animEffect>
                                    <p:set>
                                      <p:cBhvr>
                                        <p:cTn id="123" dur="1" fill="hold">
                                          <p:stCondLst>
                                            <p:cond delay="499"/>
                                          </p:stCondLst>
                                        </p:cTn>
                                        <p:tgtEl>
                                          <p:spTgt spid="180235"/>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180258"/>
                                        </p:tgtEl>
                                        <p:attrNameLst>
                                          <p:attrName>style.visibility</p:attrName>
                                        </p:attrNameLst>
                                      </p:cBhvr>
                                      <p:to>
                                        <p:strVal val="visible"/>
                                      </p:to>
                                    </p:set>
                                    <p:animEffect transition="in" filter="fade">
                                      <p:cBhvr>
                                        <p:cTn id="126" dur="1000"/>
                                        <p:tgtEl>
                                          <p:spTgt spid="18025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80236"/>
                                        </p:tgtEl>
                                        <p:attrNameLst>
                                          <p:attrName>style.visibility</p:attrName>
                                        </p:attrNameLst>
                                      </p:cBhvr>
                                      <p:to>
                                        <p:strVal val="visible"/>
                                      </p:to>
                                    </p:set>
                                    <p:animEffect transition="in" filter="fade">
                                      <p:cBhvr>
                                        <p:cTn id="131" dur="1000"/>
                                        <p:tgtEl>
                                          <p:spTgt spid="180236"/>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xit" presetSubtype="0" fill="hold" grpId="1" nodeType="clickEffect">
                                  <p:stCondLst>
                                    <p:cond delay="0"/>
                                  </p:stCondLst>
                                  <p:childTnLst>
                                    <p:animEffect transition="out" filter="fade">
                                      <p:cBhvr>
                                        <p:cTn id="135" dur="500"/>
                                        <p:tgtEl>
                                          <p:spTgt spid="180236"/>
                                        </p:tgtEl>
                                      </p:cBhvr>
                                    </p:animEffect>
                                    <p:set>
                                      <p:cBhvr>
                                        <p:cTn id="136" dur="1" fill="hold">
                                          <p:stCondLst>
                                            <p:cond delay="499"/>
                                          </p:stCondLst>
                                        </p:cTn>
                                        <p:tgtEl>
                                          <p:spTgt spid="180236"/>
                                        </p:tgtEl>
                                        <p:attrNameLst>
                                          <p:attrName>style.visibility</p:attrName>
                                        </p:attrNameLst>
                                      </p:cBhvr>
                                      <p:to>
                                        <p:strVal val="hidden"/>
                                      </p:to>
                                    </p:set>
                                  </p:childTnLst>
                                </p:cTn>
                              </p:par>
                              <p:par>
                                <p:cTn id="137" presetID="10" presetClass="entr" presetSubtype="0" fill="hold" grpId="0" nodeType="withEffect">
                                  <p:stCondLst>
                                    <p:cond delay="0"/>
                                  </p:stCondLst>
                                  <p:childTnLst>
                                    <p:set>
                                      <p:cBhvr>
                                        <p:cTn id="138" dur="1" fill="hold">
                                          <p:stCondLst>
                                            <p:cond delay="0"/>
                                          </p:stCondLst>
                                        </p:cTn>
                                        <p:tgtEl>
                                          <p:spTgt spid="180261"/>
                                        </p:tgtEl>
                                        <p:attrNameLst>
                                          <p:attrName>style.visibility</p:attrName>
                                        </p:attrNameLst>
                                      </p:cBhvr>
                                      <p:to>
                                        <p:strVal val="visible"/>
                                      </p:to>
                                    </p:set>
                                    <p:animEffect transition="in" filter="fade">
                                      <p:cBhvr>
                                        <p:cTn id="139" dur="1000"/>
                                        <p:tgtEl>
                                          <p:spTgt spid="18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p:bldP spid="180229" grpId="1"/>
      <p:bldP spid="180230" grpId="0"/>
      <p:bldP spid="180230" grpId="1"/>
      <p:bldP spid="180231" grpId="0"/>
      <p:bldP spid="180231" grpId="1"/>
      <p:bldP spid="180232" grpId="0"/>
      <p:bldP spid="180232" grpId="1"/>
      <p:bldP spid="180233" grpId="0"/>
      <p:bldP spid="180233" grpId="1"/>
      <p:bldP spid="180234" grpId="0"/>
      <p:bldP spid="180234" grpId="1"/>
      <p:bldP spid="180235" grpId="0"/>
      <p:bldP spid="180235" grpId="1"/>
      <p:bldP spid="180236" grpId="0"/>
      <p:bldP spid="180236" grpId="1"/>
      <p:bldP spid="180239" grpId="0"/>
      <p:bldP spid="180240" grpId="0"/>
      <p:bldP spid="180242" grpId="0"/>
      <p:bldP spid="180243" grpId="0"/>
      <p:bldP spid="180244" grpId="0"/>
      <p:bldP spid="180245" grpId="0"/>
      <p:bldP spid="180246" grpId="0"/>
      <p:bldP spid="180247" grpId="0"/>
      <p:bldP spid="180248" grpId="0"/>
      <p:bldP spid="180250" grpId="0"/>
      <p:bldP spid="180251" grpId="0"/>
      <p:bldP spid="180253" grpId="0"/>
      <p:bldP spid="180256" grpId="0"/>
      <p:bldP spid="180257" grpId="0"/>
      <p:bldP spid="180258" grpId="0"/>
      <p:bldP spid="180259" grpId="0"/>
      <p:bldP spid="1802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ChangeArrowheads="1"/>
          </p:cNvSpPr>
          <p:nvPr/>
        </p:nvSpPr>
        <p:spPr bwMode="auto">
          <a:xfrm>
            <a:off x="2087563" y="1106488"/>
            <a:ext cx="2808287" cy="4608512"/>
          </a:xfrm>
          <a:prstGeom prst="rect">
            <a:avLst/>
          </a:prstGeom>
          <a:solidFill>
            <a:schemeClr val="tx1"/>
          </a:solidFill>
          <a:ln w="15875">
            <a:solidFill>
              <a:schemeClr val="bg1"/>
            </a:solidFill>
            <a:miter lim="800000"/>
            <a:headEnd/>
            <a:tailEnd/>
          </a:ln>
        </p:spPr>
        <p:txBody>
          <a:bodyPr/>
          <a:lstStyle/>
          <a:p>
            <a:endParaRPr lang="en-US"/>
          </a:p>
        </p:txBody>
      </p:sp>
      <p:sp>
        <p:nvSpPr>
          <p:cNvPr id="69635" name="Line 3"/>
          <p:cNvSpPr>
            <a:spLocks noChangeShapeType="1"/>
          </p:cNvSpPr>
          <p:nvPr/>
        </p:nvSpPr>
        <p:spPr bwMode="auto">
          <a:xfrm>
            <a:off x="2087563" y="3482975"/>
            <a:ext cx="2808287"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6" name="Text Box 4"/>
          <p:cNvSpPr txBox="1">
            <a:spLocks noChangeArrowheads="1"/>
          </p:cNvSpPr>
          <p:nvPr/>
        </p:nvSpPr>
        <p:spPr bwMode="auto">
          <a:xfrm>
            <a:off x="2165350" y="1600200"/>
            <a:ext cx="24479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pPr>
            <a:r>
              <a:rPr lang="en-US" sz="2000" i="0">
                <a:solidFill>
                  <a:schemeClr val="bg1"/>
                </a:solidFill>
              </a:rPr>
              <a:t>Acceptable Behaviours</a:t>
            </a:r>
            <a:endParaRPr lang="en-AU" sz="2000" b="0" i="0">
              <a:solidFill>
                <a:schemeClr val="bg1"/>
              </a:solidFill>
              <a:latin typeface="Verdana" charset="0"/>
            </a:endParaRPr>
          </a:p>
        </p:txBody>
      </p:sp>
      <p:sp>
        <p:nvSpPr>
          <p:cNvPr id="69637" name="Text Box 5"/>
          <p:cNvSpPr txBox="1">
            <a:spLocks noChangeArrowheads="1"/>
          </p:cNvSpPr>
          <p:nvPr/>
        </p:nvSpPr>
        <p:spPr bwMode="auto">
          <a:xfrm>
            <a:off x="2376488" y="4237038"/>
            <a:ext cx="2232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pPr>
            <a:r>
              <a:rPr lang="en-US" sz="2000" i="0">
                <a:solidFill>
                  <a:schemeClr val="bg1"/>
                </a:solidFill>
              </a:rPr>
              <a:t>Unacceptable</a:t>
            </a:r>
            <a:r>
              <a:rPr lang="en-US" sz="2000" i="0">
                <a:solidFill>
                  <a:schemeClr val="tx1"/>
                </a:solidFill>
              </a:rPr>
              <a:t> </a:t>
            </a:r>
            <a:r>
              <a:rPr lang="en-US" sz="2000" i="0">
                <a:solidFill>
                  <a:schemeClr val="bg1"/>
                </a:solidFill>
              </a:rPr>
              <a:t>behaviours</a:t>
            </a:r>
            <a:endParaRPr lang="en-AU" sz="2000" b="0" i="0">
              <a:solidFill>
                <a:schemeClr val="bg1"/>
              </a:solidFill>
              <a:latin typeface="Verdana" charset="0"/>
            </a:endParaRPr>
          </a:p>
        </p:txBody>
      </p:sp>
      <p:sp>
        <p:nvSpPr>
          <p:cNvPr id="69638" name="Line 6"/>
          <p:cNvSpPr>
            <a:spLocks noChangeShapeType="1"/>
          </p:cNvSpPr>
          <p:nvPr/>
        </p:nvSpPr>
        <p:spPr bwMode="auto">
          <a:xfrm flipV="1">
            <a:off x="1800225" y="1920875"/>
            <a:ext cx="0" cy="1057275"/>
          </a:xfrm>
          <a:prstGeom prst="line">
            <a:avLst/>
          </a:prstGeom>
          <a:noFill/>
          <a:ln w="57150">
            <a:solidFill>
              <a:srgbClr val="97140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9" name="Line 7"/>
          <p:cNvSpPr>
            <a:spLocks noChangeShapeType="1"/>
          </p:cNvSpPr>
          <p:nvPr/>
        </p:nvSpPr>
        <p:spPr bwMode="auto">
          <a:xfrm>
            <a:off x="1800225" y="3987800"/>
            <a:ext cx="0" cy="935038"/>
          </a:xfrm>
          <a:prstGeom prst="line">
            <a:avLst/>
          </a:prstGeom>
          <a:noFill/>
          <a:ln w="57150">
            <a:solidFill>
              <a:srgbClr val="97140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0" name="Text Box 8"/>
          <p:cNvSpPr txBox="1">
            <a:spLocks noChangeArrowheads="1"/>
          </p:cNvSpPr>
          <p:nvPr/>
        </p:nvSpPr>
        <p:spPr bwMode="auto">
          <a:xfrm>
            <a:off x="5075238" y="1393825"/>
            <a:ext cx="4068762" cy="18002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7325" indent="-187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buFont typeface="Symbol" charset="0"/>
              <a:buChar char="·"/>
            </a:pPr>
            <a:r>
              <a:rPr lang="en-US" sz="2000" i="0">
                <a:solidFill>
                  <a:schemeClr val="bg1"/>
                </a:solidFill>
              </a:rPr>
              <a:t>Problem owned by others</a:t>
            </a:r>
          </a:p>
          <a:p>
            <a:pPr algn="l">
              <a:lnSpc>
                <a:spcPct val="100000"/>
              </a:lnSpc>
              <a:buFont typeface="Symbol" charset="0"/>
              <a:buChar char="·"/>
            </a:pPr>
            <a:r>
              <a:rPr lang="en-US" sz="2000" i="0">
                <a:solidFill>
                  <a:schemeClr val="bg1"/>
                </a:solidFill>
              </a:rPr>
              <a:t>Response to focus on the problem</a:t>
            </a:r>
          </a:p>
          <a:p>
            <a:pPr algn="l">
              <a:lnSpc>
                <a:spcPct val="100000"/>
              </a:lnSpc>
              <a:buFont typeface="Symbol" charset="0"/>
              <a:buChar char="·"/>
            </a:pPr>
            <a:r>
              <a:rPr lang="en-US" sz="2000" i="0">
                <a:solidFill>
                  <a:schemeClr val="bg1"/>
                </a:solidFill>
              </a:rPr>
              <a:t>Personal feelings and thoughts explained</a:t>
            </a:r>
          </a:p>
          <a:p>
            <a:pPr algn="l">
              <a:lnSpc>
                <a:spcPct val="100000"/>
              </a:lnSpc>
              <a:buFont typeface="Symbol" charset="0"/>
              <a:buChar char="·"/>
            </a:pPr>
            <a:r>
              <a:rPr lang="en-US" sz="2000" i="0">
                <a:solidFill>
                  <a:schemeClr val="bg1"/>
                </a:solidFill>
              </a:rPr>
              <a:t>Stress is controlled by you</a:t>
            </a:r>
          </a:p>
          <a:p>
            <a:pPr algn="l">
              <a:lnSpc>
                <a:spcPct val="100000"/>
              </a:lnSpc>
            </a:pPr>
            <a:endParaRPr lang="en-AU" sz="2000" b="0" i="0">
              <a:solidFill>
                <a:schemeClr val="bg1"/>
              </a:solidFill>
              <a:latin typeface="Verdana" charset="0"/>
            </a:endParaRPr>
          </a:p>
        </p:txBody>
      </p:sp>
      <p:sp>
        <p:nvSpPr>
          <p:cNvPr id="69641" name="Text Box 9"/>
          <p:cNvSpPr txBox="1">
            <a:spLocks noChangeArrowheads="1"/>
          </p:cNvSpPr>
          <p:nvPr/>
        </p:nvSpPr>
        <p:spPr bwMode="auto">
          <a:xfrm>
            <a:off x="5076825" y="3556000"/>
            <a:ext cx="3995738" cy="1295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7325" indent="-187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buFont typeface="Symbol" charset="0"/>
              <a:buChar char="·"/>
            </a:pPr>
            <a:r>
              <a:rPr lang="en-US" sz="2000" i="0">
                <a:solidFill>
                  <a:schemeClr val="bg1"/>
                </a:solidFill>
              </a:rPr>
              <a:t>Problem owned by us </a:t>
            </a:r>
          </a:p>
          <a:p>
            <a:pPr algn="l">
              <a:lnSpc>
                <a:spcPct val="100000"/>
              </a:lnSpc>
              <a:buFont typeface="Symbol" charset="0"/>
              <a:buChar char="·"/>
            </a:pPr>
            <a:r>
              <a:rPr lang="en-US" sz="2000" i="0">
                <a:solidFill>
                  <a:schemeClr val="bg1"/>
                </a:solidFill>
              </a:rPr>
              <a:t>Reaction that focuses on blame and  denial</a:t>
            </a:r>
          </a:p>
          <a:p>
            <a:pPr algn="l">
              <a:lnSpc>
                <a:spcPct val="100000"/>
              </a:lnSpc>
              <a:buFont typeface="Symbol" charset="0"/>
              <a:buChar char="·"/>
            </a:pPr>
            <a:r>
              <a:rPr lang="en-US" sz="2000" i="0">
                <a:solidFill>
                  <a:schemeClr val="bg1"/>
                </a:solidFill>
              </a:rPr>
              <a:t>Personal attack used to fight back and hurt other person</a:t>
            </a:r>
          </a:p>
          <a:p>
            <a:pPr algn="l">
              <a:lnSpc>
                <a:spcPct val="100000"/>
              </a:lnSpc>
              <a:buFont typeface="Symbol" charset="0"/>
              <a:buChar char="·"/>
            </a:pPr>
            <a:r>
              <a:rPr lang="en-US" sz="2000" i="0">
                <a:solidFill>
                  <a:schemeClr val="bg1"/>
                </a:solidFill>
              </a:rPr>
              <a:t>Generalisations &amp; absolutes</a:t>
            </a:r>
          </a:p>
          <a:p>
            <a:pPr algn="l">
              <a:lnSpc>
                <a:spcPct val="100000"/>
              </a:lnSpc>
              <a:buFont typeface="Symbol" charset="0"/>
              <a:buChar char="·"/>
            </a:pPr>
            <a:r>
              <a:rPr lang="en-US" sz="2000" i="0">
                <a:solidFill>
                  <a:schemeClr val="bg1"/>
                </a:solidFill>
              </a:rPr>
              <a:t>Stress controls you</a:t>
            </a:r>
            <a:endParaRPr lang="en-AU" sz="2000" b="0" i="0">
              <a:solidFill>
                <a:schemeClr val="bg1"/>
              </a:solidFill>
              <a:latin typeface="Verdana" charset="0"/>
            </a:endParaRPr>
          </a:p>
        </p:txBody>
      </p:sp>
      <p:sp>
        <p:nvSpPr>
          <p:cNvPr id="69642" name="Text Box 10"/>
          <p:cNvSpPr txBox="1">
            <a:spLocks noChangeArrowheads="1"/>
          </p:cNvSpPr>
          <p:nvPr/>
        </p:nvSpPr>
        <p:spPr bwMode="auto">
          <a:xfrm>
            <a:off x="0" y="3122613"/>
            <a:ext cx="2089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r">
              <a:lnSpc>
                <a:spcPct val="100000"/>
              </a:lnSpc>
            </a:pPr>
            <a:r>
              <a:rPr lang="en-US" sz="2000" i="0">
                <a:solidFill>
                  <a:srgbClr val="97140F"/>
                </a:solidFill>
              </a:rPr>
              <a:t>Line of Responsibility</a:t>
            </a:r>
            <a:endParaRPr lang="en-AU" sz="2000" b="0" i="0">
              <a:solidFill>
                <a:srgbClr val="97140F"/>
              </a:solidFill>
              <a:latin typeface="Verdana" charset="0"/>
            </a:endParaRPr>
          </a:p>
        </p:txBody>
      </p:sp>
      <p:sp>
        <p:nvSpPr>
          <p:cNvPr id="69643" name="Text Box 11"/>
          <p:cNvSpPr txBox="1">
            <a:spLocks noChangeArrowheads="1"/>
          </p:cNvSpPr>
          <p:nvPr/>
        </p:nvSpPr>
        <p:spPr bwMode="auto">
          <a:xfrm>
            <a:off x="152400" y="381000"/>
            <a:ext cx="66421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3200" i="0" dirty="0">
                <a:solidFill>
                  <a:schemeClr val="bg1"/>
                </a:solidFill>
                <a:effectLst>
                  <a:innerShdw blurRad="63500" dist="50800" dir="13500000">
                    <a:prstClr val="black">
                      <a:alpha val="50000"/>
                    </a:prstClr>
                  </a:innerShdw>
                </a:effectLst>
              </a:rPr>
              <a:t>A WINDOW ON BEHAVIOUR</a:t>
            </a:r>
          </a:p>
        </p:txBody>
      </p:sp>
      <p:sp>
        <p:nvSpPr>
          <p:cNvPr id="69644" name="Text Box 12"/>
          <p:cNvSpPr txBox="1">
            <a:spLocks noChangeArrowheads="1"/>
          </p:cNvSpPr>
          <p:nvPr/>
        </p:nvSpPr>
        <p:spPr bwMode="auto">
          <a:xfrm>
            <a:off x="2546350" y="2362200"/>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i="0">
                <a:solidFill>
                  <a:schemeClr val="bg1"/>
                </a:solidFill>
              </a:rPr>
              <a:t>(detached/calm)</a:t>
            </a:r>
          </a:p>
        </p:txBody>
      </p:sp>
      <p:sp>
        <p:nvSpPr>
          <p:cNvPr id="69645" name="Text Box 13"/>
          <p:cNvSpPr txBox="1">
            <a:spLocks noChangeArrowheads="1"/>
          </p:cNvSpPr>
          <p:nvPr/>
        </p:nvSpPr>
        <p:spPr bwMode="auto">
          <a:xfrm>
            <a:off x="2514600" y="50673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i="0">
                <a:solidFill>
                  <a:schemeClr val="bg1"/>
                </a:solidFill>
              </a:rPr>
              <a:t>(taken personally)</a:t>
            </a:r>
          </a:p>
        </p:txBody>
      </p:sp>
      <p:sp>
        <p:nvSpPr>
          <p:cNvPr id="69646" name="Line 14"/>
          <p:cNvSpPr>
            <a:spLocks noChangeShapeType="1"/>
          </p:cNvSpPr>
          <p:nvPr/>
        </p:nvSpPr>
        <p:spPr bwMode="auto">
          <a:xfrm>
            <a:off x="2089150" y="3914775"/>
            <a:ext cx="2808288"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a:off x="2100263" y="3076575"/>
            <a:ext cx="2808287"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31" name="Text Box 16"/>
          <p:cNvSpPr txBox="1">
            <a:spLocks noChangeArrowheads="1"/>
          </p:cNvSpPr>
          <p:nvPr/>
        </p:nvSpPr>
        <p:spPr bwMode="auto">
          <a:xfrm>
            <a:off x="260350" y="2251075"/>
            <a:ext cx="1905000"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spcBef>
                <a:spcPct val="50000"/>
              </a:spcBef>
            </a:pPr>
            <a:endParaRPr lang="en-US" sz="2400" b="0" i="0">
              <a:solidFill>
                <a:schemeClr val="tx1"/>
              </a:solidFill>
            </a:endParaRPr>
          </a:p>
        </p:txBody>
      </p:sp>
      <p:sp>
        <p:nvSpPr>
          <p:cNvPr id="69649" name="Text Box 17"/>
          <p:cNvSpPr txBox="1">
            <a:spLocks noChangeArrowheads="1"/>
          </p:cNvSpPr>
          <p:nvPr/>
        </p:nvSpPr>
        <p:spPr bwMode="auto">
          <a:xfrm>
            <a:off x="2514600" y="2667000"/>
            <a:ext cx="20574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US" sz="2400" b="0" i="0">
                <a:solidFill>
                  <a:schemeClr val="bg1"/>
                </a:solidFill>
              </a:rPr>
              <a:t>All</a:t>
            </a:r>
          </a:p>
          <a:p>
            <a:pPr>
              <a:lnSpc>
                <a:spcPct val="100000"/>
              </a:lnSpc>
              <a:spcBef>
                <a:spcPct val="50000"/>
              </a:spcBef>
            </a:pPr>
            <a:r>
              <a:rPr lang="en-US" sz="2400" b="0" i="0">
                <a:solidFill>
                  <a:schemeClr val="bg1"/>
                </a:solidFill>
              </a:rPr>
              <a:t>behaviours</a:t>
            </a:r>
          </a:p>
          <a:p>
            <a:pPr>
              <a:lnSpc>
                <a:spcPct val="100000"/>
              </a:lnSpc>
              <a:spcBef>
                <a:spcPct val="50000"/>
              </a:spcBef>
            </a:pPr>
            <a:r>
              <a:rPr lang="en-US" sz="2400" b="0" i="0">
                <a:solidFill>
                  <a:schemeClr val="bg1"/>
                </a:solidFill>
              </a:rPr>
              <a:t>experienced</a:t>
            </a:r>
            <a:endParaRPr lang="en-US" sz="2400" b="0" i="0">
              <a:solidFill>
                <a:schemeClr val="tx1"/>
              </a:solidFill>
            </a:endParaRPr>
          </a:p>
        </p:txBody>
      </p:sp>
      <p:sp>
        <p:nvSpPr>
          <p:cNvPr id="69650" name="Text Box 18"/>
          <p:cNvSpPr txBox="1">
            <a:spLocks noChangeArrowheads="1"/>
          </p:cNvSpPr>
          <p:nvPr/>
        </p:nvSpPr>
        <p:spPr bwMode="auto">
          <a:xfrm>
            <a:off x="336550" y="3048000"/>
            <a:ext cx="1447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000" b="0" i="0">
                <a:solidFill>
                  <a:schemeClr val="bg1"/>
                </a:solidFill>
              </a:rPr>
              <a:t>Symptoms</a:t>
            </a:r>
            <a:endParaRPr lang="en-US" sz="2400" b="0" i="0">
              <a:solidFill>
                <a:schemeClr val="tx1"/>
              </a:solidFill>
            </a:endParaRPr>
          </a:p>
        </p:txBody>
      </p:sp>
      <p:sp>
        <p:nvSpPr>
          <p:cNvPr id="69651" name="Text Box 19"/>
          <p:cNvSpPr txBox="1">
            <a:spLocks noChangeArrowheads="1"/>
          </p:cNvSpPr>
          <p:nvPr/>
        </p:nvSpPr>
        <p:spPr bwMode="auto">
          <a:xfrm>
            <a:off x="381000" y="990600"/>
            <a:ext cx="1371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000" b="0" i="0">
                <a:solidFill>
                  <a:schemeClr val="bg1"/>
                </a:solidFill>
              </a:rPr>
              <a:t/>
            </a:r>
            <a:br>
              <a:rPr lang="en-US" sz="2000" b="0" i="0">
                <a:solidFill>
                  <a:schemeClr val="bg1"/>
                </a:solidFill>
              </a:rPr>
            </a:br>
            <a:r>
              <a:rPr lang="en-US" sz="2000" b="0" i="0">
                <a:solidFill>
                  <a:schemeClr val="bg1"/>
                </a:solidFill>
              </a:rPr>
              <a:t>Remedies</a:t>
            </a:r>
            <a:endParaRPr lang="en-US" sz="2400" b="0" i="0">
              <a:solidFill>
                <a:schemeClr val="tx1"/>
              </a:solidFill>
            </a:endParaRPr>
          </a:p>
        </p:txBody>
      </p:sp>
      <p:sp>
        <p:nvSpPr>
          <p:cNvPr id="69652" name="Text Box 20"/>
          <p:cNvSpPr txBox="1">
            <a:spLocks noChangeArrowheads="1"/>
          </p:cNvSpPr>
          <p:nvPr/>
        </p:nvSpPr>
        <p:spPr bwMode="auto">
          <a:xfrm>
            <a:off x="228600" y="3657600"/>
            <a:ext cx="16002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US" sz="2000" b="0" i="0">
                <a:solidFill>
                  <a:schemeClr val="bg1"/>
                </a:solidFill>
              </a:rPr>
              <a:t>sick feeling</a:t>
            </a:r>
          </a:p>
          <a:p>
            <a:pPr>
              <a:lnSpc>
                <a:spcPct val="50000"/>
              </a:lnSpc>
              <a:spcBef>
                <a:spcPct val="50000"/>
              </a:spcBef>
            </a:pPr>
            <a:r>
              <a:rPr lang="en-US" sz="2000" b="0" i="0">
                <a:solidFill>
                  <a:schemeClr val="bg1"/>
                </a:solidFill>
              </a:rPr>
              <a:t>sweating</a:t>
            </a:r>
          </a:p>
          <a:p>
            <a:pPr>
              <a:lnSpc>
                <a:spcPct val="50000"/>
              </a:lnSpc>
              <a:spcBef>
                <a:spcPct val="50000"/>
              </a:spcBef>
            </a:pPr>
            <a:r>
              <a:rPr lang="en-US" sz="2000" b="0" i="0">
                <a:solidFill>
                  <a:schemeClr val="bg1"/>
                </a:solidFill>
              </a:rPr>
              <a:t>panic</a:t>
            </a:r>
          </a:p>
          <a:p>
            <a:pPr>
              <a:lnSpc>
                <a:spcPct val="50000"/>
              </a:lnSpc>
              <a:spcBef>
                <a:spcPct val="50000"/>
              </a:spcBef>
            </a:pPr>
            <a:r>
              <a:rPr lang="en-US" sz="2000" b="0" i="0">
                <a:solidFill>
                  <a:schemeClr val="bg1"/>
                </a:solidFill>
              </a:rPr>
              <a:t>raised voice</a:t>
            </a:r>
          </a:p>
          <a:p>
            <a:pPr>
              <a:lnSpc>
                <a:spcPct val="30000"/>
              </a:lnSpc>
              <a:spcBef>
                <a:spcPct val="50000"/>
              </a:spcBef>
            </a:pPr>
            <a:endParaRPr lang="en-US" sz="2000" b="0" i="0">
              <a:solidFill>
                <a:schemeClr val="bg1"/>
              </a:solidFill>
            </a:endParaRPr>
          </a:p>
        </p:txBody>
      </p:sp>
      <p:sp>
        <p:nvSpPr>
          <p:cNvPr id="69653" name="Text Box 21"/>
          <p:cNvSpPr txBox="1">
            <a:spLocks noChangeArrowheads="1"/>
          </p:cNvSpPr>
          <p:nvPr/>
        </p:nvSpPr>
        <p:spPr bwMode="auto">
          <a:xfrm>
            <a:off x="0" y="1828800"/>
            <a:ext cx="2057400" cy="177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US" sz="2000" b="0" i="0">
                <a:solidFill>
                  <a:schemeClr val="bg1"/>
                </a:solidFill>
              </a:rPr>
              <a:t>breathe</a:t>
            </a:r>
          </a:p>
          <a:p>
            <a:pPr>
              <a:lnSpc>
                <a:spcPct val="40000"/>
              </a:lnSpc>
              <a:spcBef>
                <a:spcPct val="50000"/>
              </a:spcBef>
            </a:pPr>
            <a:r>
              <a:rPr lang="en-US" sz="2000" b="0" i="0">
                <a:solidFill>
                  <a:schemeClr val="bg1"/>
                </a:solidFill>
              </a:rPr>
              <a:t>humour</a:t>
            </a:r>
          </a:p>
          <a:p>
            <a:pPr>
              <a:lnSpc>
                <a:spcPct val="40000"/>
              </a:lnSpc>
              <a:spcBef>
                <a:spcPct val="50000"/>
              </a:spcBef>
            </a:pPr>
            <a:r>
              <a:rPr lang="en-US" sz="2000" b="0" i="0">
                <a:solidFill>
                  <a:schemeClr val="bg1"/>
                </a:solidFill>
              </a:rPr>
              <a:t>change course</a:t>
            </a:r>
          </a:p>
          <a:p>
            <a:pPr>
              <a:lnSpc>
                <a:spcPct val="40000"/>
              </a:lnSpc>
              <a:spcBef>
                <a:spcPct val="50000"/>
              </a:spcBef>
            </a:pPr>
            <a:r>
              <a:rPr lang="en-US" sz="2000" b="0" i="0">
                <a:solidFill>
                  <a:schemeClr val="bg1"/>
                </a:solidFill>
              </a:rPr>
              <a:t>follow the script</a:t>
            </a:r>
          </a:p>
          <a:p>
            <a:pPr>
              <a:lnSpc>
                <a:spcPct val="40000"/>
              </a:lnSpc>
              <a:spcBef>
                <a:spcPct val="50000"/>
              </a:spcBef>
            </a:pPr>
            <a:r>
              <a:rPr lang="en-US" sz="2000" b="0" i="0">
                <a:solidFill>
                  <a:schemeClr val="bg1"/>
                </a:solidFill>
              </a:rPr>
              <a:t>use your plan</a:t>
            </a:r>
          </a:p>
          <a:p>
            <a:pPr>
              <a:lnSpc>
                <a:spcPct val="40000"/>
              </a:lnSpc>
              <a:spcBef>
                <a:spcPct val="50000"/>
              </a:spcBef>
            </a:pPr>
            <a:r>
              <a:rPr lang="en-US" sz="2000" b="0" i="0">
                <a:solidFill>
                  <a:schemeClr val="bg1"/>
                </a:solidFill>
              </a:rPr>
              <a:t>take a break . .</a:t>
            </a:r>
            <a:endParaRPr lang="en-US" sz="2400" b="0" i="0">
              <a:solidFill>
                <a:schemeClr val="tx1"/>
              </a:solidFill>
            </a:endParaRPr>
          </a:p>
        </p:txBody>
      </p:sp>
      <p:sp>
        <p:nvSpPr>
          <p:cNvPr id="69655" name="Text Box 23">
            <a:hlinkClick r:id="rId3" action="ppaction://hlinksldjump"/>
          </p:cNvPr>
          <p:cNvSpPr txBox="1">
            <a:spLocks noChangeArrowheads="1"/>
          </p:cNvSpPr>
          <p:nvPr/>
        </p:nvSpPr>
        <p:spPr bwMode="auto">
          <a:xfrm>
            <a:off x="152400" y="6400800"/>
            <a:ext cx="3048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1400"/>
              <a:t>back to Rational Detachment . .</a:t>
            </a:r>
            <a:endParaRPr lang="en-AU" sz="2000"/>
          </a:p>
        </p:txBody>
      </p:sp>
      <p:sp>
        <p:nvSpPr>
          <p:cNvPr id="69656" name="Text Box 24">
            <a:hlinkClick r:id="rId4" action="ppaction://hlinksldjump"/>
          </p:cNvPr>
          <p:cNvSpPr txBox="1">
            <a:spLocks noChangeArrowheads="1"/>
          </p:cNvSpPr>
          <p:nvPr/>
        </p:nvSpPr>
        <p:spPr bwMode="auto">
          <a:xfrm>
            <a:off x="5943600" y="6400800"/>
            <a:ext cx="29718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1400"/>
              <a:t>back to Integrated Exp  . . .</a:t>
            </a:r>
            <a:endParaRPr lang="en-AU" sz="2000"/>
          </a:p>
        </p:txBody>
      </p:sp>
      <p:pic>
        <p:nvPicPr>
          <p:cNvPr id="69658" name="Picture 26" descr="5959-coaster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400800"/>
            <a:ext cx="8032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40" name="Rectangle 28"/>
          <p:cNvSpPr>
            <a:spLocks noGrp="1" noChangeArrowheads="1"/>
          </p:cNvSpPr>
          <p:nvPr>
            <p:ph type="title" idx="4294967295"/>
          </p:nvPr>
        </p:nvSpPr>
        <p:spPr>
          <a:xfrm>
            <a:off x="7772400" y="0"/>
            <a:ext cx="1371600" cy="228600"/>
          </a:xfrm>
        </p:spPr>
        <p:txBody>
          <a:bodyPr/>
          <a:lstStyle/>
          <a:p>
            <a:pPr eaLnBrk="1" hangingPunct="1"/>
            <a:r>
              <a:rPr lang="en-AU" sz="400">
                <a:latin typeface="Arial" charset="0"/>
                <a:ea typeface="ＭＳ Ｐゴシック" charset="0"/>
                <a:cs typeface="ＭＳ Ｐゴシック" charset="0"/>
              </a:rPr>
              <a:t>Behaviour window</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49"/>
                                        </p:tgtEl>
                                        <p:attrNameLst>
                                          <p:attrName>style.visibility</p:attrName>
                                        </p:attrNameLst>
                                      </p:cBhvr>
                                      <p:to>
                                        <p:strVal val="visible"/>
                                      </p:to>
                                    </p:set>
                                    <p:animEffect transition="in" filter="fade">
                                      <p:cBhvr>
                                        <p:cTn id="7" dur="1000"/>
                                        <p:tgtEl>
                                          <p:spTgt spid="696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fade">
                                      <p:cBhvr>
                                        <p:cTn id="12" dur="1000"/>
                                        <p:tgtEl>
                                          <p:spTgt spid="69635"/>
                                        </p:tgtEl>
                                      </p:cBhvr>
                                    </p:animEffect>
                                  </p:childTnLst>
                                </p:cTn>
                              </p:par>
                              <p:par>
                                <p:cTn id="13" presetID="10" presetClass="exit" presetSubtype="0" fill="hold" grpId="1" nodeType="withEffect">
                                  <p:stCondLst>
                                    <p:cond delay="0"/>
                                  </p:stCondLst>
                                  <p:childTnLst>
                                    <p:animEffect transition="out" filter="fade">
                                      <p:cBhvr>
                                        <p:cTn id="14" dur="1000"/>
                                        <p:tgtEl>
                                          <p:spTgt spid="69649"/>
                                        </p:tgtEl>
                                      </p:cBhvr>
                                    </p:animEffect>
                                    <p:set>
                                      <p:cBhvr>
                                        <p:cTn id="15" dur="1" fill="hold">
                                          <p:stCondLst>
                                            <p:cond delay="999"/>
                                          </p:stCondLst>
                                        </p:cTn>
                                        <p:tgtEl>
                                          <p:spTgt spid="6964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9642"/>
                                        </p:tgtEl>
                                        <p:attrNameLst>
                                          <p:attrName>style.visibility</p:attrName>
                                        </p:attrNameLst>
                                      </p:cBhvr>
                                      <p:to>
                                        <p:strVal val="visible"/>
                                      </p:to>
                                    </p:set>
                                    <p:animEffect transition="in" filter="fade">
                                      <p:cBhvr>
                                        <p:cTn id="18" dur="1000"/>
                                        <p:tgtEl>
                                          <p:spTgt spid="696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636"/>
                                        </p:tgtEl>
                                        <p:attrNameLst>
                                          <p:attrName>style.visibility</p:attrName>
                                        </p:attrNameLst>
                                      </p:cBhvr>
                                      <p:to>
                                        <p:strVal val="visible"/>
                                      </p:to>
                                    </p:set>
                                    <p:animEffect transition="in" filter="fade">
                                      <p:cBhvr>
                                        <p:cTn id="23" dur="1000"/>
                                        <p:tgtEl>
                                          <p:spTgt spid="696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9644"/>
                                        </p:tgtEl>
                                        <p:attrNameLst>
                                          <p:attrName>style.visibility</p:attrName>
                                        </p:attrNameLst>
                                      </p:cBhvr>
                                      <p:to>
                                        <p:strVal val="visible"/>
                                      </p:to>
                                    </p:set>
                                    <p:animEffect transition="in" filter="fade">
                                      <p:cBhvr>
                                        <p:cTn id="28" dur="1000"/>
                                        <p:tgtEl>
                                          <p:spTgt spid="696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637"/>
                                        </p:tgtEl>
                                        <p:attrNameLst>
                                          <p:attrName>style.visibility</p:attrName>
                                        </p:attrNameLst>
                                      </p:cBhvr>
                                      <p:to>
                                        <p:strVal val="visible"/>
                                      </p:to>
                                    </p:set>
                                    <p:animEffect transition="in" filter="fade">
                                      <p:cBhvr>
                                        <p:cTn id="33" dur="1000"/>
                                        <p:tgtEl>
                                          <p:spTgt spid="696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9645"/>
                                        </p:tgtEl>
                                        <p:attrNameLst>
                                          <p:attrName>style.visibility</p:attrName>
                                        </p:attrNameLst>
                                      </p:cBhvr>
                                      <p:to>
                                        <p:strVal val="visible"/>
                                      </p:to>
                                    </p:set>
                                    <p:animEffect transition="in" filter="fade">
                                      <p:cBhvr>
                                        <p:cTn id="38" dur="1000"/>
                                        <p:tgtEl>
                                          <p:spTgt spid="696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6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3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963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69646"/>
                                        </p:tgtEl>
                                        <p:attrNameLst>
                                          <p:attrName>style.visibility</p:attrName>
                                        </p:attrNameLst>
                                      </p:cBhvr>
                                      <p:to>
                                        <p:strVal val="visible"/>
                                      </p:to>
                                    </p:set>
                                    <p:animEffect transition="in" filter="fade">
                                      <p:cBhvr>
                                        <p:cTn id="51" dur="500"/>
                                        <p:tgtEl>
                                          <p:spTgt spid="69646"/>
                                        </p:tgtEl>
                                      </p:cBhvr>
                                    </p:animEffect>
                                  </p:childTnLst>
                                </p:cTn>
                              </p:par>
                              <p:par>
                                <p:cTn id="52" presetID="1" presetClass="exit" presetSubtype="0" fill="hold" grpId="1" nodeType="withEffect">
                                  <p:stCondLst>
                                    <p:cond delay="1000"/>
                                  </p:stCondLst>
                                  <p:childTnLst>
                                    <p:set>
                                      <p:cBhvr>
                                        <p:cTn id="53" dur="1" fill="hold">
                                          <p:stCondLst>
                                            <p:cond delay="0"/>
                                          </p:stCondLst>
                                        </p:cTn>
                                        <p:tgtEl>
                                          <p:spTgt spid="69646"/>
                                        </p:tgtEl>
                                        <p:attrNameLst>
                                          <p:attrName>style.visibility</p:attrName>
                                        </p:attrNameLst>
                                      </p:cBhvr>
                                      <p:to>
                                        <p:strVal val="hidden"/>
                                      </p:to>
                                    </p:set>
                                  </p:childTnLst>
                                </p:cTn>
                              </p:par>
                              <p:par>
                                <p:cTn id="54" presetID="10" presetClass="entr" presetSubtype="0" fill="hold" grpId="0" nodeType="withEffect">
                                  <p:stCondLst>
                                    <p:cond delay="1000"/>
                                  </p:stCondLst>
                                  <p:childTnLst>
                                    <p:set>
                                      <p:cBhvr>
                                        <p:cTn id="55" dur="1" fill="hold">
                                          <p:stCondLst>
                                            <p:cond delay="0"/>
                                          </p:stCondLst>
                                        </p:cTn>
                                        <p:tgtEl>
                                          <p:spTgt spid="69647"/>
                                        </p:tgtEl>
                                        <p:attrNameLst>
                                          <p:attrName>style.visibility</p:attrName>
                                        </p:attrNameLst>
                                      </p:cBhvr>
                                      <p:to>
                                        <p:strVal val="visible"/>
                                      </p:to>
                                    </p:set>
                                    <p:animEffect transition="in" filter="fade">
                                      <p:cBhvr>
                                        <p:cTn id="56" dur="1000"/>
                                        <p:tgtEl>
                                          <p:spTgt spid="69647"/>
                                        </p:tgtEl>
                                      </p:cBhvr>
                                    </p:animEffect>
                                  </p:childTnLst>
                                </p:cTn>
                              </p:par>
                              <p:par>
                                <p:cTn id="57" presetID="1" presetClass="exit" presetSubtype="0" fill="hold" grpId="1" nodeType="withEffect">
                                  <p:stCondLst>
                                    <p:cond delay="2000"/>
                                  </p:stCondLst>
                                  <p:childTnLst>
                                    <p:set>
                                      <p:cBhvr>
                                        <p:cTn id="58" dur="1" fill="hold">
                                          <p:stCondLst>
                                            <p:cond delay="0"/>
                                          </p:stCondLst>
                                        </p:cTn>
                                        <p:tgtEl>
                                          <p:spTgt spid="69647"/>
                                        </p:tgtEl>
                                        <p:attrNameLst>
                                          <p:attrName>style.visibility</p:attrName>
                                        </p:attrNameLst>
                                      </p:cBhvr>
                                      <p:to>
                                        <p:strVal val="hidden"/>
                                      </p:to>
                                    </p:set>
                                  </p:childTnLst>
                                </p:cTn>
                              </p:par>
                              <p:par>
                                <p:cTn id="59" presetID="10" presetClass="entr" presetSubtype="0" fill="hold" grpId="2" nodeType="withEffect">
                                  <p:stCondLst>
                                    <p:cond delay="2000"/>
                                  </p:stCondLst>
                                  <p:childTnLst>
                                    <p:set>
                                      <p:cBhvr>
                                        <p:cTn id="60" dur="1" fill="hold">
                                          <p:stCondLst>
                                            <p:cond delay="0"/>
                                          </p:stCondLst>
                                        </p:cTn>
                                        <p:tgtEl>
                                          <p:spTgt spid="69635"/>
                                        </p:tgtEl>
                                        <p:attrNameLst>
                                          <p:attrName>style.visibility</p:attrName>
                                        </p:attrNameLst>
                                      </p:cBhvr>
                                      <p:to>
                                        <p:strVal val="visible"/>
                                      </p:to>
                                    </p:set>
                                    <p:animEffect transition="in" filter="fade">
                                      <p:cBhvr>
                                        <p:cTn id="61" dur="1000"/>
                                        <p:tgtEl>
                                          <p:spTgt spid="6963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9640">
                                            <p:txEl>
                                              <p:pRg st="0" end="0"/>
                                            </p:txEl>
                                          </p:spTgt>
                                        </p:tgtEl>
                                        <p:attrNameLst>
                                          <p:attrName>style.visibility</p:attrName>
                                        </p:attrNameLst>
                                      </p:cBhvr>
                                      <p:to>
                                        <p:strVal val="visible"/>
                                      </p:to>
                                    </p:set>
                                    <p:animEffect transition="in" filter="fade">
                                      <p:cBhvr>
                                        <p:cTn id="66" dur="1000"/>
                                        <p:tgtEl>
                                          <p:spTgt spid="69640">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640">
                                            <p:txEl>
                                              <p:pRg st="1" end="1"/>
                                            </p:txEl>
                                          </p:spTgt>
                                        </p:tgtEl>
                                        <p:attrNameLst>
                                          <p:attrName>style.visibility</p:attrName>
                                        </p:attrNameLst>
                                      </p:cBhvr>
                                      <p:to>
                                        <p:strVal val="visible"/>
                                      </p:to>
                                    </p:set>
                                    <p:animEffect transition="in" filter="fade">
                                      <p:cBhvr>
                                        <p:cTn id="71" dur="1000"/>
                                        <p:tgtEl>
                                          <p:spTgt spid="69640">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9640">
                                            <p:txEl>
                                              <p:pRg st="2" end="2"/>
                                            </p:txEl>
                                          </p:spTgt>
                                        </p:tgtEl>
                                        <p:attrNameLst>
                                          <p:attrName>style.visibility</p:attrName>
                                        </p:attrNameLst>
                                      </p:cBhvr>
                                      <p:to>
                                        <p:strVal val="visible"/>
                                      </p:to>
                                    </p:set>
                                    <p:animEffect transition="in" filter="fade">
                                      <p:cBhvr>
                                        <p:cTn id="76" dur="1000"/>
                                        <p:tgtEl>
                                          <p:spTgt spid="69640">
                                            <p:txEl>
                                              <p:pRg st="2" end="2"/>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9640">
                                            <p:txEl>
                                              <p:pRg st="3" end="3"/>
                                            </p:txEl>
                                          </p:spTgt>
                                        </p:tgtEl>
                                        <p:attrNameLst>
                                          <p:attrName>style.visibility</p:attrName>
                                        </p:attrNameLst>
                                      </p:cBhvr>
                                      <p:to>
                                        <p:strVal val="visible"/>
                                      </p:to>
                                    </p:set>
                                    <p:animEffect transition="in" filter="fade">
                                      <p:cBhvr>
                                        <p:cTn id="81" dur="1000"/>
                                        <p:tgtEl>
                                          <p:spTgt spid="69640">
                                            <p:txEl>
                                              <p:pRg st="3" end="3"/>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9641">
                                            <p:txEl>
                                              <p:pRg st="0" end="0"/>
                                            </p:txEl>
                                          </p:spTgt>
                                        </p:tgtEl>
                                        <p:attrNameLst>
                                          <p:attrName>style.visibility</p:attrName>
                                        </p:attrNameLst>
                                      </p:cBhvr>
                                      <p:to>
                                        <p:strVal val="visible"/>
                                      </p:to>
                                    </p:set>
                                    <p:animEffect transition="in" filter="fade">
                                      <p:cBhvr>
                                        <p:cTn id="86" dur="1000"/>
                                        <p:tgtEl>
                                          <p:spTgt spid="69641">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9641">
                                            <p:txEl>
                                              <p:pRg st="1" end="1"/>
                                            </p:txEl>
                                          </p:spTgt>
                                        </p:tgtEl>
                                        <p:attrNameLst>
                                          <p:attrName>style.visibility</p:attrName>
                                        </p:attrNameLst>
                                      </p:cBhvr>
                                      <p:to>
                                        <p:strVal val="visible"/>
                                      </p:to>
                                    </p:set>
                                    <p:animEffect transition="in" filter="fade">
                                      <p:cBhvr>
                                        <p:cTn id="91" dur="1000"/>
                                        <p:tgtEl>
                                          <p:spTgt spid="69641">
                                            <p:txEl>
                                              <p:pRg st="1" end="1"/>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9641">
                                            <p:txEl>
                                              <p:pRg st="2" end="2"/>
                                            </p:txEl>
                                          </p:spTgt>
                                        </p:tgtEl>
                                        <p:attrNameLst>
                                          <p:attrName>style.visibility</p:attrName>
                                        </p:attrNameLst>
                                      </p:cBhvr>
                                      <p:to>
                                        <p:strVal val="visible"/>
                                      </p:to>
                                    </p:set>
                                    <p:animEffect transition="in" filter="fade">
                                      <p:cBhvr>
                                        <p:cTn id="96" dur="1000"/>
                                        <p:tgtEl>
                                          <p:spTgt spid="69641">
                                            <p:txEl>
                                              <p:pRg st="2" end="2"/>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641">
                                            <p:txEl>
                                              <p:pRg st="3" end="3"/>
                                            </p:txEl>
                                          </p:spTgt>
                                        </p:tgtEl>
                                        <p:attrNameLst>
                                          <p:attrName>style.visibility</p:attrName>
                                        </p:attrNameLst>
                                      </p:cBhvr>
                                      <p:to>
                                        <p:strVal val="visible"/>
                                      </p:to>
                                    </p:set>
                                    <p:animEffect transition="in" filter="fade">
                                      <p:cBhvr>
                                        <p:cTn id="101" dur="1000"/>
                                        <p:tgtEl>
                                          <p:spTgt spid="69641">
                                            <p:txEl>
                                              <p:pRg st="3" end="3"/>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9641">
                                            <p:txEl>
                                              <p:pRg st="4" end="4"/>
                                            </p:txEl>
                                          </p:spTgt>
                                        </p:tgtEl>
                                        <p:attrNameLst>
                                          <p:attrName>style.visibility</p:attrName>
                                        </p:attrNameLst>
                                      </p:cBhvr>
                                      <p:to>
                                        <p:strVal val="visible"/>
                                      </p:to>
                                    </p:set>
                                    <p:animEffect transition="in" filter="fade">
                                      <p:cBhvr>
                                        <p:cTn id="106" dur="1000"/>
                                        <p:tgtEl>
                                          <p:spTgt spid="69641">
                                            <p:txEl>
                                              <p:pRg st="4" end="4"/>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xit" presetSubtype="0" fill="hold" grpId="1" nodeType="clickEffect">
                                  <p:stCondLst>
                                    <p:cond delay="0"/>
                                  </p:stCondLst>
                                  <p:childTnLst>
                                    <p:animEffect transition="out" filter="fade">
                                      <p:cBhvr>
                                        <p:cTn id="110" dur="1000"/>
                                        <p:tgtEl>
                                          <p:spTgt spid="69642"/>
                                        </p:tgtEl>
                                      </p:cBhvr>
                                    </p:animEffect>
                                    <p:set>
                                      <p:cBhvr>
                                        <p:cTn id="111" dur="1" fill="hold">
                                          <p:stCondLst>
                                            <p:cond delay="999"/>
                                          </p:stCondLst>
                                        </p:cTn>
                                        <p:tgtEl>
                                          <p:spTgt spid="6964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69638"/>
                                        </p:tgtEl>
                                      </p:cBhvr>
                                    </p:animEffect>
                                    <p:set>
                                      <p:cBhvr>
                                        <p:cTn id="114" dur="1" fill="hold">
                                          <p:stCondLst>
                                            <p:cond delay="1999"/>
                                          </p:stCondLst>
                                        </p:cTn>
                                        <p:tgtEl>
                                          <p:spTgt spid="6963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69639"/>
                                        </p:tgtEl>
                                      </p:cBhvr>
                                    </p:animEffect>
                                    <p:set>
                                      <p:cBhvr>
                                        <p:cTn id="117" dur="1" fill="hold">
                                          <p:stCondLst>
                                            <p:cond delay="1999"/>
                                          </p:stCondLst>
                                        </p:cTn>
                                        <p:tgtEl>
                                          <p:spTgt spid="69639"/>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69638"/>
                                        </p:tgtEl>
                                        <p:attrNameLst>
                                          <p:attrName>style.visibility</p:attrName>
                                        </p:attrNameLst>
                                      </p:cBhvr>
                                      <p:to>
                                        <p:strVal val="visible"/>
                                      </p:to>
                                    </p:set>
                                    <p:animEffect transition="in" filter="fade">
                                      <p:cBhvr>
                                        <p:cTn id="122" dur="2000"/>
                                        <p:tgtEl>
                                          <p:spTgt spid="69638"/>
                                        </p:tgtEl>
                                      </p:cBhvr>
                                    </p:animEffect>
                                  </p:childTnLst>
                                </p:cTn>
                              </p:par>
                              <p:par>
                                <p:cTn id="123" presetID="10" presetClass="exit" presetSubtype="0" fill="hold" grpId="3" nodeType="withEffect">
                                  <p:stCondLst>
                                    <p:cond delay="0"/>
                                  </p:stCondLst>
                                  <p:childTnLst>
                                    <p:animEffect transition="out" filter="fade">
                                      <p:cBhvr>
                                        <p:cTn id="124" dur="1000"/>
                                        <p:tgtEl>
                                          <p:spTgt spid="69635"/>
                                        </p:tgtEl>
                                      </p:cBhvr>
                                    </p:animEffect>
                                    <p:set>
                                      <p:cBhvr>
                                        <p:cTn id="125" dur="1" fill="hold">
                                          <p:stCondLst>
                                            <p:cond delay="999"/>
                                          </p:stCondLst>
                                        </p:cTn>
                                        <p:tgtEl>
                                          <p:spTgt spid="69635"/>
                                        </p:tgtEl>
                                        <p:attrNameLst>
                                          <p:attrName>style.visibility</p:attrName>
                                        </p:attrNameLst>
                                      </p:cBhvr>
                                      <p:to>
                                        <p:strVal val="hidden"/>
                                      </p:to>
                                    </p:set>
                                  </p:childTnLst>
                                </p:cTn>
                              </p:par>
                              <p:par>
                                <p:cTn id="126" presetID="10" presetClass="entr" presetSubtype="0" fill="hold" grpId="2" nodeType="withEffect">
                                  <p:stCondLst>
                                    <p:cond delay="0"/>
                                  </p:stCondLst>
                                  <p:childTnLst>
                                    <p:set>
                                      <p:cBhvr>
                                        <p:cTn id="127" dur="1" fill="hold">
                                          <p:stCondLst>
                                            <p:cond delay="0"/>
                                          </p:stCondLst>
                                        </p:cTn>
                                        <p:tgtEl>
                                          <p:spTgt spid="69647"/>
                                        </p:tgtEl>
                                        <p:attrNameLst>
                                          <p:attrName>style.visibility</p:attrName>
                                        </p:attrNameLst>
                                      </p:cBhvr>
                                      <p:to>
                                        <p:strVal val="visible"/>
                                      </p:to>
                                    </p:set>
                                    <p:animEffect transition="in" filter="fade">
                                      <p:cBhvr>
                                        <p:cTn id="128" dur="1000"/>
                                        <p:tgtEl>
                                          <p:spTgt spid="6964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9650"/>
                                        </p:tgtEl>
                                        <p:attrNameLst>
                                          <p:attrName>style.visibility</p:attrName>
                                        </p:attrNameLst>
                                      </p:cBhvr>
                                      <p:to>
                                        <p:strVal val="visible"/>
                                      </p:to>
                                    </p:set>
                                    <p:animEffect transition="in" filter="fade">
                                      <p:cBhvr>
                                        <p:cTn id="133" dur="1000"/>
                                        <p:tgtEl>
                                          <p:spTgt spid="6965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652"/>
                                        </p:tgtEl>
                                        <p:attrNameLst>
                                          <p:attrName>style.visibility</p:attrName>
                                        </p:attrNameLst>
                                      </p:cBhvr>
                                      <p:to>
                                        <p:strVal val="visible"/>
                                      </p:to>
                                    </p:set>
                                    <p:animEffect transition="in" filter="fade">
                                      <p:cBhvr>
                                        <p:cTn id="138" dur="1000"/>
                                        <p:tgtEl>
                                          <p:spTgt spid="6965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xit" presetSubtype="0" fill="hold" grpId="1" nodeType="clickEffect">
                                  <p:stCondLst>
                                    <p:cond delay="0"/>
                                  </p:stCondLst>
                                  <p:childTnLst>
                                    <p:animEffect transition="out" filter="fade">
                                      <p:cBhvr>
                                        <p:cTn id="142" dur="1000"/>
                                        <p:tgtEl>
                                          <p:spTgt spid="69650"/>
                                        </p:tgtEl>
                                      </p:cBhvr>
                                    </p:animEffect>
                                    <p:set>
                                      <p:cBhvr>
                                        <p:cTn id="143" dur="1" fill="hold">
                                          <p:stCondLst>
                                            <p:cond delay="999"/>
                                          </p:stCondLst>
                                        </p:cTn>
                                        <p:tgtEl>
                                          <p:spTgt spid="6965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1000"/>
                                        <p:tgtEl>
                                          <p:spTgt spid="69652"/>
                                        </p:tgtEl>
                                      </p:cBhvr>
                                    </p:animEffect>
                                    <p:set>
                                      <p:cBhvr>
                                        <p:cTn id="146" dur="1" fill="hold">
                                          <p:stCondLst>
                                            <p:cond delay="999"/>
                                          </p:stCondLst>
                                        </p:cTn>
                                        <p:tgtEl>
                                          <p:spTgt spid="69652"/>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xit" presetSubtype="0" fill="hold" grpId="3" nodeType="clickEffect">
                                  <p:stCondLst>
                                    <p:cond delay="0"/>
                                  </p:stCondLst>
                                  <p:childTnLst>
                                    <p:animEffect transition="out" filter="fade">
                                      <p:cBhvr>
                                        <p:cTn id="150" dur="2000"/>
                                        <p:tgtEl>
                                          <p:spTgt spid="69638"/>
                                        </p:tgtEl>
                                      </p:cBhvr>
                                    </p:animEffect>
                                    <p:set>
                                      <p:cBhvr>
                                        <p:cTn id="151" dur="1" fill="hold">
                                          <p:stCondLst>
                                            <p:cond delay="1999"/>
                                          </p:stCondLst>
                                        </p:cTn>
                                        <p:tgtEl>
                                          <p:spTgt spid="69638"/>
                                        </p:tgtEl>
                                        <p:attrNameLst>
                                          <p:attrName>style.visibility</p:attrName>
                                        </p:attrNameLst>
                                      </p:cBhvr>
                                      <p:to>
                                        <p:strVal val="hidden"/>
                                      </p:to>
                                    </p:set>
                                  </p:childTnLst>
                                </p:cTn>
                              </p:par>
                              <p:par>
                                <p:cTn id="152" presetID="10" presetClass="entr" presetSubtype="0" fill="hold" grpId="2" nodeType="withEffect">
                                  <p:stCondLst>
                                    <p:cond delay="0"/>
                                  </p:stCondLst>
                                  <p:childTnLst>
                                    <p:set>
                                      <p:cBhvr>
                                        <p:cTn id="153" dur="1" fill="hold">
                                          <p:stCondLst>
                                            <p:cond delay="0"/>
                                          </p:stCondLst>
                                        </p:cTn>
                                        <p:tgtEl>
                                          <p:spTgt spid="69639"/>
                                        </p:tgtEl>
                                        <p:attrNameLst>
                                          <p:attrName>style.visibility</p:attrName>
                                        </p:attrNameLst>
                                      </p:cBhvr>
                                      <p:to>
                                        <p:strVal val="visible"/>
                                      </p:to>
                                    </p:set>
                                    <p:animEffect transition="in" filter="fade">
                                      <p:cBhvr>
                                        <p:cTn id="154" dur="2000"/>
                                        <p:tgtEl>
                                          <p:spTgt spid="69639"/>
                                        </p:tgtEl>
                                      </p:cBhvr>
                                    </p:animEffect>
                                  </p:childTnLst>
                                </p:cTn>
                              </p:par>
                              <p:par>
                                <p:cTn id="155" presetID="10" presetClass="exit" presetSubtype="0" fill="hold" grpId="3" nodeType="withEffect">
                                  <p:stCondLst>
                                    <p:cond delay="0"/>
                                  </p:stCondLst>
                                  <p:childTnLst>
                                    <p:animEffect transition="out" filter="fade">
                                      <p:cBhvr>
                                        <p:cTn id="156" dur="2000"/>
                                        <p:tgtEl>
                                          <p:spTgt spid="69647"/>
                                        </p:tgtEl>
                                      </p:cBhvr>
                                    </p:animEffect>
                                    <p:set>
                                      <p:cBhvr>
                                        <p:cTn id="157" dur="1" fill="hold">
                                          <p:stCondLst>
                                            <p:cond delay="1999"/>
                                          </p:stCondLst>
                                        </p:cTn>
                                        <p:tgtEl>
                                          <p:spTgt spid="69647"/>
                                        </p:tgtEl>
                                        <p:attrNameLst>
                                          <p:attrName>style.visibility</p:attrName>
                                        </p:attrNameLst>
                                      </p:cBhvr>
                                      <p:to>
                                        <p:strVal val="hidden"/>
                                      </p:to>
                                    </p:set>
                                  </p:childTnLst>
                                </p:cTn>
                              </p:par>
                              <p:par>
                                <p:cTn id="158" presetID="10" presetClass="entr" presetSubtype="0" fill="hold" grpId="2" nodeType="withEffect">
                                  <p:stCondLst>
                                    <p:cond delay="0"/>
                                  </p:stCondLst>
                                  <p:childTnLst>
                                    <p:set>
                                      <p:cBhvr>
                                        <p:cTn id="159" dur="1" fill="hold">
                                          <p:stCondLst>
                                            <p:cond delay="0"/>
                                          </p:stCondLst>
                                        </p:cTn>
                                        <p:tgtEl>
                                          <p:spTgt spid="69646"/>
                                        </p:tgtEl>
                                        <p:attrNameLst>
                                          <p:attrName>style.visibility</p:attrName>
                                        </p:attrNameLst>
                                      </p:cBhvr>
                                      <p:to>
                                        <p:strVal val="visible"/>
                                      </p:to>
                                    </p:set>
                                    <p:animEffect transition="in" filter="fade">
                                      <p:cBhvr>
                                        <p:cTn id="160" dur="1000"/>
                                        <p:tgtEl>
                                          <p:spTgt spid="69646"/>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9651"/>
                                        </p:tgtEl>
                                        <p:attrNameLst>
                                          <p:attrName>style.visibility</p:attrName>
                                        </p:attrNameLst>
                                      </p:cBhvr>
                                      <p:to>
                                        <p:strVal val="visible"/>
                                      </p:to>
                                    </p:set>
                                    <p:animEffect transition="in" filter="fade">
                                      <p:cBhvr>
                                        <p:cTn id="163" dur="1000"/>
                                        <p:tgtEl>
                                          <p:spTgt spid="6965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69653"/>
                                        </p:tgtEl>
                                        <p:attrNameLst>
                                          <p:attrName>style.visibility</p:attrName>
                                        </p:attrNameLst>
                                      </p:cBhvr>
                                      <p:to>
                                        <p:strVal val="visible"/>
                                      </p:to>
                                    </p:set>
                                    <p:animEffect transition="in" filter="fade">
                                      <p:cBhvr>
                                        <p:cTn id="168" dur="1000"/>
                                        <p:tgtEl>
                                          <p:spTgt spid="6965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9655"/>
                                        </p:tgtEl>
                                        <p:attrNameLst>
                                          <p:attrName>style.visibility</p:attrName>
                                        </p:attrNameLst>
                                      </p:cBhvr>
                                      <p:to>
                                        <p:strVal val="visible"/>
                                      </p:to>
                                    </p:set>
                                    <p:animEffect transition="in" filter="fade">
                                      <p:cBhvr>
                                        <p:cTn id="171" dur="1000"/>
                                        <p:tgtEl>
                                          <p:spTgt spid="6965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9656"/>
                                        </p:tgtEl>
                                        <p:attrNameLst>
                                          <p:attrName>style.visibility</p:attrName>
                                        </p:attrNameLst>
                                      </p:cBhvr>
                                      <p:to>
                                        <p:strVal val="visible"/>
                                      </p:to>
                                    </p:set>
                                    <p:animEffect transition="in" filter="fade">
                                      <p:cBhvr>
                                        <p:cTn id="174" dur="1000"/>
                                        <p:tgtEl>
                                          <p:spTgt spid="69656"/>
                                        </p:tgtEl>
                                      </p:cBhvr>
                                    </p:animEffect>
                                  </p:childTnLst>
                                </p:cTn>
                              </p:par>
                              <p:par>
                                <p:cTn id="175" presetID="10" presetClass="entr" presetSubtype="0" fill="hold" nodeType="withEffect">
                                  <p:stCondLst>
                                    <p:cond delay="0"/>
                                  </p:stCondLst>
                                  <p:childTnLst>
                                    <p:set>
                                      <p:cBhvr>
                                        <p:cTn id="176" dur="1" fill="hold">
                                          <p:stCondLst>
                                            <p:cond delay="0"/>
                                          </p:stCondLst>
                                        </p:cTn>
                                        <p:tgtEl>
                                          <p:spTgt spid="69658"/>
                                        </p:tgtEl>
                                        <p:attrNameLst>
                                          <p:attrName>style.visibility</p:attrName>
                                        </p:attrNameLst>
                                      </p:cBhvr>
                                      <p:to>
                                        <p:strVal val="visible"/>
                                      </p:to>
                                    </p:set>
                                    <p:animEffect transition="in" filter="fade">
                                      <p:cBhvr>
                                        <p:cTn id="177" dur="1000"/>
                                        <p:tgtEl>
                                          <p:spTgt spid="69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5" grpId="1" animBg="1"/>
      <p:bldP spid="69635" grpId="2" animBg="1"/>
      <p:bldP spid="69635" grpId="3" animBg="1"/>
      <p:bldP spid="69636" grpId="0"/>
      <p:bldP spid="69637" grpId="0"/>
      <p:bldP spid="69638" grpId="0" animBg="1"/>
      <p:bldP spid="69638" grpId="1" animBg="1"/>
      <p:bldP spid="69638" grpId="2" animBg="1"/>
      <p:bldP spid="69638" grpId="3" animBg="1"/>
      <p:bldP spid="69639" grpId="0" animBg="1"/>
      <p:bldP spid="69639" grpId="1" animBg="1"/>
      <p:bldP spid="69639" grpId="2" animBg="1"/>
      <p:bldP spid="69640" grpId="0" build="p" autoUpdateAnimBg="0"/>
      <p:bldP spid="69641" grpId="0" build="p" autoUpdateAnimBg="0"/>
      <p:bldP spid="69642" grpId="0"/>
      <p:bldP spid="69642" grpId="1"/>
      <p:bldP spid="69644" grpId="0"/>
      <p:bldP spid="69645" grpId="0"/>
      <p:bldP spid="69646" grpId="0" animBg="1"/>
      <p:bldP spid="69646" grpId="1" animBg="1"/>
      <p:bldP spid="69646" grpId="2" animBg="1"/>
      <p:bldP spid="69647" grpId="0" animBg="1"/>
      <p:bldP spid="69647" grpId="1" animBg="1"/>
      <p:bldP spid="69647" grpId="2" animBg="1"/>
      <p:bldP spid="69647" grpId="3" animBg="1"/>
      <p:bldP spid="69649" grpId="0"/>
      <p:bldP spid="69649" grpId="1"/>
      <p:bldP spid="69650" grpId="0"/>
      <p:bldP spid="69650" grpId="1"/>
      <p:bldP spid="69651" grpId="0"/>
      <p:bldP spid="69652" grpId="0"/>
      <p:bldP spid="69652" grpId="1"/>
      <p:bldP spid="69653" grpId="0"/>
      <p:bldP spid="69655" grpId="0"/>
      <p:bldP spid="696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2"/>
          <p:cNvSpPr txBox="1">
            <a:spLocks noChangeArrowheads="1"/>
          </p:cNvSpPr>
          <p:nvPr/>
        </p:nvSpPr>
        <p:spPr bwMode="auto">
          <a:xfrm>
            <a:off x="304800" y="533400"/>
            <a:ext cx="7467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AU" sz="3200" b="0" i="0">
                <a:solidFill>
                  <a:schemeClr val="bg1"/>
                </a:solidFill>
              </a:rPr>
              <a:t>Words and expressions we use when we own the problem</a:t>
            </a:r>
            <a:endParaRPr lang="en-AU" sz="2400" b="0" i="0">
              <a:solidFill>
                <a:schemeClr val="tx1"/>
              </a:solidFill>
            </a:endParaRPr>
          </a:p>
        </p:txBody>
      </p:sp>
      <p:sp>
        <p:nvSpPr>
          <p:cNvPr id="91139" name="Text Box 3"/>
          <p:cNvSpPr txBox="1">
            <a:spLocks noChangeArrowheads="1"/>
          </p:cNvSpPr>
          <p:nvPr/>
        </p:nvSpPr>
        <p:spPr bwMode="auto">
          <a:xfrm>
            <a:off x="1447800" y="2057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Why don</a:t>
            </a:r>
            <a:r>
              <a:rPr lang="ja-JP" altLang="en-AU" sz="2400" b="0">
                <a:solidFill>
                  <a:schemeClr val="bg1"/>
                </a:solidFill>
              </a:rPr>
              <a:t>’</a:t>
            </a:r>
            <a:r>
              <a:rPr lang="en-AU" altLang="ja-JP" sz="2400" b="0">
                <a:solidFill>
                  <a:schemeClr val="bg1"/>
                </a:solidFill>
              </a:rPr>
              <a:t>t you . . . . .  ?</a:t>
            </a:r>
            <a:endParaRPr lang="en-AU" sz="2400" b="0" i="0">
              <a:solidFill>
                <a:schemeClr val="tx1"/>
              </a:solidFill>
            </a:endParaRPr>
          </a:p>
        </p:txBody>
      </p:sp>
      <p:sp>
        <p:nvSpPr>
          <p:cNvPr id="91140" name="Text Box 4"/>
          <p:cNvSpPr txBox="1">
            <a:spLocks noChangeArrowheads="1"/>
          </p:cNvSpPr>
          <p:nvPr/>
        </p:nvSpPr>
        <p:spPr bwMode="auto">
          <a:xfrm>
            <a:off x="1447800" y="27432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When are you  . . . . .  ?</a:t>
            </a:r>
            <a:endParaRPr lang="en-AU" sz="2400" b="0" i="0">
              <a:solidFill>
                <a:schemeClr val="tx1"/>
              </a:solidFill>
            </a:endParaRPr>
          </a:p>
        </p:txBody>
      </p:sp>
      <p:sp>
        <p:nvSpPr>
          <p:cNvPr id="91141" name="Text Box 5"/>
          <p:cNvSpPr txBox="1">
            <a:spLocks noChangeArrowheads="1"/>
          </p:cNvSpPr>
          <p:nvPr/>
        </p:nvSpPr>
        <p:spPr bwMode="auto">
          <a:xfrm>
            <a:off x="1447800" y="3429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But  . . . . .  </a:t>
            </a:r>
            <a:endParaRPr lang="en-AU" sz="2400" b="0" i="0">
              <a:solidFill>
                <a:schemeClr val="tx1"/>
              </a:solidFill>
            </a:endParaRPr>
          </a:p>
        </p:txBody>
      </p:sp>
      <p:sp>
        <p:nvSpPr>
          <p:cNvPr id="91142" name="Text Box 6"/>
          <p:cNvSpPr txBox="1">
            <a:spLocks noChangeArrowheads="1"/>
          </p:cNvSpPr>
          <p:nvPr/>
        </p:nvSpPr>
        <p:spPr bwMode="auto">
          <a:xfrm>
            <a:off x="1447800" y="4114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You should . . . . .</a:t>
            </a:r>
            <a:r>
              <a:rPr lang="en-AU" sz="2400" b="0" i="0">
                <a:solidFill>
                  <a:schemeClr val="tx1"/>
                </a:solidFill>
              </a:rPr>
              <a:t> </a:t>
            </a:r>
          </a:p>
        </p:txBody>
      </p:sp>
      <p:sp>
        <p:nvSpPr>
          <p:cNvPr id="91143" name="Text Box 7"/>
          <p:cNvSpPr txBox="1">
            <a:spLocks noChangeArrowheads="1"/>
          </p:cNvSpPr>
          <p:nvPr/>
        </p:nvSpPr>
        <p:spPr bwMode="auto">
          <a:xfrm>
            <a:off x="1447800" y="48006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Every time I  . . . . .  </a:t>
            </a:r>
            <a:endParaRPr lang="en-AU" sz="2400" b="0" i="0">
              <a:solidFill>
                <a:schemeClr val="tx1"/>
              </a:solidFill>
            </a:endParaRPr>
          </a:p>
        </p:txBody>
      </p:sp>
      <p:sp>
        <p:nvSpPr>
          <p:cNvPr id="91144" name="Text Box 8"/>
          <p:cNvSpPr txBox="1">
            <a:spLocks noChangeArrowheads="1"/>
          </p:cNvSpPr>
          <p:nvPr/>
        </p:nvSpPr>
        <p:spPr bwMode="auto">
          <a:xfrm>
            <a:off x="1447800" y="5486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You never  . . . . .  </a:t>
            </a:r>
            <a:endParaRPr lang="en-AU" sz="2400" b="0" i="0">
              <a:solidFill>
                <a:schemeClr val="tx1"/>
              </a:solidFill>
            </a:endParaRPr>
          </a:p>
        </p:txBody>
      </p:sp>
      <p:pic>
        <p:nvPicPr>
          <p:cNvPr id="91145" name="Picture 9" descr="pointing finger"/>
          <p:cNvPicPr>
            <a:picLocks noChangeAspect="1" noChangeArrowheads="1"/>
          </p:cNvPicPr>
          <p:nvPr/>
        </p:nvPicPr>
        <p:blipFill>
          <a:blip r:embed="rId3">
            <a:alphaModFix amt="89000"/>
            <a:extLst>
              <a:ext uri="{28A0092B-C50C-407E-A947-70E740481C1C}">
                <a14:useLocalDpi xmlns:a14="http://schemas.microsoft.com/office/drawing/2010/main" val="0"/>
              </a:ext>
            </a:extLst>
          </a:blip>
          <a:srcRect/>
          <a:stretch>
            <a:fillRect/>
          </a:stretch>
        </p:blipFill>
        <p:spPr bwMode="auto">
          <a:xfrm rot="-1031350">
            <a:off x="5486400" y="1295400"/>
            <a:ext cx="3398838" cy="1733550"/>
          </a:xfrm>
          <a:prstGeom prst="rect">
            <a:avLst/>
          </a:prstGeom>
          <a:noFill/>
          <a:ln>
            <a:noFill/>
          </a:ln>
          <a:extLst>
            <a:ext uri="{909E8E84-426E-40dd-AFC4-6F175D3DCCD1}">
              <a14:hiddenFill xmlns:a14="http://schemas.microsoft.com/office/drawing/2010/main">
                <a:solidFill>
                  <a:srgbClr val="FFFFFF">
                    <a:alpha val="8901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3" name="Rectangle 10"/>
          <p:cNvSpPr>
            <a:spLocks noGrp="1" noChangeArrowheads="1"/>
          </p:cNvSpPr>
          <p:nvPr>
            <p:ph type="title" idx="4294967295"/>
          </p:nvPr>
        </p:nvSpPr>
        <p:spPr>
          <a:xfrm>
            <a:off x="7162800" y="0"/>
            <a:ext cx="1981200" cy="152400"/>
          </a:xfrm>
        </p:spPr>
        <p:txBody>
          <a:bodyPr/>
          <a:lstStyle/>
          <a:p>
            <a:pPr eaLnBrk="1" hangingPunct="1"/>
            <a:r>
              <a:rPr lang="en-AU" sz="400">
                <a:latin typeface="Arial" charset="0"/>
                <a:ea typeface="ＭＳ Ｐゴシック" charset="0"/>
                <a:cs typeface="ＭＳ Ｐゴシック" charset="0"/>
              </a:rPr>
              <a:t>Words</a:t>
            </a:r>
            <a:r>
              <a:rPr lang="en-AU">
                <a:latin typeface="Arial" charset="0"/>
                <a:ea typeface="ＭＳ Ｐゴシック" charset="0"/>
                <a:cs typeface="ＭＳ Ｐゴシック"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45"/>
                                        </p:tgtEl>
                                        <p:attrNameLst>
                                          <p:attrName>style.visibility</p:attrName>
                                        </p:attrNameLst>
                                      </p:cBhvr>
                                      <p:to>
                                        <p:strVal val="visible"/>
                                      </p:to>
                                    </p:set>
                                    <p:animEffect transition="in" filter="fade">
                                      <p:cBhvr>
                                        <p:cTn id="7" dur="1000"/>
                                        <p:tgtEl>
                                          <p:spTgt spid="91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fade">
                                      <p:cBhvr>
                                        <p:cTn id="12" dur="1000"/>
                                        <p:tgtEl>
                                          <p:spTgt spid="91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140"/>
                                        </p:tgtEl>
                                        <p:attrNameLst>
                                          <p:attrName>style.visibility</p:attrName>
                                        </p:attrNameLst>
                                      </p:cBhvr>
                                      <p:to>
                                        <p:strVal val="visible"/>
                                      </p:to>
                                    </p:set>
                                    <p:animEffect transition="in" filter="fade">
                                      <p:cBhvr>
                                        <p:cTn id="17" dur="1000"/>
                                        <p:tgtEl>
                                          <p:spTgt spid="911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141"/>
                                        </p:tgtEl>
                                        <p:attrNameLst>
                                          <p:attrName>style.visibility</p:attrName>
                                        </p:attrNameLst>
                                      </p:cBhvr>
                                      <p:to>
                                        <p:strVal val="visible"/>
                                      </p:to>
                                    </p:set>
                                    <p:animEffect transition="in" filter="fade">
                                      <p:cBhvr>
                                        <p:cTn id="22" dur="1000"/>
                                        <p:tgtEl>
                                          <p:spTgt spid="911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142"/>
                                        </p:tgtEl>
                                        <p:attrNameLst>
                                          <p:attrName>style.visibility</p:attrName>
                                        </p:attrNameLst>
                                      </p:cBhvr>
                                      <p:to>
                                        <p:strVal val="visible"/>
                                      </p:to>
                                    </p:set>
                                    <p:animEffect transition="in" filter="fade">
                                      <p:cBhvr>
                                        <p:cTn id="27" dur="1000"/>
                                        <p:tgtEl>
                                          <p:spTgt spid="911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1143"/>
                                        </p:tgtEl>
                                        <p:attrNameLst>
                                          <p:attrName>style.visibility</p:attrName>
                                        </p:attrNameLst>
                                      </p:cBhvr>
                                      <p:to>
                                        <p:strVal val="visible"/>
                                      </p:to>
                                    </p:set>
                                    <p:animEffect transition="in" filter="fade">
                                      <p:cBhvr>
                                        <p:cTn id="32" dur="1000"/>
                                        <p:tgtEl>
                                          <p:spTgt spid="911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1144"/>
                                        </p:tgtEl>
                                        <p:attrNameLst>
                                          <p:attrName>style.visibility</p:attrName>
                                        </p:attrNameLst>
                                      </p:cBhvr>
                                      <p:to>
                                        <p:strVal val="visible"/>
                                      </p:to>
                                    </p:set>
                                    <p:animEffect transition="in" filter="fade">
                                      <p:cBhvr>
                                        <p:cTn id="37" dur="10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p:bldP spid="91141" grpId="0"/>
      <p:bldP spid="91142" grpId="0"/>
      <p:bldP spid="91143" grpId="0"/>
      <p:bldP spid="911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609600" y="304800"/>
            <a:ext cx="7391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nSpc>
                <a:spcPct val="100000"/>
              </a:lnSpc>
              <a:spcBef>
                <a:spcPct val="50000"/>
              </a:spcBef>
            </a:pPr>
            <a:r>
              <a:rPr lang="en-AU" sz="3200" b="0" i="0">
                <a:solidFill>
                  <a:schemeClr val="bg1"/>
                </a:solidFill>
              </a:rPr>
              <a:t>Words and expressions we use to enable other people to resolve the issue</a:t>
            </a:r>
            <a:endParaRPr lang="en-AU" sz="2400" b="0" i="0">
              <a:solidFill>
                <a:schemeClr val="tx1"/>
              </a:solidFill>
            </a:endParaRPr>
          </a:p>
        </p:txBody>
      </p:sp>
      <p:sp>
        <p:nvSpPr>
          <p:cNvPr id="92163" name="Text Box 3"/>
          <p:cNvSpPr txBox="1">
            <a:spLocks noChangeArrowheads="1"/>
          </p:cNvSpPr>
          <p:nvPr/>
        </p:nvSpPr>
        <p:spPr bwMode="auto">
          <a:xfrm>
            <a:off x="1676400" y="1676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What happened . . . . .  ?</a:t>
            </a:r>
            <a:endParaRPr lang="en-AU" sz="2400" b="0" i="0">
              <a:solidFill>
                <a:schemeClr val="tx1"/>
              </a:solidFill>
            </a:endParaRPr>
          </a:p>
        </p:txBody>
      </p:sp>
      <p:sp>
        <p:nvSpPr>
          <p:cNvPr id="92164" name="Text Box 4"/>
          <p:cNvSpPr txBox="1">
            <a:spLocks noChangeArrowheads="1"/>
          </p:cNvSpPr>
          <p:nvPr/>
        </p:nvSpPr>
        <p:spPr bwMode="auto">
          <a:xfrm>
            <a:off x="1676400" y="23622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What can I do to  . . . . .  ?</a:t>
            </a:r>
            <a:endParaRPr lang="en-AU" sz="2400" b="0" i="0">
              <a:solidFill>
                <a:schemeClr val="tx1"/>
              </a:solidFill>
            </a:endParaRPr>
          </a:p>
        </p:txBody>
      </p:sp>
      <p:sp>
        <p:nvSpPr>
          <p:cNvPr id="92165" name="Text Box 5"/>
          <p:cNvSpPr txBox="1">
            <a:spLocks noChangeArrowheads="1"/>
          </p:cNvSpPr>
          <p:nvPr/>
        </p:nvSpPr>
        <p:spPr bwMode="auto">
          <a:xfrm>
            <a:off x="1676400" y="3048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 . . and  . . . . .  </a:t>
            </a:r>
            <a:endParaRPr lang="en-AU" sz="2400" b="0" i="0">
              <a:solidFill>
                <a:schemeClr val="tx1"/>
              </a:solidFill>
            </a:endParaRPr>
          </a:p>
        </p:txBody>
      </p:sp>
      <p:sp>
        <p:nvSpPr>
          <p:cNvPr id="92166" name="Text Box 6"/>
          <p:cNvSpPr txBox="1">
            <a:spLocks noChangeArrowheads="1"/>
          </p:cNvSpPr>
          <p:nvPr/>
        </p:nvSpPr>
        <p:spPr bwMode="auto">
          <a:xfrm>
            <a:off x="1676400" y="3733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Is it worth it ? </a:t>
            </a:r>
            <a:endParaRPr lang="en-AU" sz="2400" b="0" i="0">
              <a:solidFill>
                <a:schemeClr val="tx1"/>
              </a:solidFill>
            </a:endParaRPr>
          </a:p>
        </p:txBody>
      </p:sp>
      <p:sp>
        <p:nvSpPr>
          <p:cNvPr id="92167" name="Text Box 7"/>
          <p:cNvSpPr txBox="1">
            <a:spLocks noChangeArrowheads="1"/>
          </p:cNvSpPr>
          <p:nvPr/>
        </p:nvSpPr>
        <p:spPr bwMode="auto">
          <a:xfrm>
            <a:off x="1676400" y="4343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Sometimes I  . . . . .  </a:t>
            </a:r>
            <a:endParaRPr lang="en-AU" sz="2400" b="0" i="0">
              <a:solidFill>
                <a:schemeClr val="tx1"/>
              </a:solidFill>
            </a:endParaRPr>
          </a:p>
        </p:txBody>
      </p:sp>
      <p:sp>
        <p:nvSpPr>
          <p:cNvPr id="92168" name="Text Box 8"/>
          <p:cNvSpPr txBox="1">
            <a:spLocks noChangeArrowheads="1"/>
          </p:cNvSpPr>
          <p:nvPr/>
        </p:nvSpPr>
        <p:spPr bwMode="auto">
          <a:xfrm>
            <a:off x="1676400" y="4953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What is different about . . . . . ?</a:t>
            </a:r>
            <a:endParaRPr lang="en-AU" sz="2400" b="0" i="0">
              <a:solidFill>
                <a:schemeClr val="tx1"/>
              </a:solidFill>
            </a:endParaRPr>
          </a:p>
        </p:txBody>
      </p:sp>
      <p:sp>
        <p:nvSpPr>
          <p:cNvPr id="92169" name="Text Box 9"/>
          <p:cNvSpPr txBox="1">
            <a:spLocks noChangeArrowheads="1"/>
          </p:cNvSpPr>
          <p:nvPr/>
        </p:nvSpPr>
        <p:spPr bwMode="auto">
          <a:xfrm>
            <a:off x="1676400" y="5562600"/>
            <a:ext cx="6934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Clr>
                <a:schemeClr val="folHlink"/>
              </a:buClr>
              <a:buFont typeface="Zapf Dingbats" charset="0"/>
              <a:buChar char=""/>
            </a:pPr>
            <a:r>
              <a:rPr lang="en-AU" sz="2400" b="0">
                <a:solidFill>
                  <a:schemeClr val="bg1"/>
                </a:solidFill>
              </a:rPr>
              <a:t>What would you do if you were in my shoes?</a:t>
            </a:r>
            <a:endParaRPr lang="en-AU" sz="2400" b="0" i="0">
              <a:solidFill>
                <a:schemeClr val="tx1"/>
              </a:solidFill>
            </a:endParaRPr>
          </a:p>
        </p:txBody>
      </p:sp>
      <p:pic>
        <p:nvPicPr>
          <p:cNvPr id="141321" name="Picture 10" descr="shak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2296">
            <a:off x="6629400" y="1525588"/>
            <a:ext cx="22098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4" name="Text Box 14">
            <a:hlinkClick r:id="rId4" action="ppaction://hlinksldjump"/>
          </p:cNvPr>
          <p:cNvSpPr txBox="1">
            <a:spLocks noChangeArrowheads="1"/>
          </p:cNvSpPr>
          <p:nvPr/>
        </p:nvSpPr>
        <p:spPr bwMode="auto">
          <a:xfrm>
            <a:off x="152400" y="6400800"/>
            <a:ext cx="30480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1400"/>
              <a:t>back to Rational Detachment . .</a:t>
            </a:r>
            <a:endParaRPr lang="en-AU" sz="2000"/>
          </a:p>
        </p:txBody>
      </p:sp>
      <p:sp>
        <p:nvSpPr>
          <p:cNvPr id="92175" name="Text Box 15">
            <a:hlinkClick r:id="rId5" action="ppaction://hlinksldjump"/>
          </p:cNvPr>
          <p:cNvSpPr txBox="1">
            <a:spLocks noChangeArrowheads="1"/>
          </p:cNvSpPr>
          <p:nvPr/>
        </p:nvSpPr>
        <p:spPr bwMode="auto">
          <a:xfrm>
            <a:off x="5943600" y="6400800"/>
            <a:ext cx="29718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1400"/>
              <a:t>back to Integrated Exp  . . .</a:t>
            </a:r>
            <a:endParaRPr lang="en-AU" sz="2000"/>
          </a:p>
        </p:txBody>
      </p:sp>
      <p:pic>
        <p:nvPicPr>
          <p:cNvPr id="92176" name="Picture 16" descr="5959-coaster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6400800"/>
            <a:ext cx="8032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5" name="Rectangle 17"/>
          <p:cNvSpPr>
            <a:spLocks noGrp="1" noChangeArrowheads="1"/>
          </p:cNvSpPr>
          <p:nvPr>
            <p:ph type="title" idx="4294967295"/>
          </p:nvPr>
        </p:nvSpPr>
        <p:spPr>
          <a:xfrm>
            <a:off x="7620000" y="0"/>
            <a:ext cx="1524000" cy="152400"/>
          </a:xfrm>
        </p:spPr>
        <p:txBody>
          <a:bodyPr/>
          <a:lstStyle/>
          <a:p>
            <a:pPr eaLnBrk="1" hangingPunct="1"/>
            <a:r>
              <a:rPr lang="en-AU" sz="400">
                <a:latin typeface="Arial" charset="0"/>
                <a:ea typeface="ＭＳ Ｐゴシック" charset="0"/>
                <a:cs typeface="ＭＳ Ｐゴシック" charset="0"/>
              </a:rPr>
              <a:t>Words to solve</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fade">
                                      <p:cBhvr>
                                        <p:cTn id="7" dur="1000"/>
                                        <p:tgtEl>
                                          <p:spTgt spid="92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fade">
                                      <p:cBhvr>
                                        <p:cTn id="12" dur="1000"/>
                                        <p:tgtEl>
                                          <p:spTgt spid="92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65"/>
                                        </p:tgtEl>
                                        <p:attrNameLst>
                                          <p:attrName>style.visibility</p:attrName>
                                        </p:attrNameLst>
                                      </p:cBhvr>
                                      <p:to>
                                        <p:strVal val="visible"/>
                                      </p:to>
                                    </p:set>
                                    <p:animEffect transition="in" filter="fade">
                                      <p:cBhvr>
                                        <p:cTn id="17" dur="1000"/>
                                        <p:tgtEl>
                                          <p:spTgt spid="921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66"/>
                                        </p:tgtEl>
                                        <p:attrNameLst>
                                          <p:attrName>style.visibility</p:attrName>
                                        </p:attrNameLst>
                                      </p:cBhvr>
                                      <p:to>
                                        <p:strVal val="visible"/>
                                      </p:to>
                                    </p:set>
                                    <p:animEffect transition="in" filter="fade">
                                      <p:cBhvr>
                                        <p:cTn id="22" dur="1000"/>
                                        <p:tgtEl>
                                          <p:spTgt spid="921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67"/>
                                        </p:tgtEl>
                                        <p:attrNameLst>
                                          <p:attrName>style.visibility</p:attrName>
                                        </p:attrNameLst>
                                      </p:cBhvr>
                                      <p:to>
                                        <p:strVal val="visible"/>
                                      </p:to>
                                    </p:set>
                                    <p:animEffect transition="in" filter="fade">
                                      <p:cBhvr>
                                        <p:cTn id="27" dur="1000"/>
                                        <p:tgtEl>
                                          <p:spTgt spid="921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68"/>
                                        </p:tgtEl>
                                        <p:attrNameLst>
                                          <p:attrName>style.visibility</p:attrName>
                                        </p:attrNameLst>
                                      </p:cBhvr>
                                      <p:to>
                                        <p:strVal val="visible"/>
                                      </p:to>
                                    </p:set>
                                    <p:animEffect transition="in" filter="fade">
                                      <p:cBhvr>
                                        <p:cTn id="32" dur="1000"/>
                                        <p:tgtEl>
                                          <p:spTgt spid="921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69"/>
                                        </p:tgtEl>
                                        <p:attrNameLst>
                                          <p:attrName>style.visibility</p:attrName>
                                        </p:attrNameLst>
                                      </p:cBhvr>
                                      <p:to>
                                        <p:strVal val="visible"/>
                                      </p:to>
                                    </p:set>
                                    <p:animEffect transition="in" filter="fade">
                                      <p:cBhvr>
                                        <p:cTn id="37" dur="1000"/>
                                        <p:tgtEl>
                                          <p:spTgt spid="921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174"/>
                                        </p:tgtEl>
                                        <p:attrNameLst>
                                          <p:attrName>style.visibility</p:attrName>
                                        </p:attrNameLst>
                                      </p:cBhvr>
                                      <p:to>
                                        <p:strVal val="visible"/>
                                      </p:to>
                                    </p:set>
                                    <p:animEffect transition="in" filter="fade">
                                      <p:cBhvr>
                                        <p:cTn id="40" dur="1000"/>
                                        <p:tgtEl>
                                          <p:spTgt spid="921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2175"/>
                                        </p:tgtEl>
                                        <p:attrNameLst>
                                          <p:attrName>style.visibility</p:attrName>
                                        </p:attrNameLst>
                                      </p:cBhvr>
                                      <p:to>
                                        <p:strVal val="visible"/>
                                      </p:to>
                                    </p:set>
                                    <p:animEffect transition="in" filter="fade">
                                      <p:cBhvr>
                                        <p:cTn id="43" dur="1000"/>
                                        <p:tgtEl>
                                          <p:spTgt spid="92175"/>
                                        </p:tgtEl>
                                      </p:cBhvr>
                                    </p:animEffect>
                                  </p:childTnLst>
                                </p:cTn>
                              </p:par>
                              <p:par>
                                <p:cTn id="44" presetID="10" presetClass="entr" presetSubtype="0" fill="hold" nodeType="withEffect">
                                  <p:stCondLst>
                                    <p:cond delay="0"/>
                                  </p:stCondLst>
                                  <p:childTnLst>
                                    <p:set>
                                      <p:cBhvr>
                                        <p:cTn id="45" dur="1" fill="hold">
                                          <p:stCondLst>
                                            <p:cond delay="0"/>
                                          </p:stCondLst>
                                        </p:cTn>
                                        <p:tgtEl>
                                          <p:spTgt spid="92176"/>
                                        </p:tgtEl>
                                        <p:attrNameLst>
                                          <p:attrName>style.visibility</p:attrName>
                                        </p:attrNameLst>
                                      </p:cBhvr>
                                      <p:to>
                                        <p:strVal val="visible"/>
                                      </p:to>
                                    </p:set>
                                    <p:animEffect transition="in" filter="fade">
                                      <p:cBhvr>
                                        <p:cTn id="46" dur="1000"/>
                                        <p:tgtEl>
                                          <p:spTgt spid="92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P spid="92165" grpId="0"/>
      <p:bldP spid="92166" grpId="0"/>
      <p:bldP spid="92167" grpId="0"/>
      <p:bldP spid="92168" grpId="0"/>
      <p:bldP spid="92169" grpId="0"/>
      <p:bldP spid="92174" grpId="0"/>
      <p:bldP spid="9217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4" descr="fis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5988"/>
            <a:ext cx="28194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228600" y="457200"/>
            <a:ext cx="5410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400" i="0">
                <a:solidFill>
                  <a:schemeClr val="bg1"/>
                </a:solidFill>
              </a:rPr>
              <a:t>Some similarities with fishing . . . . </a:t>
            </a:r>
          </a:p>
        </p:txBody>
      </p:sp>
      <p:graphicFrame>
        <p:nvGraphicFramePr>
          <p:cNvPr id="143363" name="Object 6"/>
          <p:cNvGraphicFramePr>
            <a:graphicFrameLocks noChangeAspect="1"/>
          </p:cNvGraphicFramePr>
          <p:nvPr/>
        </p:nvGraphicFramePr>
        <p:xfrm>
          <a:off x="3352800" y="3048000"/>
          <a:ext cx="5270500" cy="349250"/>
        </p:xfrm>
        <a:graphic>
          <a:graphicData uri="http://schemas.openxmlformats.org/presentationml/2006/ole">
            <mc:AlternateContent xmlns:mc="http://schemas.openxmlformats.org/markup-compatibility/2006">
              <mc:Choice xmlns:v="urn:schemas-microsoft-com:vml" Requires="v">
                <p:oleObj spid="_x0000_s143432" name="Document" r:id="rId5" imgW="5270500" imgH="355600" progId="Word.Document.8">
                  <p:embed/>
                </p:oleObj>
              </mc:Choice>
              <mc:Fallback>
                <p:oleObj name="Document" r:id="rId5" imgW="5270500" imgH="35560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048000"/>
                        <a:ext cx="52705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951" name="Text Box 7"/>
          <p:cNvSpPr txBox="1">
            <a:spLocks noChangeArrowheads="1"/>
          </p:cNvSpPr>
          <p:nvPr/>
        </p:nvSpPr>
        <p:spPr bwMode="auto">
          <a:xfrm>
            <a:off x="3276600" y="990600"/>
            <a:ext cx="5486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algn="l">
              <a:tabLst>
                <a:tab pos="1905000" algn="l"/>
                <a:tab pos="2667000" algn="l"/>
              </a:tabLst>
              <a:defRPr sz="2400">
                <a:solidFill>
                  <a:schemeClr val="tx1"/>
                </a:solidFill>
                <a:latin typeface="Arial" charset="0"/>
                <a:ea typeface="ＭＳ Ｐゴシック" charset="0"/>
                <a:cs typeface="ＭＳ Ｐゴシック" charset="0"/>
              </a:defRPr>
            </a:lvl1pPr>
            <a:lvl2pPr algn="l">
              <a:tabLst>
                <a:tab pos="1905000" algn="l"/>
                <a:tab pos="2667000" algn="l"/>
              </a:tabLst>
              <a:defRPr sz="2400">
                <a:solidFill>
                  <a:schemeClr val="tx1"/>
                </a:solidFill>
                <a:latin typeface="Arial" charset="0"/>
                <a:ea typeface="ＭＳ Ｐゴシック" charset="0"/>
              </a:defRPr>
            </a:lvl2pPr>
            <a:lvl3pPr algn="l">
              <a:tabLst>
                <a:tab pos="1905000" algn="l"/>
                <a:tab pos="2667000" algn="l"/>
              </a:tabLst>
              <a:defRPr sz="2400">
                <a:solidFill>
                  <a:schemeClr val="tx1"/>
                </a:solidFill>
                <a:latin typeface="Arial" charset="0"/>
                <a:ea typeface="ＭＳ Ｐゴシック" charset="0"/>
              </a:defRPr>
            </a:lvl3pPr>
            <a:lvl4pPr algn="l">
              <a:tabLst>
                <a:tab pos="1905000" algn="l"/>
                <a:tab pos="2667000" algn="l"/>
              </a:tabLst>
              <a:defRPr sz="2400">
                <a:solidFill>
                  <a:schemeClr val="tx1"/>
                </a:solidFill>
                <a:latin typeface="Arial" charset="0"/>
                <a:ea typeface="ＭＳ Ｐゴシック" charset="0"/>
              </a:defRPr>
            </a:lvl4pPr>
            <a:lvl5pPr algn="l">
              <a:tabLst>
                <a:tab pos="1905000" algn="l"/>
                <a:tab pos="2667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9pPr>
          </a:lstStyle>
          <a:p>
            <a:pPr>
              <a:lnSpc>
                <a:spcPct val="100000"/>
              </a:lnSpc>
              <a:defRPr/>
            </a:pPr>
            <a:r>
              <a:rPr lang="en-AU" sz="2000" b="0" i="0" smtClean="0">
                <a:solidFill>
                  <a:schemeClr val="bg1"/>
                </a:solidFill>
              </a:rPr>
              <a:t>Gear or tools		</a:t>
            </a:r>
          </a:p>
          <a:p>
            <a:pPr algn="ctr">
              <a:lnSpc>
                <a:spcPct val="100000"/>
              </a:lnSpc>
              <a:defRPr/>
            </a:pPr>
            <a:endParaRPr lang="en-AU" sz="2000" i="0" smtClean="0">
              <a:solidFill>
                <a:schemeClr val="bg1"/>
              </a:solidFill>
            </a:endParaRPr>
          </a:p>
        </p:txBody>
      </p:sp>
      <p:sp>
        <p:nvSpPr>
          <p:cNvPr id="82954" name="Text Box 10"/>
          <p:cNvSpPr txBox="1">
            <a:spLocks noChangeArrowheads="1"/>
          </p:cNvSpPr>
          <p:nvPr/>
        </p:nvSpPr>
        <p:spPr bwMode="auto">
          <a:xfrm>
            <a:off x="3276600" y="2438400"/>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Bait</a:t>
            </a:r>
            <a:endParaRPr lang="en-AU" sz="2400" b="0" i="0">
              <a:solidFill>
                <a:schemeClr val="tx1"/>
              </a:solidFill>
              <a:latin typeface="Times New Roman" charset="0"/>
            </a:endParaRPr>
          </a:p>
        </p:txBody>
      </p:sp>
      <p:sp>
        <p:nvSpPr>
          <p:cNvPr id="82955" name="Text Box 11"/>
          <p:cNvSpPr txBox="1">
            <a:spLocks noChangeArrowheads="1"/>
          </p:cNvSpPr>
          <p:nvPr/>
        </p:nvSpPr>
        <p:spPr bwMode="auto">
          <a:xfrm>
            <a:off x="1066800" y="3886200"/>
            <a:ext cx="1143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lnSpc>
                <a:spcPct val="100000"/>
              </a:lnSpc>
              <a:spcBef>
                <a:spcPct val="50000"/>
              </a:spcBef>
              <a:defRPr/>
            </a:pPr>
            <a:r>
              <a:rPr lang="en-AU" sz="2000" i="0">
                <a:solidFill>
                  <a:schemeClr val="bg1"/>
                </a:solidFill>
              </a:rPr>
              <a:t>Timing</a:t>
            </a:r>
          </a:p>
        </p:txBody>
      </p:sp>
      <p:sp>
        <p:nvSpPr>
          <p:cNvPr id="82956" name="Text Box 12"/>
          <p:cNvSpPr txBox="1">
            <a:spLocks noChangeArrowheads="1"/>
          </p:cNvSpPr>
          <p:nvPr/>
        </p:nvSpPr>
        <p:spPr bwMode="auto">
          <a:xfrm>
            <a:off x="304800" y="44958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lnSpc>
                <a:spcPct val="100000"/>
              </a:lnSpc>
              <a:spcBef>
                <a:spcPct val="50000"/>
              </a:spcBef>
              <a:defRPr/>
            </a:pPr>
            <a:r>
              <a:rPr lang="en-AU" sz="2000" i="0">
                <a:solidFill>
                  <a:schemeClr val="bg1"/>
                </a:solidFill>
              </a:rPr>
              <a:t>Location</a:t>
            </a:r>
          </a:p>
        </p:txBody>
      </p:sp>
      <p:sp>
        <p:nvSpPr>
          <p:cNvPr id="82957" name="Text Box 13"/>
          <p:cNvSpPr txBox="1">
            <a:spLocks noChangeArrowheads="1"/>
          </p:cNvSpPr>
          <p:nvPr/>
        </p:nvSpPr>
        <p:spPr bwMode="auto">
          <a:xfrm>
            <a:off x="304800" y="52578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lnSpc>
                <a:spcPct val="100000"/>
              </a:lnSpc>
              <a:spcBef>
                <a:spcPct val="50000"/>
              </a:spcBef>
              <a:defRPr/>
            </a:pPr>
            <a:r>
              <a:rPr lang="en-AU" sz="2000" i="0">
                <a:solidFill>
                  <a:schemeClr val="bg1"/>
                </a:solidFill>
              </a:rPr>
              <a:t>Patience</a:t>
            </a:r>
          </a:p>
        </p:txBody>
      </p:sp>
      <p:sp>
        <p:nvSpPr>
          <p:cNvPr id="82958" name="Text Box 14"/>
          <p:cNvSpPr txBox="1">
            <a:spLocks noChangeArrowheads="1"/>
          </p:cNvSpPr>
          <p:nvPr/>
        </p:nvSpPr>
        <p:spPr bwMode="auto">
          <a:xfrm>
            <a:off x="304800" y="60198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lnSpc>
                <a:spcPct val="100000"/>
              </a:lnSpc>
              <a:spcBef>
                <a:spcPct val="50000"/>
              </a:spcBef>
              <a:defRPr/>
            </a:pPr>
            <a:r>
              <a:rPr lang="en-AU" sz="2000" i="0">
                <a:solidFill>
                  <a:schemeClr val="bg1"/>
                </a:solidFill>
              </a:rPr>
              <a:t>Perseverance</a:t>
            </a:r>
          </a:p>
        </p:txBody>
      </p:sp>
      <p:sp>
        <p:nvSpPr>
          <p:cNvPr id="82959" name="Text Box 15"/>
          <p:cNvSpPr txBox="1">
            <a:spLocks noChangeArrowheads="1"/>
          </p:cNvSpPr>
          <p:nvPr/>
        </p:nvSpPr>
        <p:spPr bwMode="auto">
          <a:xfrm>
            <a:off x="3657600" y="2895600"/>
            <a:ext cx="5029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Must be desirable to the type of fish you are after otherwise you will not get a bite.</a:t>
            </a:r>
          </a:p>
        </p:txBody>
      </p:sp>
      <p:sp>
        <p:nvSpPr>
          <p:cNvPr id="82961" name="Text Box 17"/>
          <p:cNvSpPr txBox="1">
            <a:spLocks noChangeArrowheads="1"/>
          </p:cNvSpPr>
          <p:nvPr/>
        </p:nvSpPr>
        <p:spPr bwMode="auto">
          <a:xfrm>
            <a:off x="2590800" y="3886200"/>
            <a:ext cx="533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Important otherwise opportunities will be lost</a:t>
            </a:r>
          </a:p>
        </p:txBody>
      </p:sp>
      <p:sp>
        <p:nvSpPr>
          <p:cNvPr id="82963" name="Text Box 19"/>
          <p:cNvSpPr txBox="1">
            <a:spLocks noChangeArrowheads="1"/>
          </p:cNvSpPr>
          <p:nvPr/>
        </p:nvSpPr>
        <p:spPr bwMode="auto">
          <a:xfrm>
            <a:off x="3657600" y="1447800"/>
            <a:ext cx="533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These must be good quality, in good working order and appropriate to the conditions</a:t>
            </a:r>
          </a:p>
        </p:txBody>
      </p:sp>
      <p:sp>
        <p:nvSpPr>
          <p:cNvPr id="82964" name="Text Box 20"/>
          <p:cNvSpPr txBox="1">
            <a:spLocks noChangeArrowheads="1"/>
          </p:cNvSpPr>
          <p:nvPr/>
        </p:nvSpPr>
        <p:spPr bwMode="auto">
          <a:xfrm>
            <a:off x="2590800" y="4495800"/>
            <a:ext cx="4953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Time and place must both be right or you will be casting into an empty sea</a:t>
            </a:r>
          </a:p>
        </p:txBody>
      </p:sp>
      <p:sp>
        <p:nvSpPr>
          <p:cNvPr id="82965" name="Text Box 21"/>
          <p:cNvSpPr txBox="1">
            <a:spLocks noChangeArrowheads="1"/>
          </p:cNvSpPr>
          <p:nvPr/>
        </p:nvSpPr>
        <p:spPr bwMode="auto">
          <a:xfrm>
            <a:off x="2590800" y="5257800"/>
            <a:ext cx="441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Conditions change so the opportunity may come along with time.</a:t>
            </a:r>
          </a:p>
        </p:txBody>
      </p:sp>
      <p:sp>
        <p:nvSpPr>
          <p:cNvPr id="82966" name="Text Box 22"/>
          <p:cNvSpPr txBox="1">
            <a:spLocks noChangeArrowheads="1"/>
          </p:cNvSpPr>
          <p:nvPr/>
        </p:nvSpPr>
        <p:spPr bwMode="auto">
          <a:xfrm>
            <a:off x="2590800" y="6019800"/>
            <a:ext cx="4800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b="0" i="0">
                <a:solidFill>
                  <a:schemeClr val="bg1"/>
                </a:solidFill>
              </a:rPr>
              <a:t>If at first you don</a:t>
            </a:r>
            <a:r>
              <a:rPr lang="ja-JP" altLang="en-AU" sz="2000" b="0" i="0">
                <a:solidFill>
                  <a:schemeClr val="bg1"/>
                </a:solidFill>
              </a:rPr>
              <a:t>’</a:t>
            </a:r>
            <a:r>
              <a:rPr lang="en-AU" sz="2000" b="0" i="0">
                <a:solidFill>
                  <a:schemeClr val="bg1"/>
                </a:solidFill>
              </a:rPr>
              <a:t>t succeed, keep trying.</a:t>
            </a:r>
          </a:p>
        </p:txBody>
      </p:sp>
      <p:sp>
        <p:nvSpPr>
          <p:cNvPr id="82968" name="Text Box 24">
            <a:hlinkClick r:id="rId7" action="ppaction://hlinksldjump"/>
          </p:cNvPr>
          <p:cNvSpPr txBox="1">
            <a:spLocks noChangeArrowheads="1"/>
          </p:cNvSpPr>
          <p:nvPr/>
        </p:nvSpPr>
        <p:spPr bwMode="auto">
          <a:xfrm>
            <a:off x="7620000" y="6248400"/>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i="0"/>
              <a:t>back . . .</a:t>
            </a:r>
          </a:p>
        </p:txBody>
      </p:sp>
      <p:sp>
        <p:nvSpPr>
          <p:cNvPr id="143377" name="Rectangle 26"/>
          <p:cNvSpPr>
            <a:spLocks noGrp="1" noChangeArrowheads="1"/>
          </p:cNvSpPr>
          <p:nvPr>
            <p:ph type="title" idx="4294967295"/>
          </p:nvPr>
        </p:nvSpPr>
        <p:spPr>
          <a:xfrm>
            <a:off x="8077200" y="0"/>
            <a:ext cx="1066800" cy="152400"/>
          </a:xfrm>
        </p:spPr>
        <p:txBody>
          <a:bodyPr/>
          <a:lstStyle/>
          <a:p>
            <a:pPr eaLnBrk="1" hangingPunct="1"/>
            <a:r>
              <a:rPr lang="en-AU" sz="400">
                <a:latin typeface="Arial" charset="0"/>
                <a:ea typeface="ＭＳ Ｐゴシック" charset="0"/>
                <a:cs typeface="ＭＳ Ｐゴシック" charset="0"/>
              </a:rPr>
              <a:t>Fishing</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1447800" y="381000"/>
            <a:ext cx="5410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400" b="0" i="0">
                <a:solidFill>
                  <a:schemeClr val="bg1"/>
                </a:solidFill>
              </a:rPr>
              <a:t>Some helpful hints:</a:t>
            </a:r>
            <a:endParaRPr lang="en-AU" sz="2400" i="0">
              <a:solidFill>
                <a:schemeClr val="bg1"/>
              </a:solidFill>
            </a:endParaRPr>
          </a:p>
        </p:txBody>
      </p:sp>
      <p:sp>
        <p:nvSpPr>
          <p:cNvPr id="83985" name="Text Box 17"/>
          <p:cNvSpPr txBox="1">
            <a:spLocks noChangeArrowheads="1"/>
          </p:cNvSpPr>
          <p:nvPr/>
        </p:nvSpPr>
        <p:spPr bwMode="auto">
          <a:xfrm>
            <a:off x="304800" y="1192213"/>
            <a:ext cx="8686800" cy="5311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482600" indent="-482600" algn="l">
              <a:defRPr sz="2400">
                <a:solidFill>
                  <a:schemeClr val="tx1"/>
                </a:solidFill>
                <a:latin typeface="Arial" charset="0"/>
                <a:ea typeface="ＭＳ Ｐゴシック" charset="0"/>
                <a:cs typeface="ＭＳ Ｐゴシック" charset="0"/>
              </a:defRPr>
            </a:lvl1pPr>
            <a:lvl2pPr marL="673100" algn="l">
              <a:defRPr sz="2400">
                <a:solidFill>
                  <a:schemeClr val="tx1"/>
                </a:solidFill>
                <a:latin typeface="Arial" charset="0"/>
                <a:ea typeface="ＭＳ Ｐゴシック" charset="0"/>
              </a:defRPr>
            </a:lvl2pPr>
            <a:lvl3pPr marL="863600" algn="l">
              <a:defRPr sz="2400">
                <a:solidFill>
                  <a:schemeClr val="tx1"/>
                </a:solidFill>
                <a:latin typeface="Arial" charset="0"/>
                <a:ea typeface="ＭＳ Ｐゴシック" charset="0"/>
              </a:defRPr>
            </a:lvl3pPr>
            <a:lvl4pPr marL="1054100" algn="l">
              <a:defRPr sz="2400">
                <a:solidFill>
                  <a:schemeClr val="tx1"/>
                </a:solidFill>
                <a:latin typeface="Arial" charset="0"/>
                <a:ea typeface="ＭＳ Ｐゴシック" charset="0"/>
              </a:defRPr>
            </a:lvl4pPr>
            <a:lvl5pPr marL="3721100" indent="-482600" algn="l">
              <a:defRPr sz="2400">
                <a:solidFill>
                  <a:schemeClr val="tx1"/>
                </a:solidFill>
                <a:latin typeface="Arial" charset="0"/>
                <a:ea typeface="ＭＳ Ｐゴシック" charset="0"/>
              </a:defRPr>
            </a:lvl5pPr>
            <a:lvl6pPr marL="4178300" indent="-482600" eaLnBrk="0" fontAlgn="base" hangingPunct="0">
              <a:spcBef>
                <a:spcPct val="0"/>
              </a:spcBef>
              <a:spcAft>
                <a:spcPct val="0"/>
              </a:spcAft>
              <a:defRPr sz="2400">
                <a:solidFill>
                  <a:schemeClr val="tx1"/>
                </a:solidFill>
                <a:latin typeface="Arial" charset="0"/>
                <a:ea typeface="ＭＳ Ｐゴシック" charset="0"/>
              </a:defRPr>
            </a:lvl6pPr>
            <a:lvl7pPr marL="4635500" indent="-482600" eaLnBrk="0" fontAlgn="base" hangingPunct="0">
              <a:spcBef>
                <a:spcPct val="0"/>
              </a:spcBef>
              <a:spcAft>
                <a:spcPct val="0"/>
              </a:spcAft>
              <a:defRPr sz="2400">
                <a:solidFill>
                  <a:schemeClr val="tx1"/>
                </a:solidFill>
                <a:latin typeface="Arial" charset="0"/>
                <a:ea typeface="ＭＳ Ｐゴシック" charset="0"/>
              </a:defRPr>
            </a:lvl7pPr>
            <a:lvl8pPr marL="5092700" indent="-482600" eaLnBrk="0" fontAlgn="base" hangingPunct="0">
              <a:spcBef>
                <a:spcPct val="0"/>
              </a:spcBef>
              <a:spcAft>
                <a:spcPct val="0"/>
              </a:spcAft>
              <a:defRPr sz="2400">
                <a:solidFill>
                  <a:schemeClr val="tx1"/>
                </a:solidFill>
                <a:latin typeface="Arial" charset="0"/>
                <a:ea typeface="ＭＳ Ｐゴシック" charset="0"/>
              </a:defRPr>
            </a:lvl8pPr>
            <a:lvl9pPr marL="5549900" indent="-482600" eaLnBrk="0" fontAlgn="base" hangingPunct="0">
              <a:spcBef>
                <a:spcPct val="0"/>
              </a:spcBef>
              <a:spcAft>
                <a:spcPct val="0"/>
              </a:spcAft>
              <a:defRPr sz="2400">
                <a:solidFill>
                  <a:schemeClr val="tx1"/>
                </a:solidFill>
                <a:latin typeface="Arial" charset="0"/>
                <a:ea typeface="ＭＳ Ｐゴシック" charset="0"/>
              </a:defRPr>
            </a:lvl9pPr>
          </a:lstStyle>
          <a:p>
            <a:pPr lvl="4">
              <a:lnSpc>
                <a:spcPct val="130000"/>
              </a:lnSpc>
              <a:buFontTx/>
              <a:buBlip>
                <a:blip r:embed="rId3"/>
              </a:buBlip>
              <a:defRPr/>
            </a:pPr>
            <a:r>
              <a:rPr lang="en-AU" sz="2000" b="0" i="0" smtClean="0">
                <a:solidFill>
                  <a:schemeClr val="bg1"/>
                </a:solidFill>
              </a:rPr>
              <a:t>Stay in the boat or on the rocks.  In the 	water you</a:t>
            </a:r>
            <a:r>
              <a:rPr lang="ja-JP" altLang="en-AU" sz="2000" b="0" i="0" smtClean="0">
                <a:solidFill>
                  <a:schemeClr val="bg1"/>
                </a:solidFill>
              </a:rPr>
              <a:t>’</a:t>
            </a:r>
            <a:r>
              <a:rPr lang="en-AU" sz="2000" b="0" i="0" smtClean="0">
                <a:solidFill>
                  <a:schemeClr val="bg1"/>
                </a:solidFill>
              </a:rPr>
              <a:t>ll only get wet and cold.</a:t>
            </a:r>
          </a:p>
          <a:p>
            <a:pPr lvl="4">
              <a:lnSpc>
                <a:spcPct val="130000"/>
              </a:lnSpc>
              <a:buFontTx/>
              <a:buBlip>
                <a:blip r:embed="rId3"/>
              </a:buBlip>
              <a:defRPr/>
            </a:pPr>
            <a:endParaRPr lang="en-AU" sz="2000" b="0" i="0" smtClean="0">
              <a:solidFill>
                <a:schemeClr val="bg1"/>
              </a:solidFill>
            </a:endParaRPr>
          </a:p>
          <a:p>
            <a:pPr lvl="4">
              <a:lnSpc>
                <a:spcPct val="130000"/>
              </a:lnSpc>
              <a:buFontTx/>
              <a:buBlip>
                <a:blip r:embed="rId3"/>
              </a:buBlip>
              <a:defRPr/>
            </a:pPr>
            <a:r>
              <a:rPr lang="en-AU" sz="2000" b="0" i="0" smtClean="0">
                <a:solidFill>
                  <a:schemeClr val="bg1"/>
                </a:solidFill>
              </a:rPr>
              <a:t>If the fish aren</a:t>
            </a:r>
            <a:r>
              <a:rPr lang="ja-JP" altLang="en-AU" sz="2000" b="0" i="0" smtClean="0">
                <a:solidFill>
                  <a:schemeClr val="bg1"/>
                </a:solidFill>
              </a:rPr>
              <a:t>’</a:t>
            </a:r>
            <a:r>
              <a:rPr lang="en-AU" sz="2000" b="0" i="0" smtClean="0">
                <a:solidFill>
                  <a:schemeClr val="bg1"/>
                </a:solidFill>
              </a:rPr>
              <a:t>t biting cast around.</a:t>
            </a:r>
          </a:p>
          <a:p>
            <a:pPr>
              <a:lnSpc>
                <a:spcPct val="130000"/>
              </a:lnSpc>
              <a:buFontTx/>
              <a:buBlip>
                <a:blip r:embed="rId3"/>
              </a:buBlip>
              <a:defRPr/>
            </a:pPr>
            <a:endParaRPr lang="en-AU" sz="2000" b="0" i="0" smtClean="0">
              <a:solidFill>
                <a:schemeClr val="bg1"/>
              </a:solidFill>
            </a:endParaRPr>
          </a:p>
          <a:p>
            <a:pPr lvl="4">
              <a:lnSpc>
                <a:spcPct val="130000"/>
              </a:lnSpc>
              <a:buFontTx/>
              <a:buBlip>
                <a:blip r:embed="rId3"/>
              </a:buBlip>
              <a:defRPr/>
            </a:pPr>
            <a:r>
              <a:rPr lang="en-AU" sz="2000" b="0" i="0" smtClean="0">
                <a:solidFill>
                  <a:schemeClr val="bg1"/>
                </a:solidFill>
              </a:rPr>
              <a:t>To go after big fish you</a:t>
            </a:r>
            <a:r>
              <a:rPr lang="ja-JP" altLang="en-AU" sz="2000" b="0" i="0" smtClean="0">
                <a:solidFill>
                  <a:schemeClr val="bg1"/>
                </a:solidFill>
              </a:rPr>
              <a:t>’</a:t>
            </a:r>
            <a:r>
              <a:rPr lang="en-AU" sz="2000" b="0" i="0" smtClean="0">
                <a:solidFill>
                  <a:schemeClr val="bg1"/>
                </a:solidFill>
              </a:rPr>
              <a:t>ll have to cast in deep water</a:t>
            </a:r>
          </a:p>
          <a:p>
            <a:pPr>
              <a:lnSpc>
                <a:spcPct val="130000"/>
              </a:lnSpc>
              <a:buFontTx/>
              <a:buBlip>
                <a:blip r:embed="rId3"/>
              </a:buBlip>
              <a:defRPr/>
            </a:pPr>
            <a:endParaRPr lang="en-AU" sz="2000" b="0" i="0" smtClean="0">
              <a:solidFill>
                <a:schemeClr val="bg1"/>
              </a:solidFill>
            </a:endParaRPr>
          </a:p>
          <a:p>
            <a:pPr>
              <a:lnSpc>
                <a:spcPct val="130000"/>
              </a:lnSpc>
              <a:buFontTx/>
              <a:buBlip>
                <a:blip r:embed="rId3"/>
              </a:buBlip>
              <a:defRPr/>
            </a:pPr>
            <a:r>
              <a:rPr lang="en-AU" sz="2000" b="0" i="0" smtClean="0">
                <a:solidFill>
                  <a:schemeClr val="bg1"/>
                </a:solidFill>
              </a:rPr>
              <a:t>You</a:t>
            </a:r>
            <a:r>
              <a:rPr lang="ja-JP" altLang="en-AU" sz="2000" b="0" i="0" smtClean="0">
                <a:solidFill>
                  <a:schemeClr val="bg1"/>
                </a:solidFill>
              </a:rPr>
              <a:t>’</a:t>
            </a:r>
            <a:r>
              <a:rPr lang="en-AU" sz="2000" b="0" i="0" smtClean="0">
                <a:solidFill>
                  <a:schemeClr val="bg1"/>
                </a:solidFill>
              </a:rPr>
              <a:t>ll have a few disappointments,  Come back another time.</a:t>
            </a:r>
          </a:p>
          <a:p>
            <a:pPr>
              <a:lnSpc>
                <a:spcPct val="130000"/>
              </a:lnSpc>
              <a:buFontTx/>
              <a:buBlip>
                <a:blip r:embed="rId3"/>
              </a:buBlip>
              <a:defRPr/>
            </a:pPr>
            <a:endParaRPr lang="en-AU" sz="2000" b="0" i="0" smtClean="0">
              <a:solidFill>
                <a:schemeClr val="bg1"/>
              </a:solidFill>
            </a:endParaRPr>
          </a:p>
          <a:p>
            <a:pPr>
              <a:lnSpc>
                <a:spcPct val="130000"/>
              </a:lnSpc>
              <a:buFontTx/>
              <a:buBlip>
                <a:blip r:embed="rId3"/>
              </a:buBlip>
              <a:defRPr/>
            </a:pPr>
            <a:r>
              <a:rPr lang="en-AU" sz="2000" b="0" i="0" smtClean="0">
                <a:solidFill>
                  <a:schemeClr val="bg1"/>
                </a:solidFill>
              </a:rPr>
              <a:t>Be creative.  It</a:t>
            </a:r>
            <a:r>
              <a:rPr lang="ja-JP" altLang="en-AU" sz="2000" b="0" i="0" smtClean="0">
                <a:solidFill>
                  <a:schemeClr val="bg1"/>
                </a:solidFill>
              </a:rPr>
              <a:t>’</a:t>
            </a:r>
            <a:r>
              <a:rPr lang="en-AU" sz="2000" b="0" i="0" smtClean="0">
                <a:solidFill>
                  <a:schemeClr val="bg1"/>
                </a:solidFill>
              </a:rPr>
              <a:t>s not the size of the hook or the thickness of the line but how you play the game that is important.</a:t>
            </a:r>
          </a:p>
          <a:p>
            <a:pPr>
              <a:lnSpc>
                <a:spcPct val="100000"/>
              </a:lnSpc>
              <a:spcBef>
                <a:spcPct val="50000"/>
              </a:spcBef>
              <a:buFontTx/>
              <a:buBlip>
                <a:blip r:embed="rId3"/>
              </a:buBlip>
              <a:defRPr/>
            </a:pPr>
            <a:endParaRPr lang="en-AU" sz="2000" i="0" smtClean="0">
              <a:solidFill>
                <a:schemeClr val="bg1"/>
              </a:solidFill>
            </a:endParaRPr>
          </a:p>
        </p:txBody>
      </p:sp>
      <p:sp>
        <p:nvSpPr>
          <p:cNvPr id="83989" name="Text Box 21">
            <a:hlinkClick r:id="rId4" action="ppaction://hlinksldjump"/>
          </p:cNvPr>
          <p:cNvSpPr txBox="1">
            <a:spLocks noChangeArrowheads="1"/>
          </p:cNvSpPr>
          <p:nvPr/>
        </p:nvSpPr>
        <p:spPr bwMode="auto">
          <a:xfrm>
            <a:off x="7620000" y="6248400"/>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i="0" dirty="0"/>
              <a:t>back . . .</a:t>
            </a:r>
          </a:p>
        </p:txBody>
      </p:sp>
      <p:pic>
        <p:nvPicPr>
          <p:cNvPr id="145412" name="Picture 22" descr="fish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5988"/>
            <a:ext cx="28194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23"/>
          <p:cNvSpPr>
            <a:spLocks noGrp="1" noChangeArrowheads="1"/>
          </p:cNvSpPr>
          <p:nvPr>
            <p:ph type="title" idx="4294967295"/>
          </p:nvPr>
        </p:nvSpPr>
        <p:spPr>
          <a:xfrm>
            <a:off x="8153400" y="152400"/>
            <a:ext cx="838200" cy="152400"/>
          </a:xfrm>
        </p:spPr>
        <p:txBody>
          <a:bodyPr/>
          <a:lstStyle/>
          <a:p>
            <a:pPr eaLnBrk="1" hangingPunct="1"/>
            <a:r>
              <a:rPr lang="en-AU" sz="400">
                <a:latin typeface="Arial" charset="0"/>
                <a:ea typeface="ＭＳ Ｐゴシック" charset="0"/>
                <a:cs typeface="ＭＳ Ｐゴシック" charset="0"/>
              </a:rPr>
              <a:t>Fishing hints</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1000"/>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85">
                                            <p:txEl>
                                              <p:pRg st="0" end="0"/>
                                            </p:txEl>
                                          </p:spTgt>
                                        </p:tgtEl>
                                        <p:attrNameLst>
                                          <p:attrName>style.visibility</p:attrName>
                                        </p:attrNameLst>
                                      </p:cBhvr>
                                      <p:to>
                                        <p:strVal val="visible"/>
                                      </p:to>
                                    </p:set>
                                    <p:animEffect transition="in" filter="fade">
                                      <p:cBhvr>
                                        <p:cTn id="12" dur="1000"/>
                                        <p:tgtEl>
                                          <p:spTgt spid="839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985">
                                            <p:txEl>
                                              <p:pRg st="2" end="2"/>
                                            </p:txEl>
                                          </p:spTgt>
                                        </p:tgtEl>
                                        <p:attrNameLst>
                                          <p:attrName>style.visibility</p:attrName>
                                        </p:attrNameLst>
                                      </p:cBhvr>
                                      <p:to>
                                        <p:strVal val="visible"/>
                                      </p:to>
                                    </p:set>
                                    <p:animEffect transition="in" filter="fade">
                                      <p:cBhvr>
                                        <p:cTn id="17" dur="1000"/>
                                        <p:tgtEl>
                                          <p:spTgt spid="839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985">
                                            <p:txEl>
                                              <p:pRg st="4" end="4"/>
                                            </p:txEl>
                                          </p:spTgt>
                                        </p:tgtEl>
                                        <p:attrNameLst>
                                          <p:attrName>style.visibility</p:attrName>
                                        </p:attrNameLst>
                                      </p:cBhvr>
                                      <p:to>
                                        <p:strVal val="visible"/>
                                      </p:to>
                                    </p:set>
                                    <p:animEffect transition="in" filter="fade">
                                      <p:cBhvr>
                                        <p:cTn id="22" dur="1000"/>
                                        <p:tgtEl>
                                          <p:spTgt spid="8398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3985">
                                            <p:txEl>
                                              <p:pRg st="6" end="6"/>
                                            </p:txEl>
                                          </p:spTgt>
                                        </p:tgtEl>
                                        <p:attrNameLst>
                                          <p:attrName>style.visibility</p:attrName>
                                        </p:attrNameLst>
                                      </p:cBhvr>
                                      <p:to>
                                        <p:strVal val="visible"/>
                                      </p:to>
                                    </p:set>
                                    <p:animEffect transition="in" filter="fade">
                                      <p:cBhvr>
                                        <p:cTn id="27" dur="1000"/>
                                        <p:tgtEl>
                                          <p:spTgt spid="8398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985">
                                            <p:txEl>
                                              <p:pRg st="8" end="8"/>
                                            </p:txEl>
                                          </p:spTgt>
                                        </p:tgtEl>
                                        <p:attrNameLst>
                                          <p:attrName>style.visibility</p:attrName>
                                        </p:attrNameLst>
                                      </p:cBhvr>
                                      <p:to>
                                        <p:strVal val="visible"/>
                                      </p:to>
                                    </p:set>
                                    <p:animEffect transition="in" filter="fade">
                                      <p:cBhvr>
                                        <p:cTn id="32" dur="1000"/>
                                        <p:tgtEl>
                                          <p:spTgt spid="839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85"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AutoShape 5"/>
          <p:cNvSpPr>
            <a:spLocks/>
          </p:cNvSpPr>
          <p:nvPr/>
        </p:nvSpPr>
        <p:spPr bwMode="auto">
          <a:xfrm rot="1274843">
            <a:off x="3227388" y="2235200"/>
            <a:ext cx="457200" cy="4056063"/>
          </a:xfrm>
          <a:prstGeom prst="leftBrace">
            <a:avLst>
              <a:gd name="adj1" fmla="val 7392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70" name="Text Box 6"/>
          <p:cNvSpPr txBox="1">
            <a:spLocks noChangeArrowheads="1"/>
          </p:cNvSpPr>
          <p:nvPr/>
        </p:nvSpPr>
        <p:spPr bwMode="auto">
          <a:xfrm>
            <a:off x="323528" y="2852936"/>
            <a:ext cx="3024336" cy="1094146"/>
          </a:xfrm>
          <a:prstGeom prst="rect">
            <a:avLst/>
          </a:prstGeom>
          <a:solidFill>
            <a:srgbClr val="00FF00"/>
          </a:solidFill>
          <a:ln w="9525">
            <a:solidFill>
              <a:schemeClr val="tx1"/>
            </a:solidFill>
            <a:miter lim="800000"/>
            <a:headEnd/>
            <a:tailEnd/>
          </a:ln>
          <a:effectLst>
            <a:innerShdw blurRad="63500" dist="50800" dir="13500000">
              <a:prstClr val="black">
                <a:alpha val="50000"/>
              </a:prstClr>
            </a:innerShdw>
          </a:effectLst>
        </p:spPr>
        <p:txBody>
          <a:bodyPr wrap="square">
            <a:spAutoFit/>
          </a:bodyPr>
          <a:lstStyle/>
          <a:p>
            <a:pPr algn="ctr"/>
            <a:r>
              <a:rPr lang="en-US" sz="1800" b="0" dirty="0">
                <a:solidFill>
                  <a:srgbClr val="000000"/>
                </a:solidFill>
              </a:rPr>
              <a:t>Primary Prevention:</a:t>
            </a:r>
          </a:p>
          <a:p>
            <a:pPr algn="ctr"/>
            <a:r>
              <a:rPr lang="en-US" sz="1800" b="0" dirty="0" smtClean="0">
                <a:solidFill>
                  <a:srgbClr val="000000"/>
                </a:solidFill>
              </a:rPr>
              <a:t>School/</a:t>
            </a:r>
            <a:r>
              <a:rPr lang="en-US" sz="1800" b="0" dirty="0">
                <a:solidFill>
                  <a:srgbClr val="000000"/>
                </a:solidFill>
              </a:rPr>
              <a:t>Classroom</a:t>
            </a:r>
            <a:r>
              <a:rPr lang="en-US" sz="1800" b="0" dirty="0" smtClean="0">
                <a:solidFill>
                  <a:srgbClr val="000000"/>
                </a:solidFill>
              </a:rPr>
              <a:t>-Wide </a:t>
            </a:r>
            <a:r>
              <a:rPr lang="en-US" sz="1800" b="0" dirty="0">
                <a:solidFill>
                  <a:srgbClr val="000000"/>
                </a:solidFill>
              </a:rPr>
              <a:t>Systems </a:t>
            </a:r>
            <a:r>
              <a:rPr lang="en-US" sz="1800" b="0" dirty="0" smtClean="0">
                <a:solidFill>
                  <a:srgbClr val="000000"/>
                </a:solidFill>
              </a:rPr>
              <a:t>for all </a:t>
            </a:r>
            <a:r>
              <a:rPr lang="en-US" sz="1800" b="0" dirty="0">
                <a:solidFill>
                  <a:srgbClr val="000000"/>
                </a:solidFill>
              </a:rPr>
              <a:t>Students</a:t>
            </a:r>
            <a:r>
              <a:rPr lang="en-US" sz="1800" b="0" dirty="0" smtClean="0">
                <a:solidFill>
                  <a:srgbClr val="000000"/>
                </a:solidFill>
              </a:rPr>
              <a:t>, Staff</a:t>
            </a:r>
            <a:r>
              <a:rPr lang="en-US" sz="1800" b="0" dirty="0">
                <a:solidFill>
                  <a:srgbClr val="000000"/>
                </a:solidFill>
              </a:rPr>
              <a:t>, &amp; Settings</a:t>
            </a:r>
          </a:p>
        </p:txBody>
      </p:sp>
      <p:sp>
        <p:nvSpPr>
          <p:cNvPr id="88071"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72" name="AutoShape 8"/>
          <p:cNvSpPr>
            <a:spLocks/>
          </p:cNvSpPr>
          <p:nvPr/>
        </p:nvSpPr>
        <p:spPr bwMode="auto">
          <a:xfrm rot="-1243991">
            <a:off x="5502275" y="1617663"/>
            <a:ext cx="304800" cy="782637"/>
          </a:xfrm>
          <a:prstGeom prst="rightBrace">
            <a:avLst>
              <a:gd name="adj1" fmla="val 21398"/>
              <a:gd name="adj2" fmla="val 67856"/>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73" name="Text Box 9"/>
          <p:cNvSpPr txBox="1">
            <a:spLocks noChangeArrowheads="1"/>
          </p:cNvSpPr>
          <p:nvPr/>
        </p:nvSpPr>
        <p:spPr bwMode="auto">
          <a:xfrm>
            <a:off x="5997575" y="1905000"/>
            <a:ext cx="2822897" cy="1094146"/>
          </a:xfrm>
          <a:prstGeom prst="rect">
            <a:avLst/>
          </a:prstGeom>
          <a:solidFill>
            <a:srgbClr val="FFFF00"/>
          </a:solidFill>
          <a:ln w="9525">
            <a:solidFill>
              <a:schemeClr val="tx2"/>
            </a:solidFill>
            <a:miter lim="800000"/>
            <a:headEnd/>
            <a:tailEnd/>
          </a:ln>
          <a:effectLst>
            <a:innerShdw blurRad="63500" dist="50800" dir="13500000">
              <a:prstClr val="black">
                <a:alpha val="50000"/>
              </a:prstClr>
            </a:innerShdw>
          </a:effectLst>
        </p:spPr>
        <p:txBody>
          <a:bodyPr wrap="square">
            <a:spAutoFit/>
          </a:bodyPr>
          <a:lstStyle/>
          <a:p>
            <a:pPr algn="ctr"/>
            <a:r>
              <a:rPr lang="en-US" sz="1800" b="0" dirty="0">
                <a:solidFill>
                  <a:srgbClr val="000000"/>
                </a:solidFill>
              </a:rPr>
              <a:t>Secondary Prevention:</a:t>
            </a:r>
          </a:p>
          <a:p>
            <a:pPr algn="ctr"/>
            <a:r>
              <a:rPr lang="en-US" sz="1800" b="0" dirty="0" smtClean="0">
                <a:solidFill>
                  <a:srgbClr val="000000"/>
                </a:solidFill>
              </a:rPr>
              <a:t>Specialised </a:t>
            </a:r>
            <a:r>
              <a:rPr lang="en-US" sz="1800" b="0" dirty="0">
                <a:solidFill>
                  <a:srgbClr val="000000"/>
                </a:solidFill>
              </a:rPr>
              <a:t>Group</a:t>
            </a:r>
          </a:p>
          <a:p>
            <a:pPr algn="ctr"/>
            <a:r>
              <a:rPr lang="en-US" sz="1800" b="0" dirty="0">
                <a:solidFill>
                  <a:srgbClr val="000000"/>
                </a:solidFill>
              </a:rPr>
              <a:t>Systems for Students with At-Risk </a:t>
            </a:r>
            <a:r>
              <a:rPr lang="en-US" sz="1800" b="0" dirty="0" smtClean="0">
                <a:solidFill>
                  <a:srgbClr val="000000"/>
                </a:solidFill>
              </a:rPr>
              <a:t>Behaviour</a:t>
            </a:r>
            <a:endParaRPr lang="en-US" sz="1800" b="0" dirty="0">
              <a:solidFill>
                <a:srgbClr val="000000"/>
              </a:solidFill>
            </a:endParaRPr>
          </a:p>
        </p:txBody>
      </p:sp>
      <p:sp>
        <p:nvSpPr>
          <p:cNvPr id="88074" name="Text Box 10"/>
          <p:cNvSpPr txBox="1">
            <a:spLocks noChangeArrowheads="1"/>
          </p:cNvSpPr>
          <p:nvPr/>
        </p:nvSpPr>
        <p:spPr bwMode="auto">
          <a:xfrm>
            <a:off x="6019800" y="304800"/>
            <a:ext cx="2800672" cy="1343445"/>
          </a:xfrm>
          <a:prstGeom prst="rect">
            <a:avLst/>
          </a:prstGeom>
          <a:solidFill>
            <a:srgbClr val="FF0000"/>
          </a:solidFill>
          <a:ln w="9525">
            <a:solidFill>
              <a:schemeClr val="tx2"/>
            </a:solidFill>
            <a:miter lim="800000"/>
            <a:headEnd/>
            <a:tailEnd/>
          </a:ln>
          <a:effectLst>
            <a:innerShdw blurRad="63500" dist="50800" dir="13500000">
              <a:prstClr val="black">
                <a:alpha val="50000"/>
              </a:prstClr>
            </a:innerShdw>
          </a:effectLst>
        </p:spPr>
        <p:txBody>
          <a:bodyPr wrap="square">
            <a:spAutoFit/>
          </a:bodyPr>
          <a:lstStyle/>
          <a:p>
            <a:pPr algn="ctr"/>
            <a:r>
              <a:rPr lang="en-US" sz="1800" b="0" dirty="0">
                <a:solidFill>
                  <a:srgbClr val="000000"/>
                </a:solidFill>
              </a:rPr>
              <a:t>Tertiary Prevention:</a:t>
            </a:r>
          </a:p>
          <a:p>
            <a:pPr algn="ctr"/>
            <a:r>
              <a:rPr lang="en-US" sz="1800" b="0" dirty="0" smtClean="0">
                <a:solidFill>
                  <a:srgbClr val="000000"/>
                </a:solidFill>
              </a:rPr>
              <a:t>Specialised </a:t>
            </a:r>
            <a:endParaRPr lang="en-US" sz="1800" b="0" dirty="0">
              <a:solidFill>
                <a:srgbClr val="000000"/>
              </a:solidFill>
            </a:endParaRPr>
          </a:p>
          <a:p>
            <a:pPr algn="ctr"/>
            <a:r>
              <a:rPr lang="en-US" sz="1800" b="0" dirty="0" smtClean="0">
                <a:solidFill>
                  <a:srgbClr val="000000"/>
                </a:solidFill>
              </a:rPr>
              <a:t>Individualised</a:t>
            </a:r>
            <a:endParaRPr lang="en-US" sz="1800" b="0" dirty="0">
              <a:solidFill>
                <a:srgbClr val="000000"/>
              </a:solidFill>
            </a:endParaRPr>
          </a:p>
          <a:p>
            <a:pPr algn="ctr"/>
            <a:r>
              <a:rPr lang="en-US" sz="1800" b="0" dirty="0">
                <a:solidFill>
                  <a:srgbClr val="000000"/>
                </a:solidFill>
              </a:rPr>
              <a:t>Systems for Students with High-Risk </a:t>
            </a:r>
            <a:r>
              <a:rPr lang="en-US" sz="1800" b="0" dirty="0" smtClean="0">
                <a:solidFill>
                  <a:srgbClr val="000000"/>
                </a:solidFill>
              </a:rPr>
              <a:t>Behaviour</a:t>
            </a:r>
            <a:endParaRPr lang="en-US" sz="1800" b="0" dirty="0">
              <a:solidFill>
                <a:srgbClr val="000000"/>
              </a:solidFill>
            </a:endParaRPr>
          </a:p>
        </p:txBody>
      </p:sp>
      <p:sp>
        <p:nvSpPr>
          <p:cNvPr id="88078" name="Text Box 14"/>
          <p:cNvSpPr txBox="1">
            <a:spLocks noChangeArrowheads="1"/>
          </p:cNvSpPr>
          <p:nvPr/>
        </p:nvSpPr>
        <p:spPr bwMode="auto">
          <a:xfrm>
            <a:off x="1979712" y="44624"/>
            <a:ext cx="4104456" cy="864096"/>
          </a:xfrm>
          <a:prstGeom prst="rect">
            <a:avLst/>
          </a:prstGeom>
          <a:noFill/>
          <a:ln w="19050">
            <a:noFill/>
            <a:miter lim="800000"/>
            <a:headEnd/>
            <a:tailEnd/>
          </a:ln>
          <a:effectLst>
            <a:innerShdw blurRad="63500" dist="50800" dir="13500000">
              <a:prstClr val="black">
                <a:alpha val="50000"/>
              </a:prstClr>
            </a:innerShdw>
          </a:effectLst>
        </p:spPr>
        <p:txBody>
          <a:bodyPr wrap="square">
            <a:spAutoFit/>
          </a:bodyPr>
          <a:lstStyle/>
          <a:p>
            <a:pPr algn="ctr"/>
            <a:r>
              <a:rPr lang="en-US" sz="1800" b="1" i="0" dirty="0">
                <a:solidFill>
                  <a:srgbClr val="003399"/>
                </a:solidFill>
                <a:latin typeface="Times New Roman"/>
                <a:cs typeface="Times New Roman"/>
              </a:rPr>
              <a:t>CONTINUUM </a:t>
            </a:r>
            <a:r>
              <a:rPr lang="en-US" sz="1800" b="1" i="0" dirty="0" smtClean="0">
                <a:solidFill>
                  <a:srgbClr val="003399"/>
                </a:solidFill>
                <a:latin typeface="Times New Roman"/>
                <a:cs typeface="Times New Roman"/>
              </a:rPr>
              <a:t>OF SCHOOL</a:t>
            </a:r>
            <a:r>
              <a:rPr lang="en-US" sz="1800" b="1" i="0" dirty="0">
                <a:solidFill>
                  <a:srgbClr val="003399"/>
                </a:solidFill>
                <a:latin typeface="Times New Roman"/>
                <a:cs typeface="Times New Roman"/>
              </a:rPr>
              <a:t>-WIDE </a:t>
            </a:r>
          </a:p>
          <a:p>
            <a:pPr algn="ctr"/>
            <a:r>
              <a:rPr lang="en-US" sz="1800" b="1" i="0" dirty="0">
                <a:solidFill>
                  <a:srgbClr val="003399"/>
                </a:solidFill>
                <a:latin typeface="Times New Roman"/>
                <a:cs typeface="Times New Roman"/>
              </a:rPr>
              <a:t>INSTRUCTIONAL &amp; </a:t>
            </a:r>
          </a:p>
          <a:p>
            <a:pPr algn="ctr"/>
            <a:r>
              <a:rPr lang="en-US" sz="1800" b="1" i="0" dirty="0">
                <a:solidFill>
                  <a:srgbClr val="003399"/>
                </a:solidFill>
                <a:latin typeface="Times New Roman"/>
                <a:cs typeface="Times New Roman"/>
              </a:rPr>
              <a:t>POSITIVE </a:t>
            </a:r>
            <a:r>
              <a:rPr lang="en-US" sz="1800" b="1" i="0" dirty="0" smtClean="0">
                <a:solidFill>
                  <a:srgbClr val="003399"/>
                </a:solidFill>
                <a:latin typeface="Times New Roman"/>
                <a:cs typeface="Times New Roman"/>
              </a:rPr>
              <a:t>BEHAVIOUR SUPPORT</a:t>
            </a:r>
            <a:endParaRPr lang="en-US" sz="1800" b="1" i="0" dirty="0">
              <a:solidFill>
                <a:srgbClr val="003399"/>
              </a:solidFill>
              <a:latin typeface="Times New Roman"/>
              <a:cs typeface="Times New Roman"/>
            </a:endParaRPr>
          </a:p>
        </p:txBody>
      </p:sp>
      <p:grpSp>
        <p:nvGrpSpPr>
          <p:cNvPr id="88080" name="Group 16"/>
          <p:cNvGrpSpPr>
            <a:grpSpLocks/>
          </p:cNvGrpSpPr>
          <p:nvPr/>
        </p:nvGrpSpPr>
        <p:grpSpPr bwMode="auto">
          <a:xfrm>
            <a:off x="3048000" y="1052736"/>
            <a:ext cx="4038600" cy="5257800"/>
            <a:chOff x="2016" y="720"/>
            <a:chExt cx="2544" cy="3312"/>
          </a:xfrm>
          <a:effectLst>
            <a:innerShdw blurRad="63500" dist="50800" dir="13500000">
              <a:prstClr val="black">
                <a:alpha val="50000"/>
              </a:prstClr>
            </a:innerShdw>
          </a:effectLst>
        </p:grpSpPr>
        <p:sp>
          <p:nvSpPr>
            <p:cNvPr id="88066" name="AutoShape 2"/>
            <p:cNvSpPr>
              <a:spLocks noChangeArrowheads="1"/>
            </p:cNvSpPr>
            <p:nvPr/>
          </p:nvSpPr>
          <p:spPr bwMode="auto">
            <a:xfrm>
              <a:off x="2016" y="720"/>
              <a:ext cx="2544" cy="3312"/>
            </a:xfrm>
            <a:prstGeom prst="triangle">
              <a:avLst>
                <a:gd name="adj"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67" name="AutoShape 3"/>
            <p:cNvSpPr>
              <a:spLocks noChangeArrowheads="1"/>
            </p:cNvSpPr>
            <p:nvPr/>
          </p:nvSpPr>
          <p:spPr bwMode="auto">
            <a:xfrm>
              <a:off x="2952" y="728"/>
              <a:ext cx="672" cy="864"/>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68" name="AutoShape 4"/>
            <p:cNvSpPr>
              <a:spLocks noChangeArrowheads="1"/>
            </p:cNvSpPr>
            <p:nvPr/>
          </p:nvSpPr>
          <p:spPr bwMode="auto">
            <a:xfrm>
              <a:off x="3126" y="736"/>
              <a:ext cx="322" cy="384"/>
            </a:xfrm>
            <a:prstGeom prst="triangle">
              <a:avLst>
                <a:gd name="adj"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075" name="Text Box 11"/>
            <p:cNvSpPr txBox="1">
              <a:spLocks noChangeArrowheads="1"/>
            </p:cNvSpPr>
            <p:nvPr/>
          </p:nvSpPr>
          <p:spPr bwMode="auto">
            <a:xfrm>
              <a:off x="2568" y="3305"/>
              <a:ext cx="167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400" dirty="0">
                  <a:solidFill>
                    <a:srgbClr val="000000"/>
                  </a:solidFill>
                </a:rPr>
                <a:t>80% of Students</a:t>
              </a:r>
            </a:p>
          </p:txBody>
        </p:sp>
        <p:sp>
          <p:nvSpPr>
            <p:cNvPr id="88076" name="Text Box 12"/>
            <p:cNvSpPr txBox="1">
              <a:spLocks noChangeArrowheads="1"/>
            </p:cNvSpPr>
            <p:nvPr/>
          </p:nvSpPr>
          <p:spPr bwMode="auto">
            <a:xfrm>
              <a:off x="3038" y="1264"/>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dirty="0">
                  <a:solidFill>
                    <a:srgbClr val="000000"/>
                  </a:solidFill>
                </a:rPr>
                <a:t>15% </a:t>
              </a:r>
            </a:p>
          </p:txBody>
        </p:sp>
        <p:sp>
          <p:nvSpPr>
            <p:cNvPr id="88079" name="Text Box 15"/>
            <p:cNvSpPr txBox="1">
              <a:spLocks noChangeArrowheads="1"/>
            </p:cNvSpPr>
            <p:nvPr/>
          </p:nvSpPr>
          <p:spPr bwMode="auto">
            <a:xfrm>
              <a:off x="3120" y="912"/>
              <a:ext cx="38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a:solidFill>
                    <a:srgbClr val="000000"/>
                  </a:solidFill>
                </a:rPr>
                <a:t>5% </a:t>
              </a:r>
            </a:p>
          </p:txBody>
        </p:sp>
      </p:grpSp>
      <p:grpSp>
        <p:nvGrpSpPr>
          <p:cNvPr id="7" name="Group 6"/>
          <p:cNvGrpSpPr/>
          <p:nvPr/>
        </p:nvGrpSpPr>
        <p:grpSpPr>
          <a:xfrm>
            <a:off x="2153046" y="1029882"/>
            <a:ext cx="3694543" cy="5711486"/>
            <a:chOff x="2153046" y="1029882"/>
            <a:chExt cx="3694543" cy="5711486"/>
          </a:xfrm>
        </p:grpSpPr>
        <p:sp>
          <p:nvSpPr>
            <p:cNvPr id="4" name="Diagonal Stripe 3"/>
            <p:cNvSpPr/>
            <p:nvPr/>
          </p:nvSpPr>
          <p:spPr bwMode="auto">
            <a:xfrm rot="20625410" flipH="1" flipV="1">
              <a:off x="2153046" y="1379493"/>
              <a:ext cx="3694543" cy="4855800"/>
            </a:xfrm>
            <a:prstGeom prst="diagStripe">
              <a:avLst>
                <a:gd name="adj" fmla="val 78317"/>
              </a:avLst>
            </a:prstGeom>
            <a:solidFill>
              <a:schemeClr val="bg1">
                <a:lumMod val="95000"/>
                <a:alpha val="70000"/>
              </a:schemeClr>
            </a:solidFill>
            <a:ln w="9525" cap="flat" cmpd="sng" algn="ctr">
              <a:no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Rectangle 4"/>
            <p:cNvSpPr/>
            <p:nvPr/>
          </p:nvSpPr>
          <p:spPr bwMode="auto">
            <a:xfrm>
              <a:off x="2915816" y="6381328"/>
              <a:ext cx="864096"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rot="17428427">
              <a:off x="1672099" y="3471330"/>
              <a:ext cx="5375339" cy="492443"/>
            </a:xfrm>
            <a:prstGeom prst="rect">
              <a:avLst/>
            </a:prstGeom>
            <a:noFill/>
          </p:spPr>
          <p:txBody>
            <a:bodyPr wrap="square" rtlCol="0">
              <a:spAutoFit/>
            </a:bodyPr>
            <a:lstStyle/>
            <a:p>
              <a:r>
                <a:rPr lang="en-US" sz="2600" b="1" dirty="0" smtClean="0">
                  <a:solidFill>
                    <a:schemeClr val="bg1">
                      <a:lumMod val="65000"/>
                    </a:schemeClr>
                  </a:solidFill>
                </a:rPr>
                <a:t>Non-violent crisis intervention</a:t>
              </a:r>
              <a:endParaRPr lang="en-US" sz="2600" b="1" dirty="0">
                <a:solidFill>
                  <a:schemeClr val="bg1">
                    <a:lumMod val="65000"/>
                  </a:schemeClr>
                </a:solidFill>
              </a:endParaRPr>
            </a:p>
          </p:txBody>
        </p:sp>
      </p:grpSp>
      <p:pic>
        <p:nvPicPr>
          <p:cNvPr id="2" name="Picture 1" descr="Back_btn.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2" y="6309320"/>
            <a:ext cx="769640" cy="487956"/>
          </a:xfrm>
          <a:prstGeom prst="rect">
            <a:avLst/>
          </a:prstGeom>
        </p:spPr>
      </p:pic>
      <p:pic>
        <p:nvPicPr>
          <p:cNvPr id="8" name="Picture 7"/>
          <p:cNvPicPr>
            <a:picLocks noChangeAspect="1"/>
          </p:cNvPicPr>
          <p:nvPr/>
        </p:nvPicPr>
        <p:blipFill>
          <a:blip r:embed="rId5"/>
          <a:stretch>
            <a:fillRect/>
          </a:stretch>
        </p:blipFill>
        <p:spPr>
          <a:xfrm>
            <a:off x="35860" y="4342"/>
            <a:ext cx="2009729" cy="904378"/>
          </a:xfrm>
          <a:prstGeom prst="rect">
            <a:avLst/>
          </a:prstGeom>
        </p:spPr>
      </p:pic>
      <p:cxnSp>
        <p:nvCxnSpPr>
          <p:cNvPr id="10" name="Straight Connector 9"/>
          <p:cNvCxnSpPr/>
          <p:nvPr/>
        </p:nvCxnSpPr>
        <p:spPr bwMode="auto">
          <a:xfrm>
            <a:off x="2110515" y="0"/>
            <a:ext cx="0" cy="908720"/>
          </a:xfrm>
          <a:prstGeom prst="line">
            <a:avLst/>
          </a:prstGeom>
          <a:noFill/>
          <a:ln w="38100" cap="flat" cmpd="sng" algn="ctr">
            <a:solidFill>
              <a:srgbClr val="003399"/>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5" name="Straight Connector 24"/>
          <p:cNvCxnSpPr/>
          <p:nvPr/>
        </p:nvCxnSpPr>
        <p:spPr bwMode="auto">
          <a:xfrm>
            <a:off x="2147246" y="-3868"/>
            <a:ext cx="0" cy="908720"/>
          </a:xfrm>
          <a:prstGeom prst="line">
            <a:avLst/>
          </a:prstGeom>
          <a:noFill/>
          <a:ln w="381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3617206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80"/>
                                        </p:tgtEl>
                                        <p:attrNameLst>
                                          <p:attrName>style.visibility</p:attrName>
                                        </p:attrNameLst>
                                      </p:cBhvr>
                                      <p:to>
                                        <p:strVal val="visible"/>
                                      </p:to>
                                    </p:set>
                                    <p:animEffect transition="in" filter="fade">
                                      <p:cBhvr>
                                        <p:cTn id="7" dur="1000"/>
                                        <p:tgtEl>
                                          <p:spTgt spid="88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9"/>
                                        </p:tgtEl>
                                        <p:attrNameLst>
                                          <p:attrName>style.visibility</p:attrName>
                                        </p:attrNameLst>
                                      </p:cBhvr>
                                      <p:to>
                                        <p:strVal val="visible"/>
                                      </p:to>
                                    </p:set>
                                    <p:animEffect transition="in" filter="fade">
                                      <p:cBhvr>
                                        <p:cTn id="12" dur="1000"/>
                                        <p:tgtEl>
                                          <p:spTgt spid="8806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070"/>
                                        </p:tgtEl>
                                        <p:attrNameLst>
                                          <p:attrName>style.visibility</p:attrName>
                                        </p:attrNameLst>
                                      </p:cBhvr>
                                      <p:to>
                                        <p:strVal val="visible"/>
                                      </p:to>
                                    </p:set>
                                    <p:animEffect transition="in" filter="fade">
                                      <p:cBhvr>
                                        <p:cTn id="15" dur="1000"/>
                                        <p:tgtEl>
                                          <p:spTgt spid="880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fade">
                                      <p:cBhvr>
                                        <p:cTn id="20" dur="1000"/>
                                        <p:tgtEl>
                                          <p:spTgt spid="880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8073"/>
                                        </p:tgtEl>
                                        <p:attrNameLst>
                                          <p:attrName>style.visibility</p:attrName>
                                        </p:attrNameLst>
                                      </p:cBhvr>
                                      <p:to>
                                        <p:strVal val="visible"/>
                                      </p:to>
                                    </p:set>
                                    <p:animEffect transition="in" filter="fade">
                                      <p:cBhvr>
                                        <p:cTn id="23" dur="1000"/>
                                        <p:tgtEl>
                                          <p:spTgt spid="880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8071"/>
                                        </p:tgtEl>
                                        <p:attrNameLst>
                                          <p:attrName>style.visibility</p:attrName>
                                        </p:attrNameLst>
                                      </p:cBhvr>
                                      <p:to>
                                        <p:strVal val="visible"/>
                                      </p:to>
                                    </p:set>
                                    <p:animEffect transition="in" filter="fade">
                                      <p:cBhvr>
                                        <p:cTn id="28" dur="1000"/>
                                        <p:tgtEl>
                                          <p:spTgt spid="880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074"/>
                                        </p:tgtEl>
                                        <p:attrNameLst>
                                          <p:attrName>style.visibility</p:attrName>
                                        </p:attrNameLst>
                                      </p:cBhvr>
                                      <p:to>
                                        <p:strVal val="visible"/>
                                      </p:to>
                                    </p:set>
                                    <p:animEffect transition="in" filter="fade">
                                      <p:cBhvr>
                                        <p:cTn id="31" dur="1000"/>
                                        <p:tgtEl>
                                          <p:spTgt spid="880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animBg="1"/>
      <p:bldP spid="88071" grpId="0" animBg="1"/>
      <p:bldP spid="88072" grpId="0" animBg="1"/>
      <p:bldP spid="88073" grpId="0" animBg="1"/>
      <p:bldP spid="880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bg1"/>
                </a:solidFill>
                <a:effectLst>
                  <a:innerShdw blurRad="63500" dist="50800" dir="13500000">
                    <a:prstClr val="black">
                      <a:alpha val="50000"/>
                    </a:prstClr>
                  </a:innerShdw>
                </a:effectLst>
              </a:rPr>
              <a:t>The Crisis Development Model</a:t>
            </a:r>
            <a:endParaRPr lang="en-AU" sz="2400" b="0" i="0" dirty="0" smtClean="0">
              <a:solidFill>
                <a:schemeClr val="tx1"/>
              </a:solidFill>
              <a:effectLst>
                <a:innerShdw blurRad="63500" dist="50800" dir="13500000">
                  <a:prstClr val="black">
                    <a:alpha val="50000"/>
                  </a:prstClr>
                </a:innerShdw>
              </a:effectLst>
            </a:endParaRPr>
          </a:p>
        </p:txBody>
      </p:sp>
      <p:sp>
        <p:nvSpPr>
          <p:cNvPr id="13315" name="Text Box 3"/>
          <p:cNvSpPr txBox="1">
            <a:spLocks noChangeArrowheads="1"/>
          </p:cNvSpPr>
          <p:nvPr/>
        </p:nvSpPr>
        <p:spPr bwMode="auto">
          <a:xfrm>
            <a:off x="381000" y="1295400"/>
            <a:ext cx="4800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Crisis development/behaviour levels</a:t>
            </a:r>
            <a:endParaRPr lang="en-AU" sz="2400" b="0" i="0">
              <a:solidFill>
                <a:schemeClr val="bg1"/>
              </a:solidFill>
            </a:endParaRPr>
          </a:p>
        </p:txBody>
      </p:sp>
      <p:sp>
        <p:nvSpPr>
          <p:cNvPr id="13316" name="Text Box 4"/>
          <p:cNvSpPr txBox="1">
            <a:spLocks noChangeArrowheads="1"/>
          </p:cNvSpPr>
          <p:nvPr/>
        </p:nvSpPr>
        <p:spPr bwMode="auto">
          <a:xfrm>
            <a:off x="5410200" y="1295400"/>
            <a:ext cx="3733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Staff attitudes/Approaches</a:t>
            </a:r>
            <a:endParaRPr lang="en-AU" sz="2400" b="0" i="0">
              <a:solidFill>
                <a:schemeClr val="bg1"/>
              </a:solidFill>
            </a:endParaRPr>
          </a:p>
        </p:txBody>
      </p:sp>
      <p:sp>
        <p:nvSpPr>
          <p:cNvPr id="13317" name="Rectangle 5"/>
          <p:cNvSpPr>
            <a:spLocks noChangeArrowheads="1"/>
          </p:cNvSpPr>
          <p:nvPr/>
        </p:nvSpPr>
        <p:spPr bwMode="auto">
          <a:xfrm>
            <a:off x="1066800" y="2209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Anxiety</a:t>
            </a:r>
          </a:p>
        </p:txBody>
      </p:sp>
      <p:sp>
        <p:nvSpPr>
          <p:cNvPr id="13318" name="Rectangle 6"/>
          <p:cNvSpPr>
            <a:spLocks noChangeArrowheads="1"/>
          </p:cNvSpPr>
          <p:nvPr/>
        </p:nvSpPr>
        <p:spPr bwMode="auto">
          <a:xfrm>
            <a:off x="10668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Defensive</a:t>
            </a:r>
          </a:p>
        </p:txBody>
      </p:sp>
      <p:sp>
        <p:nvSpPr>
          <p:cNvPr id="13319" name="Rectangle 7"/>
          <p:cNvSpPr>
            <a:spLocks noChangeArrowheads="1"/>
          </p:cNvSpPr>
          <p:nvPr/>
        </p:nvSpPr>
        <p:spPr bwMode="auto">
          <a:xfrm>
            <a:off x="1066800" y="36576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Acting out person</a:t>
            </a:r>
          </a:p>
        </p:txBody>
      </p:sp>
      <p:sp>
        <p:nvSpPr>
          <p:cNvPr id="13321" name="Rectangle 9"/>
          <p:cNvSpPr>
            <a:spLocks noChangeArrowheads="1"/>
          </p:cNvSpPr>
          <p:nvPr/>
        </p:nvSpPr>
        <p:spPr bwMode="auto">
          <a:xfrm>
            <a:off x="5562600" y="22098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Supportive</a:t>
            </a:r>
          </a:p>
        </p:txBody>
      </p:sp>
      <p:sp>
        <p:nvSpPr>
          <p:cNvPr id="13324" name="Rectangle 12"/>
          <p:cNvSpPr>
            <a:spLocks noChangeArrowheads="1"/>
          </p:cNvSpPr>
          <p:nvPr/>
        </p:nvSpPr>
        <p:spPr bwMode="auto">
          <a:xfrm>
            <a:off x="1066800" y="4495800"/>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Tension reduction</a:t>
            </a:r>
          </a:p>
        </p:txBody>
      </p:sp>
      <p:sp>
        <p:nvSpPr>
          <p:cNvPr id="13325" name="Line 13"/>
          <p:cNvSpPr>
            <a:spLocks noChangeShapeType="1"/>
          </p:cNvSpPr>
          <p:nvPr/>
        </p:nvSpPr>
        <p:spPr bwMode="auto">
          <a:xfrm>
            <a:off x="5181600" y="1219200"/>
            <a:ext cx="0" cy="48006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4"/>
          <p:cNvSpPr>
            <a:spLocks noChangeShapeType="1"/>
          </p:cNvSpPr>
          <p:nvPr/>
        </p:nvSpPr>
        <p:spPr bwMode="auto">
          <a:xfrm>
            <a:off x="533400" y="1828800"/>
            <a:ext cx="8382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 Box 15"/>
          <p:cNvSpPr txBox="1">
            <a:spLocks noChangeArrowheads="1"/>
          </p:cNvSpPr>
          <p:nvPr/>
        </p:nvSpPr>
        <p:spPr bwMode="auto">
          <a:xfrm>
            <a:off x="228600" y="2209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chemeClr val="bg1"/>
                </a:solidFill>
              </a:rPr>
              <a:t>1.</a:t>
            </a:r>
            <a:endParaRPr lang="en-AU" sz="2400" b="0" i="0" dirty="0">
              <a:solidFill>
                <a:schemeClr val="bg1"/>
              </a:solidFill>
            </a:endParaRPr>
          </a:p>
        </p:txBody>
      </p:sp>
      <p:sp>
        <p:nvSpPr>
          <p:cNvPr id="13328" name="Text Box 16"/>
          <p:cNvSpPr txBox="1">
            <a:spLocks noChangeArrowheads="1"/>
          </p:cNvSpPr>
          <p:nvPr/>
        </p:nvSpPr>
        <p:spPr bwMode="auto">
          <a:xfrm>
            <a:off x="228600" y="2971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a:solidFill>
                  <a:schemeClr val="bg1"/>
                </a:solidFill>
              </a:rPr>
              <a:t>2.</a:t>
            </a:r>
            <a:endParaRPr lang="en-AU" sz="2400" b="0" i="0">
              <a:solidFill>
                <a:schemeClr val="bg1"/>
              </a:solidFill>
            </a:endParaRPr>
          </a:p>
        </p:txBody>
      </p:sp>
      <p:sp>
        <p:nvSpPr>
          <p:cNvPr id="13329" name="Text Box 17"/>
          <p:cNvSpPr txBox="1">
            <a:spLocks noChangeArrowheads="1"/>
          </p:cNvSpPr>
          <p:nvPr/>
        </p:nvSpPr>
        <p:spPr bwMode="auto">
          <a:xfrm>
            <a:off x="228600" y="36576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3.</a:t>
            </a:r>
            <a:endParaRPr lang="en-AU" sz="2400" b="0" i="0">
              <a:solidFill>
                <a:schemeClr val="bg1"/>
              </a:solidFill>
            </a:endParaRPr>
          </a:p>
        </p:txBody>
      </p:sp>
      <p:sp>
        <p:nvSpPr>
          <p:cNvPr id="13330" name="Text Box 18"/>
          <p:cNvSpPr txBox="1">
            <a:spLocks noChangeArrowheads="1"/>
          </p:cNvSpPr>
          <p:nvPr/>
        </p:nvSpPr>
        <p:spPr bwMode="auto">
          <a:xfrm>
            <a:off x="228600" y="4495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4.</a:t>
            </a:r>
            <a:endParaRPr lang="en-AU" sz="2400" b="0" i="0">
              <a:solidFill>
                <a:schemeClr val="bg1"/>
              </a:solidFill>
            </a:endParaRPr>
          </a:p>
        </p:txBody>
      </p:sp>
      <p:sp>
        <p:nvSpPr>
          <p:cNvPr id="13335" name="AutoShape 23"/>
          <p:cNvSpPr>
            <a:spLocks noChangeArrowheads="1"/>
          </p:cNvSpPr>
          <p:nvPr/>
        </p:nvSpPr>
        <p:spPr bwMode="auto">
          <a:xfrm>
            <a:off x="838200" y="3352800"/>
            <a:ext cx="3048000" cy="1371600"/>
          </a:xfrm>
          <a:prstGeom prst="wedgeRectCallout">
            <a:avLst>
              <a:gd name="adj1" fmla="val 105625"/>
              <a:gd name="adj2" fmla="val -105787"/>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dirty="0">
                <a:solidFill>
                  <a:schemeClr val="tx1"/>
                </a:solidFill>
              </a:rPr>
              <a:t>An empathic, non-judgemental approach attempting to alleviate anxiety</a:t>
            </a:r>
            <a:endParaRPr lang="en-AU" sz="1800" b="0" i="0" dirty="0">
              <a:solidFill>
                <a:schemeClr val="tx1"/>
              </a:solidFill>
            </a:endParaRPr>
          </a:p>
        </p:txBody>
      </p:sp>
      <p:sp>
        <p:nvSpPr>
          <p:cNvPr id="13336" name="AutoShape 24"/>
          <p:cNvSpPr>
            <a:spLocks noChangeArrowheads="1"/>
          </p:cNvSpPr>
          <p:nvPr/>
        </p:nvSpPr>
        <p:spPr bwMode="auto">
          <a:xfrm>
            <a:off x="4648200" y="3810000"/>
            <a:ext cx="3886200" cy="1371600"/>
          </a:xfrm>
          <a:prstGeom prst="wedgeRectCallout">
            <a:avLst>
              <a:gd name="adj1" fmla="val -109602"/>
              <a:gd name="adj2" fmla="val -140394"/>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lIns="108000" rIns="108000" anchor="ctr"/>
          <a:lstStyle/>
          <a:p>
            <a:pPr>
              <a:lnSpc>
                <a:spcPct val="100000"/>
              </a:lnSpc>
            </a:pPr>
            <a:r>
              <a:rPr lang="en-AU" sz="2000" b="0" i="0" dirty="0">
                <a:solidFill>
                  <a:schemeClr val="tx1"/>
                </a:solidFill>
              </a:rPr>
              <a:t>A noticeable increase or change in behaviour </a:t>
            </a:r>
            <a:r>
              <a:rPr lang="en-AU" sz="2000" b="0" i="0" dirty="0" err="1">
                <a:solidFill>
                  <a:schemeClr val="tx1"/>
                </a:solidFill>
              </a:rPr>
              <a:t>eg</a:t>
            </a:r>
            <a:r>
              <a:rPr lang="en-AU" sz="2000" b="0" i="0" dirty="0">
                <a:solidFill>
                  <a:schemeClr val="tx1"/>
                </a:solidFill>
              </a:rPr>
              <a:t> pacing, finger tapping, staring, wringing hands</a:t>
            </a:r>
          </a:p>
        </p:txBody>
      </p:sp>
      <p:pic>
        <p:nvPicPr>
          <p:cNvPr id="13342" name="Picture 30" descr="MOVING-DO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38400"/>
            <a:ext cx="2971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31"/>
          <p:cNvSpPr txBox="1">
            <a:spLocks noChangeArrowheads="1"/>
          </p:cNvSpPr>
          <p:nvPr/>
        </p:nvSpPr>
        <p:spPr bwMode="auto">
          <a:xfrm rot="-2324594">
            <a:off x="152400" y="457200"/>
            <a:ext cx="1295400" cy="40640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b="0">
                <a:solidFill>
                  <a:schemeClr val="bg1"/>
                </a:solidFill>
              </a:rPr>
              <a:t>Unit 1</a:t>
            </a:r>
            <a:endParaRPr lang="en-AU" sz="2000" b="0" i="0">
              <a:solidFill>
                <a:schemeClr val="tx1"/>
              </a:solidFill>
            </a:endParaRPr>
          </a:p>
        </p:txBody>
      </p:sp>
      <p:sp>
        <p:nvSpPr>
          <p:cNvPr id="31763" name="Rectangle 32"/>
          <p:cNvSpPr>
            <a:spLocks noGrp="1" noChangeArrowheads="1"/>
          </p:cNvSpPr>
          <p:nvPr>
            <p:ph type="title" idx="4294967295"/>
          </p:nvPr>
        </p:nvSpPr>
        <p:spPr>
          <a:xfrm>
            <a:off x="7467600" y="76200"/>
            <a:ext cx="1600200" cy="76200"/>
          </a:xfrm>
        </p:spPr>
        <p:txBody>
          <a:bodyPr/>
          <a:lstStyle/>
          <a:p>
            <a:pPr eaLnBrk="1" hangingPunct="1"/>
            <a:r>
              <a:rPr lang="en-AU" sz="800">
                <a:latin typeface="Arial" charset="0"/>
                <a:ea typeface="ＭＳ Ｐゴシック" charset="0"/>
                <a:cs typeface="ＭＳ Ｐゴシック" charset="0"/>
              </a:rPr>
              <a:t>Crisis development model 1</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fade">
                                      <p:cBhvr>
                                        <p:cTn id="11" dur="1000"/>
                                        <p:tgtEl>
                                          <p:spTgt spid="133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fade">
                                      <p:cBhvr>
                                        <p:cTn id="14" dur="1000"/>
                                        <p:tgtEl>
                                          <p:spTgt spid="133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27"/>
                                        </p:tgtEl>
                                        <p:attrNameLst>
                                          <p:attrName>style.visibility</p:attrName>
                                        </p:attrNameLst>
                                      </p:cBhvr>
                                      <p:to>
                                        <p:strVal val="visible"/>
                                      </p:to>
                                    </p:set>
                                    <p:animEffect transition="in" filter="fade">
                                      <p:cBhvr>
                                        <p:cTn id="19" dur="1000"/>
                                        <p:tgtEl>
                                          <p:spTgt spid="133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28"/>
                                        </p:tgtEl>
                                        <p:attrNameLst>
                                          <p:attrName>style.visibility</p:attrName>
                                        </p:attrNameLst>
                                      </p:cBhvr>
                                      <p:to>
                                        <p:strVal val="visible"/>
                                      </p:to>
                                    </p:set>
                                    <p:animEffect transition="in" filter="fade">
                                      <p:cBhvr>
                                        <p:cTn id="22" dur="1000"/>
                                        <p:tgtEl>
                                          <p:spTgt spid="133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329"/>
                                        </p:tgtEl>
                                        <p:attrNameLst>
                                          <p:attrName>style.visibility</p:attrName>
                                        </p:attrNameLst>
                                      </p:cBhvr>
                                      <p:to>
                                        <p:strVal val="visible"/>
                                      </p:to>
                                    </p:set>
                                    <p:animEffect transition="in" filter="fade">
                                      <p:cBhvr>
                                        <p:cTn id="25" dur="1000"/>
                                        <p:tgtEl>
                                          <p:spTgt spid="133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30"/>
                                        </p:tgtEl>
                                        <p:attrNameLst>
                                          <p:attrName>style.visibility</p:attrName>
                                        </p:attrNameLst>
                                      </p:cBhvr>
                                      <p:to>
                                        <p:strVal val="visible"/>
                                      </p:to>
                                    </p:set>
                                    <p:animEffect transition="in" filter="fade">
                                      <p:cBhvr>
                                        <p:cTn id="28" dur="1000"/>
                                        <p:tgtEl>
                                          <p:spTgt spid="133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fade">
                                      <p:cBhvr>
                                        <p:cTn id="33" dur="1000"/>
                                        <p:tgtEl>
                                          <p:spTgt spid="133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318"/>
                                        </p:tgtEl>
                                        <p:attrNameLst>
                                          <p:attrName>style.visibility</p:attrName>
                                        </p:attrNameLst>
                                      </p:cBhvr>
                                      <p:to>
                                        <p:strVal val="visible"/>
                                      </p:to>
                                    </p:set>
                                    <p:animEffect transition="in" filter="fade">
                                      <p:cBhvr>
                                        <p:cTn id="38" dur="1000"/>
                                        <p:tgtEl>
                                          <p:spTgt spid="133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319"/>
                                        </p:tgtEl>
                                        <p:attrNameLst>
                                          <p:attrName>style.visibility</p:attrName>
                                        </p:attrNameLst>
                                      </p:cBhvr>
                                      <p:to>
                                        <p:strVal val="visible"/>
                                      </p:to>
                                    </p:set>
                                    <p:animEffect transition="in" filter="fade">
                                      <p:cBhvr>
                                        <p:cTn id="43" dur="1000"/>
                                        <p:tgtEl>
                                          <p:spTgt spid="1331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324"/>
                                        </p:tgtEl>
                                        <p:attrNameLst>
                                          <p:attrName>style.visibility</p:attrName>
                                        </p:attrNameLst>
                                      </p:cBhvr>
                                      <p:to>
                                        <p:strVal val="visible"/>
                                      </p:to>
                                    </p:set>
                                    <p:animEffect transition="in" filter="fade">
                                      <p:cBhvr>
                                        <p:cTn id="48" dur="2000"/>
                                        <p:tgtEl>
                                          <p:spTgt spid="133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1000"/>
                                        <p:tgtEl>
                                          <p:spTgt spid="13318"/>
                                        </p:tgtEl>
                                      </p:cBhvr>
                                    </p:animEffect>
                                    <p:set>
                                      <p:cBhvr>
                                        <p:cTn id="53" dur="1" fill="hold">
                                          <p:stCondLst>
                                            <p:cond delay="999"/>
                                          </p:stCondLst>
                                        </p:cTn>
                                        <p:tgtEl>
                                          <p:spTgt spid="13318"/>
                                        </p:tgtEl>
                                        <p:attrNameLst>
                                          <p:attrName>style.visibility</p:attrName>
                                        </p:attrNameLst>
                                      </p:cBhvr>
                                      <p:to>
                                        <p:strVal val="hidden"/>
                                      </p:to>
                                    </p:set>
                                  </p:childTnLst>
                                </p:cTn>
                              </p:par>
                              <p:par>
                                <p:cTn id="54" presetID="3" presetClass="emph" presetSubtype="2" fill="hold" grpId="1" nodeType="withEffect">
                                  <p:stCondLst>
                                    <p:cond delay="0"/>
                                  </p:stCondLst>
                                  <p:childTnLst>
                                    <p:animClr clrSpc="rgb" dir="cw">
                                      <p:cBhvr override="childStyle">
                                        <p:cTn id="55" dur="1000" fill="hold"/>
                                        <p:tgtEl>
                                          <p:spTgt spid="13328"/>
                                        </p:tgtEl>
                                        <p:attrNameLst>
                                          <p:attrName>style.color</p:attrName>
                                        </p:attrNameLst>
                                      </p:cBhvr>
                                      <p:to>
                                        <a:schemeClr val="bg1"/>
                                      </p:to>
                                    </p:animClr>
                                  </p:childTnLst>
                                </p:cTn>
                              </p:par>
                              <p:par>
                                <p:cTn id="56" presetID="10" presetClass="exit" presetSubtype="0" fill="hold" grpId="1" nodeType="withEffect">
                                  <p:stCondLst>
                                    <p:cond delay="0"/>
                                  </p:stCondLst>
                                  <p:childTnLst>
                                    <p:animEffect transition="out" filter="fade">
                                      <p:cBhvr>
                                        <p:cTn id="57" dur="1000"/>
                                        <p:tgtEl>
                                          <p:spTgt spid="13319"/>
                                        </p:tgtEl>
                                      </p:cBhvr>
                                    </p:animEffect>
                                    <p:set>
                                      <p:cBhvr>
                                        <p:cTn id="58" dur="1" fill="hold">
                                          <p:stCondLst>
                                            <p:cond delay="999"/>
                                          </p:stCondLst>
                                        </p:cTn>
                                        <p:tgtEl>
                                          <p:spTgt spid="13319"/>
                                        </p:tgtEl>
                                        <p:attrNameLst>
                                          <p:attrName>style.visibility</p:attrName>
                                        </p:attrNameLst>
                                      </p:cBhvr>
                                      <p:to>
                                        <p:strVal val="hidden"/>
                                      </p:to>
                                    </p:set>
                                  </p:childTnLst>
                                </p:cTn>
                              </p:par>
                              <p:par>
                                <p:cTn id="59" presetID="3" presetClass="emph" presetSubtype="2" fill="hold" grpId="1" nodeType="withEffect">
                                  <p:stCondLst>
                                    <p:cond delay="0"/>
                                  </p:stCondLst>
                                  <p:childTnLst>
                                    <p:animClr clrSpc="rgb" dir="cw">
                                      <p:cBhvr override="childStyle">
                                        <p:cTn id="60" dur="1000" fill="hold"/>
                                        <p:tgtEl>
                                          <p:spTgt spid="13329"/>
                                        </p:tgtEl>
                                        <p:attrNameLst>
                                          <p:attrName>style.color</p:attrName>
                                        </p:attrNameLst>
                                      </p:cBhvr>
                                      <p:to>
                                        <a:schemeClr val="bg1"/>
                                      </p:to>
                                    </p:animClr>
                                  </p:childTnLst>
                                </p:cTn>
                              </p:par>
                              <p:par>
                                <p:cTn id="61" presetID="10" presetClass="exit" presetSubtype="0" fill="hold" grpId="1" nodeType="withEffect">
                                  <p:stCondLst>
                                    <p:cond delay="0"/>
                                  </p:stCondLst>
                                  <p:childTnLst>
                                    <p:animEffect transition="out" filter="fade">
                                      <p:cBhvr>
                                        <p:cTn id="62" dur="1000"/>
                                        <p:tgtEl>
                                          <p:spTgt spid="13324"/>
                                        </p:tgtEl>
                                      </p:cBhvr>
                                    </p:animEffect>
                                    <p:set>
                                      <p:cBhvr>
                                        <p:cTn id="63" dur="1" fill="hold">
                                          <p:stCondLst>
                                            <p:cond delay="999"/>
                                          </p:stCondLst>
                                        </p:cTn>
                                        <p:tgtEl>
                                          <p:spTgt spid="13324"/>
                                        </p:tgtEl>
                                        <p:attrNameLst>
                                          <p:attrName>style.visibility</p:attrName>
                                        </p:attrNameLst>
                                      </p:cBhvr>
                                      <p:to>
                                        <p:strVal val="hidden"/>
                                      </p:to>
                                    </p:set>
                                  </p:childTnLst>
                                </p:cTn>
                              </p:par>
                              <p:par>
                                <p:cTn id="64" presetID="3" presetClass="emph" presetSubtype="2" fill="hold" grpId="1" nodeType="withEffect">
                                  <p:stCondLst>
                                    <p:cond delay="0"/>
                                  </p:stCondLst>
                                  <p:childTnLst>
                                    <p:animClr clrSpc="rgb" dir="cw">
                                      <p:cBhvr override="childStyle">
                                        <p:cTn id="65" dur="1000" fill="hold"/>
                                        <p:tgtEl>
                                          <p:spTgt spid="13330"/>
                                        </p:tgtEl>
                                        <p:attrNameLst>
                                          <p:attrName>style.color</p:attrName>
                                        </p:attrNameLst>
                                      </p:cBhvr>
                                      <p:to>
                                        <a:schemeClr val="bg1"/>
                                      </p:to>
                                    </p:animClr>
                                  </p:childTnLst>
                                </p:cTn>
                              </p:par>
                              <p:par>
                                <p:cTn id="66" presetID="3" presetClass="emph" presetSubtype="2" fill="hold" grpId="1" nodeType="withEffect">
                                  <p:stCondLst>
                                    <p:cond delay="0"/>
                                  </p:stCondLst>
                                  <p:childTnLst>
                                    <p:animClr clrSpc="rgb" dir="cw">
                                      <p:cBhvr override="childStyle">
                                        <p:cTn id="67" dur="500" fill="hold"/>
                                        <p:tgtEl>
                                          <p:spTgt spid="13327"/>
                                        </p:tgtEl>
                                        <p:attrNameLst>
                                          <p:attrName>style.color</p:attrName>
                                        </p:attrNameLst>
                                      </p:cBhvr>
                                      <p:to>
                                        <a:srgbClr val="FF3300"/>
                                      </p:to>
                                    </p:animClr>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36"/>
                                        </p:tgtEl>
                                        <p:attrNameLst>
                                          <p:attrName>style.visibility</p:attrName>
                                        </p:attrNameLst>
                                      </p:cBhvr>
                                      <p:to>
                                        <p:strVal val="visible"/>
                                      </p:to>
                                    </p:set>
                                    <p:animEffect transition="in" filter="fade">
                                      <p:cBhvr>
                                        <p:cTn id="72" dur="1000"/>
                                        <p:tgtEl>
                                          <p:spTgt spid="1333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342"/>
                                        </p:tgtEl>
                                        <p:attrNameLst>
                                          <p:attrName>style.visibility</p:attrName>
                                        </p:attrNameLst>
                                      </p:cBhvr>
                                      <p:to>
                                        <p:strVal val="visible"/>
                                      </p:to>
                                    </p:set>
                                  </p:childTnLst>
                                </p:cTn>
                              </p:par>
                              <p:par>
                                <p:cTn id="77" presetID="10" presetClass="exit" presetSubtype="0" fill="hold" grpId="1" nodeType="withEffect">
                                  <p:stCondLst>
                                    <p:cond delay="0"/>
                                  </p:stCondLst>
                                  <p:childTnLst>
                                    <p:animEffect transition="out" filter="fade">
                                      <p:cBhvr>
                                        <p:cTn id="78" dur="1000"/>
                                        <p:tgtEl>
                                          <p:spTgt spid="13336"/>
                                        </p:tgtEl>
                                      </p:cBhvr>
                                    </p:animEffect>
                                    <p:set>
                                      <p:cBhvr>
                                        <p:cTn id="79" dur="1" fill="hold">
                                          <p:stCondLst>
                                            <p:cond delay="999"/>
                                          </p:stCondLst>
                                        </p:cTn>
                                        <p:tgtEl>
                                          <p:spTgt spid="13336"/>
                                        </p:tgtEl>
                                        <p:attrNameLst>
                                          <p:attrName>style.visibility</p:attrName>
                                        </p:attrNameLst>
                                      </p:cBhvr>
                                      <p:to>
                                        <p:strVal val="hidden"/>
                                      </p:to>
                                    </p:set>
                                  </p:childTnLst>
                                </p:cTn>
                              </p:par>
                              <p:par>
                                <p:cTn id="80" presetID="10" presetClass="entr" presetSubtype="0" fill="hold" grpId="0" nodeType="withEffect">
                                  <p:stCondLst>
                                    <p:cond delay="1000"/>
                                  </p:stCondLst>
                                  <p:childTnLst>
                                    <p:set>
                                      <p:cBhvr>
                                        <p:cTn id="81" dur="1" fill="hold">
                                          <p:stCondLst>
                                            <p:cond delay="0"/>
                                          </p:stCondLst>
                                        </p:cTn>
                                        <p:tgtEl>
                                          <p:spTgt spid="13321"/>
                                        </p:tgtEl>
                                        <p:attrNameLst>
                                          <p:attrName>style.visibility</p:attrName>
                                        </p:attrNameLst>
                                      </p:cBhvr>
                                      <p:to>
                                        <p:strVal val="visible"/>
                                      </p:to>
                                    </p:set>
                                    <p:animEffect transition="in" filter="fade">
                                      <p:cBhvr>
                                        <p:cTn id="82" dur="1000"/>
                                        <p:tgtEl>
                                          <p:spTgt spid="1332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3342"/>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3335"/>
                                        </p:tgtEl>
                                        <p:attrNameLst>
                                          <p:attrName>style.visibility</p:attrName>
                                        </p:attrNameLst>
                                      </p:cBhvr>
                                      <p:to>
                                        <p:strVal val="visible"/>
                                      </p:to>
                                    </p:set>
                                    <p:animEffect transition="in" filter="fade">
                                      <p:cBhvr>
                                        <p:cTn id="89" dur="1000"/>
                                        <p:tgtEl>
                                          <p:spTgt spid="1333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1000"/>
                                        <p:tgtEl>
                                          <p:spTgt spid="13335"/>
                                        </p:tgtEl>
                                      </p:cBhvr>
                                    </p:animEffect>
                                    <p:set>
                                      <p:cBhvr>
                                        <p:cTn id="94" dur="1" fill="hold">
                                          <p:stCondLst>
                                            <p:cond delay="999"/>
                                          </p:stCondLst>
                                        </p:cTn>
                                        <p:tgtEl>
                                          <p:spTgt spid="133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18" grpId="1"/>
      <p:bldP spid="13319" grpId="0"/>
      <p:bldP spid="13319" grpId="1"/>
      <p:bldP spid="13321" grpId="0"/>
      <p:bldP spid="13324" grpId="0"/>
      <p:bldP spid="13324" grpId="1"/>
      <p:bldP spid="13325" grpId="0" animBg="1"/>
      <p:bldP spid="13326" grpId="0" animBg="1"/>
      <p:bldP spid="13327" grpId="0"/>
      <p:bldP spid="13327" grpId="1"/>
      <p:bldP spid="13328" grpId="0"/>
      <p:bldP spid="13328" grpId="1"/>
      <p:bldP spid="13329" grpId="0"/>
      <p:bldP spid="13329" grpId="1"/>
      <p:bldP spid="13330" grpId="0"/>
      <p:bldP spid="13330" grpId="1"/>
      <p:bldP spid="13335" grpId="0" animBg="1"/>
      <p:bldP spid="13335" grpId="1" animBg="1"/>
      <p:bldP spid="13336" grpId="0" animBg="1"/>
      <p:bldP spid="1333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3" descr="guillotine"/>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381000" y="533400"/>
            <a:ext cx="4437063" cy="5486400"/>
          </a:xfrm>
          <a:prstGeom prst="rect">
            <a:avLst/>
          </a:prstGeom>
          <a:noFill/>
          <a:ln>
            <a:noFill/>
          </a:ln>
          <a:extLst>
            <a:ext uri="{909E8E84-426E-40dd-AFC4-6F175D3DCCD1}">
              <a14:hiddenFill xmlns:a14="http://schemas.microsoft.com/office/drawing/2010/main">
                <a:solidFill>
                  <a:srgbClr val="FFFFFF">
                    <a:alpha val="2509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ext Box 2"/>
          <p:cNvSpPr txBox="1">
            <a:spLocks noChangeArrowheads="1"/>
          </p:cNvSpPr>
          <p:nvPr/>
        </p:nvSpPr>
        <p:spPr bwMode="auto">
          <a:xfrm>
            <a:off x="2438400" y="549275"/>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3200" i="0">
                <a:solidFill>
                  <a:schemeClr val="bg1"/>
                </a:solidFill>
              </a:rPr>
              <a:t>Transparent Options</a:t>
            </a:r>
          </a:p>
        </p:txBody>
      </p:sp>
      <p:sp>
        <p:nvSpPr>
          <p:cNvPr id="89092" name="Text Box 4"/>
          <p:cNvSpPr txBox="1">
            <a:spLocks noChangeArrowheads="1"/>
          </p:cNvSpPr>
          <p:nvPr/>
        </p:nvSpPr>
        <p:spPr bwMode="auto">
          <a:xfrm>
            <a:off x="4038600" y="1524000"/>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6731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ebdings" charset="0"/>
              <a:buChar char="L"/>
              <a:defRPr/>
            </a:pPr>
            <a:r>
              <a:rPr lang="en-AU" sz="2000" b="0" i="0" smtClean="0">
                <a:solidFill>
                  <a:schemeClr val="bg1"/>
                </a:solidFill>
              </a:rPr>
              <a:t>no real choice provided</a:t>
            </a:r>
          </a:p>
        </p:txBody>
      </p:sp>
      <p:sp>
        <p:nvSpPr>
          <p:cNvPr id="89093" name="Text Box 5"/>
          <p:cNvSpPr txBox="1">
            <a:spLocks noChangeArrowheads="1"/>
          </p:cNvSpPr>
          <p:nvPr/>
        </p:nvSpPr>
        <p:spPr bwMode="auto">
          <a:xfrm>
            <a:off x="4495800" y="2273300"/>
            <a:ext cx="4191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ebdings" charset="0"/>
              <a:buChar char="L"/>
              <a:defRPr/>
            </a:pPr>
            <a:r>
              <a:rPr lang="en-AU" sz="2000" b="0" i="0" smtClean="0">
                <a:solidFill>
                  <a:schemeClr val="bg1"/>
                </a:solidFill>
              </a:rPr>
              <a:t>obvious distinctive between </a:t>
            </a:r>
            <a:r>
              <a:rPr lang="ja-JP" altLang="en-AU" sz="2000" b="0" i="0" smtClean="0">
                <a:solidFill>
                  <a:schemeClr val="bg1"/>
                </a:solidFill>
              </a:rPr>
              <a:t>‘</a:t>
            </a:r>
            <a:r>
              <a:rPr lang="en-AU" sz="2000" b="0" i="0" smtClean="0">
                <a:solidFill>
                  <a:schemeClr val="bg1"/>
                </a:solidFill>
              </a:rPr>
              <a:t>right</a:t>
            </a:r>
            <a:r>
              <a:rPr lang="ja-JP" altLang="en-AU" sz="2000" b="0" i="0" smtClean="0">
                <a:solidFill>
                  <a:schemeClr val="bg1"/>
                </a:solidFill>
              </a:rPr>
              <a:t>’</a:t>
            </a:r>
            <a:r>
              <a:rPr lang="en-AU" sz="2000" b="0" i="0" smtClean="0">
                <a:solidFill>
                  <a:schemeClr val="bg1"/>
                </a:solidFill>
              </a:rPr>
              <a:t> and </a:t>
            </a:r>
            <a:r>
              <a:rPr lang="ja-JP" altLang="en-AU" sz="2000" b="0" i="0" smtClean="0">
                <a:solidFill>
                  <a:schemeClr val="bg1"/>
                </a:solidFill>
              </a:rPr>
              <a:t>‘</a:t>
            </a:r>
            <a:r>
              <a:rPr lang="en-AU" sz="2000" b="0" i="0" smtClean="0">
                <a:solidFill>
                  <a:schemeClr val="bg1"/>
                </a:solidFill>
              </a:rPr>
              <a:t>wrong</a:t>
            </a:r>
            <a:r>
              <a:rPr lang="ja-JP" altLang="en-AU" sz="2000" b="0" i="0" smtClean="0">
                <a:solidFill>
                  <a:schemeClr val="bg1"/>
                </a:solidFill>
              </a:rPr>
              <a:t>’</a:t>
            </a:r>
            <a:r>
              <a:rPr lang="en-AU" sz="2000" b="0" i="0" smtClean="0">
                <a:solidFill>
                  <a:schemeClr val="bg1"/>
                </a:solidFill>
              </a:rPr>
              <a:t> choice</a:t>
            </a:r>
          </a:p>
        </p:txBody>
      </p:sp>
      <p:sp>
        <p:nvSpPr>
          <p:cNvPr id="89094" name="Text Box 6"/>
          <p:cNvSpPr txBox="1">
            <a:spLocks noChangeArrowheads="1"/>
          </p:cNvSpPr>
          <p:nvPr/>
        </p:nvSpPr>
        <p:spPr bwMode="auto">
          <a:xfrm>
            <a:off x="4953000" y="3340100"/>
            <a:ext cx="419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ebdings" charset="0"/>
              <a:buChar char="L"/>
              <a:defRPr/>
            </a:pPr>
            <a:r>
              <a:rPr lang="en-AU" sz="2000" b="0" i="0" smtClean="0">
                <a:solidFill>
                  <a:schemeClr val="bg1"/>
                </a:solidFill>
              </a:rPr>
              <a:t>lack any dilemma for the client</a:t>
            </a:r>
          </a:p>
        </p:txBody>
      </p:sp>
      <p:sp>
        <p:nvSpPr>
          <p:cNvPr id="89095" name="Text Box 7"/>
          <p:cNvSpPr txBox="1">
            <a:spLocks noChangeArrowheads="1"/>
          </p:cNvSpPr>
          <p:nvPr/>
        </p:nvSpPr>
        <p:spPr bwMode="auto">
          <a:xfrm>
            <a:off x="5334000" y="4102100"/>
            <a:ext cx="2590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ebdings" charset="0"/>
              <a:buChar char="L"/>
              <a:defRPr/>
            </a:pPr>
            <a:r>
              <a:rPr lang="en-AU" sz="2000" b="0" i="0" smtClean="0">
                <a:solidFill>
                  <a:schemeClr val="bg1"/>
                </a:solidFill>
              </a:rPr>
              <a:t>are judgemental</a:t>
            </a:r>
          </a:p>
        </p:txBody>
      </p:sp>
      <p:sp>
        <p:nvSpPr>
          <p:cNvPr id="89096" name="Text Box 8"/>
          <p:cNvSpPr txBox="1">
            <a:spLocks noChangeArrowheads="1"/>
          </p:cNvSpPr>
          <p:nvPr/>
        </p:nvSpPr>
        <p:spPr bwMode="auto">
          <a:xfrm>
            <a:off x="4953000" y="5016500"/>
            <a:ext cx="4191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81000" indent="-381000" algn="l">
              <a:defRPr sz="2400">
                <a:solidFill>
                  <a:schemeClr val="tx1"/>
                </a:solidFill>
                <a:latin typeface="Arial" charset="0"/>
                <a:ea typeface="ＭＳ Ｐゴシック" charset="0"/>
                <a:cs typeface="ＭＳ Ｐゴシック" charset="0"/>
              </a:defRPr>
            </a:lvl1pPr>
            <a:lvl2pPr marL="571500"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100000"/>
              </a:lnSpc>
              <a:spcBef>
                <a:spcPct val="50000"/>
              </a:spcBef>
              <a:buClr>
                <a:schemeClr val="folHlink"/>
              </a:buClr>
              <a:buFont typeface="Webdings" charset="0"/>
              <a:buChar char="L"/>
              <a:defRPr/>
            </a:pPr>
            <a:r>
              <a:rPr lang="en-AU" sz="2000" b="0" i="0" smtClean="0">
                <a:solidFill>
                  <a:schemeClr val="bg1"/>
                </a:solidFill>
              </a:rPr>
              <a:t>reflect frustration rather than calm control</a:t>
            </a:r>
          </a:p>
        </p:txBody>
      </p:sp>
      <p:sp>
        <p:nvSpPr>
          <p:cNvPr id="89097" name="Text Box 9">
            <a:hlinkClick r:id="rId4" action="ppaction://hlinksldjump"/>
          </p:cNvPr>
          <p:cNvSpPr txBox="1">
            <a:spLocks noChangeArrowheads="1"/>
          </p:cNvSpPr>
          <p:nvPr/>
        </p:nvSpPr>
        <p:spPr bwMode="auto">
          <a:xfrm>
            <a:off x="7162800" y="6172200"/>
            <a:ext cx="1828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spcBef>
                <a:spcPct val="50000"/>
              </a:spcBef>
              <a:defRPr/>
            </a:pPr>
            <a:r>
              <a:rPr lang="en-AU" sz="2000" i="0"/>
              <a:t>back . . .</a:t>
            </a:r>
          </a:p>
        </p:txBody>
      </p:sp>
      <p:sp>
        <p:nvSpPr>
          <p:cNvPr id="89099" name="Line 11"/>
          <p:cNvSpPr>
            <a:spLocks noChangeShapeType="1"/>
          </p:cNvSpPr>
          <p:nvPr/>
        </p:nvSpPr>
        <p:spPr bwMode="auto">
          <a:xfrm>
            <a:off x="3200400" y="1219200"/>
            <a:ext cx="54864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childTnLst>
                                </p:cTn>
                              </p:par>
                              <p:par>
                                <p:cTn id="8" presetID="2" presetClass="entr" presetSubtype="2" fill="hold" nodeType="withEffect">
                                  <p:stCondLst>
                                    <p:cond delay="0"/>
                                  </p:stCondLst>
                                  <p:childTnLst>
                                    <p:set>
                                      <p:cBhvr>
                                        <p:cTn id="9" dur="1" fill="hold">
                                          <p:stCondLst>
                                            <p:cond delay="0"/>
                                          </p:stCondLst>
                                        </p:cTn>
                                        <p:tgtEl>
                                          <p:spTgt spid="89099"/>
                                        </p:tgtEl>
                                        <p:attrNameLst>
                                          <p:attrName>style.visibility</p:attrName>
                                        </p:attrNameLst>
                                      </p:cBhvr>
                                      <p:to>
                                        <p:strVal val="visible"/>
                                      </p:to>
                                    </p:set>
                                    <p:anim calcmode="lin" valueType="num">
                                      <p:cBhvr additive="base">
                                        <p:cTn id="10" dur="1000" fill="hold"/>
                                        <p:tgtEl>
                                          <p:spTgt spid="89099"/>
                                        </p:tgtEl>
                                        <p:attrNameLst>
                                          <p:attrName>ppt_x</p:attrName>
                                        </p:attrNameLst>
                                      </p:cBhvr>
                                      <p:tavLst>
                                        <p:tav tm="0">
                                          <p:val>
                                            <p:strVal val="1+#ppt_w/2"/>
                                          </p:val>
                                        </p:tav>
                                        <p:tav tm="100000">
                                          <p:val>
                                            <p:strVal val="#ppt_x"/>
                                          </p:val>
                                        </p:tav>
                                      </p:tavLst>
                                    </p:anim>
                                    <p:anim calcmode="lin" valueType="num">
                                      <p:cBhvr additive="base">
                                        <p:cTn id="11" dur="1000" fill="hold"/>
                                        <p:tgtEl>
                                          <p:spTgt spid="89099"/>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092"/>
                                        </p:tgtEl>
                                        <p:attrNameLst>
                                          <p:attrName>style.visibility</p:attrName>
                                        </p:attrNameLst>
                                      </p:cBhvr>
                                      <p:to>
                                        <p:strVal val="visible"/>
                                      </p:to>
                                    </p:set>
                                    <p:animEffect transition="in" filter="fade">
                                      <p:cBhvr>
                                        <p:cTn id="16" dur="1000"/>
                                        <p:tgtEl>
                                          <p:spTgt spid="890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093"/>
                                        </p:tgtEl>
                                        <p:attrNameLst>
                                          <p:attrName>style.visibility</p:attrName>
                                        </p:attrNameLst>
                                      </p:cBhvr>
                                      <p:to>
                                        <p:strVal val="visible"/>
                                      </p:to>
                                    </p:set>
                                    <p:animEffect transition="in" filter="fade">
                                      <p:cBhvr>
                                        <p:cTn id="21" dur="1000"/>
                                        <p:tgtEl>
                                          <p:spTgt spid="890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9094"/>
                                        </p:tgtEl>
                                        <p:attrNameLst>
                                          <p:attrName>style.visibility</p:attrName>
                                        </p:attrNameLst>
                                      </p:cBhvr>
                                      <p:to>
                                        <p:strVal val="visible"/>
                                      </p:to>
                                    </p:set>
                                    <p:animEffect transition="in" filter="fade">
                                      <p:cBhvr>
                                        <p:cTn id="26" dur="1000"/>
                                        <p:tgtEl>
                                          <p:spTgt spid="890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9095"/>
                                        </p:tgtEl>
                                        <p:attrNameLst>
                                          <p:attrName>style.visibility</p:attrName>
                                        </p:attrNameLst>
                                      </p:cBhvr>
                                      <p:to>
                                        <p:strVal val="visible"/>
                                      </p:to>
                                    </p:set>
                                    <p:animEffect transition="in" filter="fade">
                                      <p:cBhvr>
                                        <p:cTn id="31" dur="1000"/>
                                        <p:tgtEl>
                                          <p:spTgt spid="890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9096"/>
                                        </p:tgtEl>
                                        <p:attrNameLst>
                                          <p:attrName>style.visibility</p:attrName>
                                        </p:attrNameLst>
                                      </p:cBhvr>
                                      <p:to>
                                        <p:strVal val="visible"/>
                                      </p:to>
                                    </p:set>
                                    <p:animEffect transition="in" filter="fade">
                                      <p:cBhvr>
                                        <p:cTn id="36" dur="1000"/>
                                        <p:tgtEl>
                                          <p:spTgt spid="890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9097"/>
                                        </p:tgtEl>
                                        <p:attrNameLst>
                                          <p:attrName>style.visibility</p:attrName>
                                        </p:attrNameLst>
                                      </p:cBhvr>
                                      <p:to>
                                        <p:strVal val="visible"/>
                                      </p:to>
                                    </p:set>
                                    <p:animEffect transition="in" filter="fade">
                                      <p:cBhvr>
                                        <p:cTn id="41" dur="10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2" grpId="0"/>
      <p:bldP spid="89093" grpId="0"/>
      <p:bldP spid="89094" grpId="0"/>
      <p:bldP spid="89095" grpId="0"/>
      <p:bldP spid="89096" grpId="0"/>
      <p:bldP spid="8909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Text Box 5"/>
          <p:cNvSpPr txBox="1">
            <a:spLocks noChangeArrowheads="1"/>
          </p:cNvSpPr>
          <p:nvPr/>
        </p:nvSpPr>
        <p:spPr bwMode="auto">
          <a:xfrm>
            <a:off x="1771338" y="604069"/>
            <a:ext cx="5904537" cy="487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2800" i="0" dirty="0">
                <a:solidFill>
                  <a:schemeClr val="bg1"/>
                </a:solidFill>
                <a:effectLst>
                  <a:innerShdw blurRad="63500" dist="50800" dir="13500000">
                    <a:prstClr val="black">
                      <a:alpha val="50000"/>
                    </a:prstClr>
                  </a:innerShdw>
                </a:effectLst>
              </a:rPr>
              <a:t>Implications of Risk Management</a:t>
            </a:r>
            <a:endParaRPr lang="en-AU" sz="2000" i="0" dirty="0">
              <a:solidFill>
                <a:schemeClr val="bg1"/>
              </a:solidFill>
              <a:effectLst>
                <a:innerShdw blurRad="63500" dist="50800" dir="13500000">
                  <a:prstClr val="black">
                    <a:alpha val="50000"/>
                  </a:prstClr>
                </a:innerShdw>
              </a:effectLst>
            </a:endParaRPr>
          </a:p>
        </p:txBody>
      </p:sp>
      <p:sp>
        <p:nvSpPr>
          <p:cNvPr id="111622" name="Line 6"/>
          <p:cNvSpPr>
            <a:spLocks noChangeShapeType="1"/>
          </p:cNvSpPr>
          <p:nvPr/>
        </p:nvSpPr>
        <p:spPr bwMode="auto">
          <a:xfrm flipV="1">
            <a:off x="1879600" y="1104900"/>
            <a:ext cx="5715000" cy="0"/>
          </a:xfrm>
          <a:prstGeom prst="line">
            <a:avLst/>
          </a:prstGeom>
          <a:noFill/>
          <a:ln w="50800">
            <a:solidFill>
              <a:srgbClr val="FF0033"/>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108000" rIns="108000" anchor="ctr"/>
          <a:lstStyle/>
          <a:p>
            <a:pPr>
              <a:defRPr/>
            </a:pPr>
            <a:endParaRPr lang="en-US"/>
          </a:p>
        </p:txBody>
      </p:sp>
      <p:sp>
        <p:nvSpPr>
          <p:cNvPr id="111623" name="Text Box 7"/>
          <p:cNvSpPr txBox="1">
            <a:spLocks noChangeArrowheads="1"/>
          </p:cNvSpPr>
          <p:nvPr/>
        </p:nvSpPr>
        <p:spPr bwMode="auto">
          <a:xfrm>
            <a:off x="4958279" y="1125632"/>
            <a:ext cx="2758043" cy="3744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spcBef>
                <a:spcPct val="50000"/>
              </a:spcBef>
              <a:defRPr/>
            </a:pPr>
            <a:r>
              <a:rPr lang="en-AU" sz="2000" dirty="0">
                <a:solidFill>
                  <a:schemeClr val="bg1"/>
                </a:solidFill>
                <a:effectLst>
                  <a:innerShdw blurRad="63500" dist="50800" dir="13500000">
                    <a:prstClr val="black">
                      <a:alpha val="50000"/>
                    </a:prstClr>
                  </a:innerShdw>
                </a:effectLst>
              </a:rPr>
              <a:t>Legal Bulletin No. 40</a:t>
            </a:r>
            <a:endParaRPr lang="en-AU" sz="2000" i="0" dirty="0">
              <a:solidFill>
                <a:schemeClr val="tx1"/>
              </a:solidFill>
              <a:effectLst>
                <a:innerShdw blurRad="63500" dist="50800" dir="13500000">
                  <a:prstClr val="black">
                    <a:alpha val="50000"/>
                  </a:prstClr>
                </a:innerShdw>
              </a:effectLst>
            </a:endParaRPr>
          </a:p>
        </p:txBody>
      </p:sp>
      <p:sp>
        <p:nvSpPr>
          <p:cNvPr id="111624" name="Text Box 8"/>
          <p:cNvSpPr txBox="1">
            <a:spLocks noChangeArrowheads="1"/>
          </p:cNvSpPr>
          <p:nvPr/>
        </p:nvSpPr>
        <p:spPr bwMode="auto">
          <a:xfrm>
            <a:off x="914400" y="1524000"/>
            <a:ext cx="7467600" cy="4838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l">
              <a:lnSpc>
                <a:spcPct val="100000"/>
              </a:lnSpc>
              <a:defRPr/>
            </a:pPr>
            <a:r>
              <a:rPr lang="en-US" sz="2400" b="0" i="0" dirty="0">
                <a:solidFill>
                  <a:schemeClr val="bg1"/>
                </a:solidFill>
              </a:rPr>
              <a:t>. . . In accordance with the </a:t>
            </a:r>
            <a:r>
              <a:rPr lang="en-US" sz="2400" b="0" dirty="0">
                <a:solidFill>
                  <a:schemeClr val="bg1"/>
                </a:solidFill>
              </a:rPr>
              <a:t>Occupational Health and Safety Act</a:t>
            </a:r>
            <a:r>
              <a:rPr lang="en-US" sz="2400" b="0" i="0" dirty="0">
                <a:solidFill>
                  <a:schemeClr val="bg1"/>
                </a:solidFill>
              </a:rPr>
              <a:t>, staff must be consulted at all stages of the risk assessment process. The staff who must be consulted are those whose safety may be affected by decisions concerning the risks, particularly concerning how the risks are to be managed. </a:t>
            </a:r>
          </a:p>
          <a:p>
            <a:pPr algn="l">
              <a:lnSpc>
                <a:spcPct val="100000"/>
              </a:lnSpc>
              <a:defRPr/>
            </a:pPr>
            <a:endParaRPr lang="en-US" sz="2400" b="0" i="0" dirty="0">
              <a:solidFill>
                <a:schemeClr val="bg1"/>
              </a:solidFill>
            </a:endParaRPr>
          </a:p>
          <a:p>
            <a:pPr algn="l">
              <a:lnSpc>
                <a:spcPct val="100000"/>
              </a:lnSpc>
              <a:defRPr/>
            </a:pPr>
            <a:r>
              <a:rPr lang="en-US" sz="2400" b="0" i="0" dirty="0">
                <a:solidFill>
                  <a:schemeClr val="bg1"/>
                </a:solidFill>
              </a:rPr>
              <a:t>Typically the primary measure to deal with the risk of violence from a student will be a </a:t>
            </a:r>
            <a:r>
              <a:rPr lang="en-US" sz="2400" b="0" i="0" dirty="0" err="1">
                <a:solidFill>
                  <a:schemeClr val="bg1"/>
                </a:solidFill>
              </a:rPr>
              <a:t>behaviour</a:t>
            </a:r>
            <a:r>
              <a:rPr lang="en-US" sz="2400" b="0" i="0" dirty="0">
                <a:solidFill>
                  <a:schemeClr val="bg1"/>
                </a:solidFill>
              </a:rPr>
              <a:t> management plan.  This should be formulated in close consultation with the staff, including teaching and support staff who will be teaching or otherwise have frequent contact with the student.  . . .</a:t>
            </a:r>
            <a:endParaRPr lang="en-AU" sz="2400" b="0" i="0" dirty="0">
              <a:solidFill>
                <a:schemeClr val="tx1"/>
              </a:solidFill>
            </a:endParaRPr>
          </a:p>
        </p:txBody>
      </p:sp>
      <p:sp>
        <p:nvSpPr>
          <p:cNvPr id="111625" name="Line 9"/>
          <p:cNvSpPr>
            <a:spLocks noChangeShapeType="1"/>
          </p:cNvSpPr>
          <p:nvPr/>
        </p:nvSpPr>
        <p:spPr bwMode="auto">
          <a:xfrm>
            <a:off x="5448300" y="4851400"/>
            <a:ext cx="1295400"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11626" name="Line 10"/>
          <p:cNvSpPr>
            <a:spLocks noChangeShapeType="1"/>
          </p:cNvSpPr>
          <p:nvPr/>
        </p:nvSpPr>
        <p:spPr bwMode="auto">
          <a:xfrm>
            <a:off x="1028700" y="5232400"/>
            <a:ext cx="2438400"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11628" name="Rectangle 12"/>
          <p:cNvSpPr>
            <a:spLocks noChangeArrowheads="1"/>
          </p:cNvSpPr>
          <p:nvPr/>
        </p:nvSpPr>
        <p:spPr bwMode="auto">
          <a:xfrm>
            <a:off x="8667750" y="4745038"/>
            <a:ext cx="2159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spAutoFit/>
          </a:bodyPr>
          <a:lstStyle/>
          <a:p>
            <a:pPr>
              <a:defRPr/>
            </a:pPr>
            <a:endParaRPr lang="en-US" sz="2000" i="0">
              <a:solidFill>
                <a:schemeClr val="tx1"/>
              </a:solidFill>
            </a:endParaRPr>
          </a:p>
        </p:txBody>
      </p:sp>
      <p:sp>
        <p:nvSpPr>
          <p:cNvPr id="25608" name="Rectangle 13"/>
          <p:cNvSpPr>
            <a:spLocks noGrp="1" noChangeArrowheads="1"/>
          </p:cNvSpPr>
          <p:nvPr>
            <p:ph type="title" idx="4294967295"/>
          </p:nvPr>
        </p:nvSpPr>
        <p:spPr>
          <a:xfrm>
            <a:off x="0" y="0"/>
            <a:ext cx="1524000" cy="228600"/>
          </a:xfrm>
        </p:spPr>
        <p:txBody>
          <a:bodyPr/>
          <a:lstStyle/>
          <a:p>
            <a:pPr eaLnBrk="1" hangingPunct="1"/>
            <a:r>
              <a:rPr lang="en-AU" sz="800">
                <a:latin typeface="Arial" charset="0"/>
                <a:ea typeface="ＭＳ Ｐゴシック" charset="0"/>
                <a:cs typeface="ＭＳ Ｐゴシック" charset="0"/>
              </a:rPr>
              <a:t>Legal #40 continued</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additive="base">
                                        <p:cTn id="7" dur="1000" fill="hold"/>
                                        <p:tgtEl>
                                          <p:spTgt spid="111621"/>
                                        </p:tgtEl>
                                        <p:attrNameLst>
                                          <p:attrName>ppt_x</p:attrName>
                                        </p:attrNameLst>
                                      </p:cBhvr>
                                      <p:tavLst>
                                        <p:tav tm="0">
                                          <p:val>
                                            <p:strVal val="0-#ppt_w/2"/>
                                          </p:val>
                                        </p:tav>
                                        <p:tav tm="100000">
                                          <p:val>
                                            <p:strVal val="#ppt_x"/>
                                          </p:val>
                                        </p:tav>
                                      </p:tavLst>
                                    </p:anim>
                                    <p:anim calcmode="lin" valueType="num">
                                      <p:cBhvr additive="base">
                                        <p:cTn id="8" dur="1000" fill="hold"/>
                                        <p:tgtEl>
                                          <p:spTgt spid="1116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1622"/>
                                        </p:tgtEl>
                                        <p:attrNameLst>
                                          <p:attrName>style.visibility</p:attrName>
                                        </p:attrNameLst>
                                      </p:cBhvr>
                                      <p:to>
                                        <p:strVal val="visible"/>
                                      </p:to>
                                    </p:set>
                                    <p:anim calcmode="lin" valueType="num">
                                      <p:cBhvr additive="base">
                                        <p:cTn id="11" dur="1000" fill="hold"/>
                                        <p:tgtEl>
                                          <p:spTgt spid="111622"/>
                                        </p:tgtEl>
                                        <p:attrNameLst>
                                          <p:attrName>ppt_x</p:attrName>
                                        </p:attrNameLst>
                                      </p:cBhvr>
                                      <p:tavLst>
                                        <p:tav tm="0">
                                          <p:val>
                                            <p:strVal val="1+#ppt_w/2"/>
                                          </p:val>
                                        </p:tav>
                                        <p:tav tm="100000">
                                          <p:val>
                                            <p:strVal val="#ppt_x"/>
                                          </p:val>
                                        </p:tav>
                                      </p:tavLst>
                                    </p:anim>
                                    <p:anim calcmode="lin" valueType="num">
                                      <p:cBhvr additive="base">
                                        <p:cTn id="12" dur="1000" fill="hold"/>
                                        <p:tgtEl>
                                          <p:spTgt spid="11162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11623"/>
                                        </p:tgtEl>
                                        <p:attrNameLst>
                                          <p:attrName>style.visibility</p:attrName>
                                        </p:attrNameLst>
                                      </p:cBhvr>
                                      <p:to>
                                        <p:strVal val="visible"/>
                                      </p:to>
                                    </p:set>
                                    <p:animEffect transition="in" filter="fade">
                                      <p:cBhvr>
                                        <p:cTn id="15" dur="1000"/>
                                        <p:tgtEl>
                                          <p:spTgt spid="1116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1624">
                                            <p:txEl>
                                              <p:pRg st="0" end="0"/>
                                            </p:txEl>
                                          </p:spTgt>
                                        </p:tgtEl>
                                        <p:attrNameLst>
                                          <p:attrName>style.visibility</p:attrName>
                                        </p:attrNameLst>
                                      </p:cBhvr>
                                      <p:to>
                                        <p:strVal val="visible"/>
                                      </p:to>
                                    </p:set>
                                    <p:animEffect transition="in" filter="fade">
                                      <p:cBhvr>
                                        <p:cTn id="20" dur="1000"/>
                                        <p:tgtEl>
                                          <p:spTgt spid="11162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1624">
                                            <p:txEl>
                                              <p:pRg st="2" end="2"/>
                                            </p:txEl>
                                          </p:spTgt>
                                        </p:tgtEl>
                                        <p:attrNameLst>
                                          <p:attrName>style.visibility</p:attrName>
                                        </p:attrNameLst>
                                      </p:cBhvr>
                                      <p:to>
                                        <p:strVal val="visible"/>
                                      </p:to>
                                    </p:set>
                                    <p:animEffect transition="in" filter="fade">
                                      <p:cBhvr>
                                        <p:cTn id="25" dur="1000"/>
                                        <p:tgtEl>
                                          <p:spTgt spid="11162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1625"/>
                                        </p:tgtEl>
                                        <p:attrNameLst>
                                          <p:attrName>style.visibility</p:attrName>
                                        </p:attrNameLst>
                                      </p:cBhvr>
                                      <p:to>
                                        <p:strVal val="visible"/>
                                      </p:to>
                                    </p:set>
                                    <p:animEffect transition="in" filter="fade">
                                      <p:cBhvr>
                                        <p:cTn id="30" dur="1000"/>
                                        <p:tgtEl>
                                          <p:spTgt spid="111625"/>
                                        </p:tgtEl>
                                      </p:cBhvr>
                                    </p:animEffect>
                                  </p:childTnLst>
                                </p:cTn>
                              </p:par>
                              <p:par>
                                <p:cTn id="31" presetID="10" presetClass="entr" presetSubtype="0" fill="hold" nodeType="withEffect">
                                  <p:stCondLst>
                                    <p:cond delay="0"/>
                                  </p:stCondLst>
                                  <p:childTnLst>
                                    <p:set>
                                      <p:cBhvr>
                                        <p:cTn id="32" dur="1" fill="hold">
                                          <p:stCondLst>
                                            <p:cond delay="0"/>
                                          </p:stCondLst>
                                        </p:cTn>
                                        <p:tgtEl>
                                          <p:spTgt spid="111626"/>
                                        </p:tgtEl>
                                        <p:attrNameLst>
                                          <p:attrName>style.visibility</p:attrName>
                                        </p:attrNameLst>
                                      </p:cBhvr>
                                      <p:to>
                                        <p:strVal val="visible"/>
                                      </p:to>
                                    </p:set>
                                    <p:animEffect transition="in" filter="fade">
                                      <p:cBhvr>
                                        <p:cTn id="33" dur="1000"/>
                                        <p:tgtEl>
                                          <p:spTgt spid="11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1554" name="Picture 2" descr="FunctAss"/>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p:cNvSpPr txBox="1">
            <a:spLocks noChangeArrowheads="1"/>
          </p:cNvSpPr>
          <p:nvPr/>
        </p:nvSpPr>
        <p:spPr bwMode="auto">
          <a:xfrm>
            <a:off x="685800" y="314325"/>
            <a:ext cx="7543800" cy="563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1000" indent="-381000">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US" sz="2800" b="0">
                <a:solidFill>
                  <a:srgbClr val="D32914"/>
                </a:solidFill>
              </a:rPr>
              <a:t>Functional behavioral assessment</a:t>
            </a:r>
            <a:r>
              <a:rPr lang="en-US" sz="2800" b="0" i="0">
                <a:solidFill>
                  <a:schemeClr val="bg1"/>
                </a:solidFill>
              </a:rPr>
              <a:t> is</a:t>
            </a:r>
            <a:endParaRPr lang="en-US" sz="2400" b="0" i="0">
              <a:solidFill>
                <a:schemeClr val="bg1"/>
              </a:solidFill>
            </a:endParaRPr>
          </a:p>
          <a:p>
            <a:pPr algn="l">
              <a:lnSpc>
                <a:spcPct val="100000"/>
              </a:lnSpc>
            </a:pPr>
            <a:endParaRPr lang="en-US" sz="2400" b="0" i="0">
              <a:solidFill>
                <a:schemeClr val="bg1"/>
              </a:solidFill>
            </a:endParaRPr>
          </a:p>
          <a:p>
            <a:pPr algn="l">
              <a:lnSpc>
                <a:spcPct val="100000"/>
              </a:lnSpc>
            </a:pPr>
            <a:r>
              <a:rPr lang="en-US" sz="2400" b="0" i="0">
                <a:solidFill>
                  <a:schemeClr val="bg1"/>
                </a:solidFill>
              </a:rPr>
              <a:t>* 	a process of looking for patterns in what happens around and/or to the student just before and just after the problem behaviour</a:t>
            </a:r>
          </a:p>
          <a:p>
            <a:pPr algn="l">
              <a:lnSpc>
                <a:spcPct val="100000"/>
              </a:lnSpc>
            </a:pPr>
            <a:endParaRPr lang="en-US" sz="2400" b="0" i="0">
              <a:solidFill>
                <a:schemeClr val="bg1"/>
              </a:solidFill>
            </a:endParaRPr>
          </a:p>
          <a:p>
            <a:pPr algn="l">
              <a:lnSpc>
                <a:spcPct val="100000"/>
              </a:lnSpc>
            </a:pPr>
            <a:r>
              <a:rPr lang="en-US" sz="2400" b="0" i="0">
                <a:solidFill>
                  <a:schemeClr val="bg1"/>
                </a:solidFill>
              </a:rPr>
              <a:t>* 	an examination of these patterns to identify their purpose or their "function" some possible functions are: avoiding something, getting something, and making something happen</a:t>
            </a:r>
          </a:p>
          <a:p>
            <a:pPr algn="l">
              <a:lnSpc>
                <a:spcPct val="100000"/>
              </a:lnSpc>
            </a:pPr>
            <a:endParaRPr lang="en-US" sz="2400" b="0" i="0">
              <a:solidFill>
                <a:schemeClr val="bg1"/>
              </a:solidFill>
            </a:endParaRPr>
          </a:p>
          <a:p>
            <a:pPr algn="l">
              <a:lnSpc>
                <a:spcPct val="100000"/>
              </a:lnSpc>
            </a:pPr>
            <a:r>
              <a:rPr lang="en-US" sz="2400" b="0" i="0">
                <a:solidFill>
                  <a:schemeClr val="bg1"/>
                </a:solidFill>
              </a:rPr>
              <a:t>* 	a creative problem solving to enable the student to achieve the same purpose in a more appropriate or more acceptable way</a:t>
            </a:r>
          </a:p>
          <a:p>
            <a:pPr algn="l">
              <a:lnSpc>
                <a:spcPct val="100000"/>
              </a:lnSpc>
            </a:pPr>
            <a:endParaRPr lang="en-US" sz="2400" b="0" i="0">
              <a:solidFill>
                <a:schemeClr val="tx1"/>
              </a:solidFill>
            </a:endParaRPr>
          </a:p>
        </p:txBody>
      </p:sp>
      <p:sp>
        <p:nvSpPr>
          <p:cNvPr id="151556" name="Text Box 4"/>
          <p:cNvSpPr txBox="1">
            <a:spLocks noChangeArrowheads="1"/>
          </p:cNvSpPr>
          <p:nvPr/>
        </p:nvSpPr>
        <p:spPr bwMode="auto">
          <a:xfrm>
            <a:off x="3962400" y="6172200"/>
            <a:ext cx="4572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1200" b="0" i="0">
                <a:solidFill>
                  <a:schemeClr val="bg1"/>
                </a:solidFill>
              </a:rPr>
              <a:t>From: </a:t>
            </a:r>
            <a:r>
              <a:rPr lang="en-US" sz="1200" b="0" i="0">
                <a:solidFill>
                  <a:schemeClr val="bg1"/>
                </a:solidFill>
                <a:hlinkClick r:id="rId4" action="ppaction://hlinksldjump"/>
              </a:rPr>
              <a:t>http://www.teach-nology.com/tutorials/teaching/fba/</a:t>
            </a:r>
            <a:endParaRPr lang="en-US" sz="1200" b="0" i="0">
              <a:solidFill>
                <a:schemeClr val="bg1"/>
              </a:solidFill>
            </a:endParaRPr>
          </a:p>
        </p:txBody>
      </p:sp>
      <p:sp>
        <p:nvSpPr>
          <p:cNvPr id="115717" name="Rectangle 5"/>
          <p:cNvSpPr>
            <a:spLocks noChangeArrowheads="1"/>
          </p:cNvSpPr>
          <p:nvPr/>
        </p:nvSpPr>
        <p:spPr bwMode="auto">
          <a:xfrm>
            <a:off x="6519863" y="230188"/>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5718" name="Rectangle 6"/>
          <p:cNvSpPr>
            <a:spLocks noChangeArrowheads="1"/>
          </p:cNvSpPr>
          <p:nvPr/>
        </p:nvSpPr>
        <p:spPr bwMode="auto">
          <a:xfrm>
            <a:off x="6742113" y="230188"/>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5719" name="Rectangle 7"/>
          <p:cNvSpPr>
            <a:spLocks noChangeArrowheads="1"/>
          </p:cNvSpPr>
          <p:nvPr/>
        </p:nvSpPr>
        <p:spPr bwMode="auto">
          <a:xfrm>
            <a:off x="6970713" y="230188"/>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5720" name="Rectangle 8"/>
          <p:cNvSpPr>
            <a:spLocks noChangeArrowheads="1"/>
          </p:cNvSpPr>
          <p:nvPr/>
        </p:nvSpPr>
        <p:spPr bwMode="auto">
          <a:xfrm>
            <a:off x="7199313" y="230188"/>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5722" name="AutoShape 10">
            <a:hlinkClick r:id="rId5" action="ppaction://hlinksldjump"/>
          </p:cNvPr>
          <p:cNvSpPr>
            <a:spLocks noChangeArrowheads="1"/>
          </p:cNvSpPr>
          <p:nvPr/>
        </p:nvSpPr>
        <p:spPr bwMode="auto">
          <a:xfrm rot="10755033">
            <a:off x="381000" y="5867400"/>
            <a:ext cx="457200" cy="228600"/>
          </a:xfrm>
          <a:prstGeom prst="homePlate">
            <a:avLst>
              <a:gd name="adj" fmla="val 77778"/>
            </a:avLst>
          </a:prstGeom>
          <a:solidFill>
            <a:srgbClr val="FF6633"/>
          </a:solidFill>
          <a:ln w="9525">
            <a:solidFill>
              <a:srgbClr val="FF66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51562" name="Rectangle 11"/>
          <p:cNvSpPr>
            <a:spLocks noGrp="1" noChangeArrowheads="1"/>
          </p:cNvSpPr>
          <p:nvPr>
            <p:ph type="title" idx="4294967295"/>
          </p:nvPr>
        </p:nvSpPr>
        <p:spPr>
          <a:xfrm>
            <a:off x="76200" y="76200"/>
            <a:ext cx="1828800" cy="228600"/>
          </a:xfrm>
        </p:spPr>
        <p:txBody>
          <a:bodyPr/>
          <a:lstStyle/>
          <a:p>
            <a:pPr eaLnBrk="1" hangingPunct="1"/>
            <a:r>
              <a:rPr lang="en-AU" sz="800">
                <a:latin typeface="Arial" charset="0"/>
                <a:ea typeface="ＭＳ Ｐゴシック" charset="0"/>
                <a:cs typeface="ＭＳ Ｐゴシック" charset="0"/>
              </a:rPr>
              <a:t>Function assessments</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5717"/>
                                        </p:tgtEl>
                                        <p:attrNameLst>
                                          <p:attrName>style.visibility</p:attrName>
                                        </p:attrNameLst>
                                      </p:cBhvr>
                                      <p:to>
                                        <p:strVal val="visible"/>
                                      </p:to>
                                    </p:set>
                                    <p:animEffect transition="in" filter="fade">
                                      <p:cBhvr>
                                        <p:cTn id="10" dur="1000"/>
                                        <p:tgtEl>
                                          <p:spTgt spid="11571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5718"/>
                                        </p:tgtEl>
                                        <p:attrNameLst>
                                          <p:attrName>style.visibility</p:attrName>
                                        </p:attrNameLst>
                                      </p:cBhvr>
                                      <p:to>
                                        <p:strVal val="visible"/>
                                      </p:to>
                                    </p:set>
                                    <p:animEffect transition="in" filter="fade">
                                      <p:cBhvr>
                                        <p:cTn id="13" dur="1000"/>
                                        <p:tgtEl>
                                          <p:spTgt spid="115718"/>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5719"/>
                                        </p:tgtEl>
                                        <p:attrNameLst>
                                          <p:attrName>style.visibility</p:attrName>
                                        </p:attrNameLst>
                                      </p:cBhvr>
                                      <p:to>
                                        <p:strVal val="visible"/>
                                      </p:to>
                                    </p:set>
                                    <p:animEffect transition="in" filter="fade">
                                      <p:cBhvr>
                                        <p:cTn id="16" dur="1000"/>
                                        <p:tgtEl>
                                          <p:spTgt spid="11571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15720"/>
                                        </p:tgtEl>
                                        <p:attrNameLst>
                                          <p:attrName>style.visibility</p:attrName>
                                        </p:attrNameLst>
                                      </p:cBhvr>
                                      <p:to>
                                        <p:strVal val="visible"/>
                                      </p:to>
                                    </p:set>
                                    <p:animEffect transition="in" filter="fade">
                                      <p:cBhvr>
                                        <p:cTn id="19" dur="1000"/>
                                        <p:tgtEl>
                                          <p:spTgt spid="1157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5715">
                                            <p:txEl>
                                              <p:pRg st="2" end="2"/>
                                            </p:txEl>
                                          </p:spTgt>
                                        </p:tgtEl>
                                        <p:attrNameLst>
                                          <p:attrName>style.visibility</p:attrName>
                                        </p:attrNameLst>
                                      </p:cBhvr>
                                      <p:to>
                                        <p:strVal val="visible"/>
                                      </p:to>
                                    </p:set>
                                    <p:animEffect transition="in" filter="fade">
                                      <p:cBhvr>
                                        <p:cTn id="24" dur="1000"/>
                                        <p:tgtEl>
                                          <p:spTgt spid="1157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5715">
                                            <p:txEl>
                                              <p:pRg st="4" end="4"/>
                                            </p:txEl>
                                          </p:spTgt>
                                        </p:tgtEl>
                                        <p:attrNameLst>
                                          <p:attrName>style.visibility</p:attrName>
                                        </p:attrNameLst>
                                      </p:cBhvr>
                                      <p:to>
                                        <p:strVal val="visible"/>
                                      </p:to>
                                    </p:set>
                                    <p:animEffect transition="in" filter="fade">
                                      <p:cBhvr>
                                        <p:cTn id="29" dur="1000"/>
                                        <p:tgtEl>
                                          <p:spTgt spid="11571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5715">
                                            <p:txEl>
                                              <p:pRg st="6" end="6"/>
                                            </p:txEl>
                                          </p:spTgt>
                                        </p:tgtEl>
                                        <p:attrNameLst>
                                          <p:attrName>style.visibility</p:attrName>
                                        </p:attrNameLst>
                                      </p:cBhvr>
                                      <p:to>
                                        <p:strVal val="visible"/>
                                      </p:to>
                                    </p:set>
                                    <p:animEffect transition="in" filter="fade">
                                      <p:cBhvr>
                                        <p:cTn id="34" dur="10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17" grpId="0"/>
      <p:bldP spid="115718" grpId="0"/>
      <p:bldP spid="115719" grpId="0"/>
      <p:bldP spid="1157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FunctAss"/>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381000" y="762000"/>
            <a:ext cx="8534400"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1000" indent="-381000">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US" sz="2800" b="0">
                <a:solidFill>
                  <a:srgbClr val="D32914"/>
                </a:solidFill>
              </a:rPr>
              <a:t>Functional behavioral assessment</a:t>
            </a:r>
            <a:r>
              <a:rPr lang="en-US" sz="2800" b="0" i="0">
                <a:solidFill>
                  <a:schemeClr val="bg1"/>
                </a:solidFill>
              </a:rPr>
              <a:t> is NOT</a:t>
            </a:r>
          </a:p>
          <a:p>
            <a:pPr algn="l">
              <a:lnSpc>
                <a:spcPct val="100000"/>
              </a:lnSpc>
            </a:pPr>
            <a:endParaRPr lang="en-US" sz="2800" b="0" i="0">
              <a:solidFill>
                <a:schemeClr val="bg1"/>
              </a:solidFill>
            </a:endParaRPr>
          </a:p>
          <a:p>
            <a:pPr algn="l">
              <a:lnSpc>
                <a:spcPct val="100000"/>
              </a:lnSpc>
            </a:pPr>
            <a:r>
              <a:rPr lang="en-US" sz="2800" b="0" i="0">
                <a:solidFill>
                  <a:schemeClr val="bg1"/>
                </a:solidFill>
              </a:rPr>
              <a:t>*	the first technique a teacher uses when a pupil misbehaves</a:t>
            </a:r>
          </a:p>
          <a:p>
            <a:pPr algn="l">
              <a:lnSpc>
                <a:spcPct val="100000"/>
              </a:lnSpc>
            </a:pPr>
            <a:endParaRPr lang="en-US" sz="2800" b="0" i="0">
              <a:solidFill>
                <a:schemeClr val="bg1"/>
              </a:solidFill>
            </a:endParaRPr>
          </a:p>
          <a:p>
            <a:pPr algn="l">
              <a:lnSpc>
                <a:spcPct val="100000"/>
              </a:lnSpc>
            </a:pPr>
            <a:r>
              <a:rPr lang="en-US" sz="2800" b="0" i="0">
                <a:solidFill>
                  <a:schemeClr val="bg1"/>
                </a:solidFill>
              </a:rPr>
              <a:t>*	a quick fix</a:t>
            </a:r>
          </a:p>
          <a:p>
            <a:pPr algn="l">
              <a:lnSpc>
                <a:spcPct val="100000"/>
              </a:lnSpc>
            </a:pPr>
            <a:endParaRPr lang="en-US" sz="2800" b="0" i="0">
              <a:solidFill>
                <a:schemeClr val="bg1"/>
              </a:solidFill>
            </a:endParaRPr>
          </a:p>
          <a:p>
            <a:pPr algn="l">
              <a:lnSpc>
                <a:spcPct val="100000"/>
              </a:lnSpc>
            </a:pPr>
            <a:r>
              <a:rPr lang="en-US" sz="2800" b="0" i="0">
                <a:solidFill>
                  <a:schemeClr val="bg1"/>
                </a:solidFill>
              </a:rPr>
              <a:t>*	a do-it-yourself technique - it takes collaboration</a:t>
            </a:r>
            <a:endParaRPr lang="en-US" sz="2400" b="0" i="0">
              <a:solidFill>
                <a:schemeClr val="bg1"/>
              </a:solidFill>
            </a:endParaRPr>
          </a:p>
        </p:txBody>
      </p:sp>
      <p:sp>
        <p:nvSpPr>
          <p:cNvPr id="153603" name="Text Box 4"/>
          <p:cNvSpPr txBox="1">
            <a:spLocks noChangeArrowheads="1"/>
          </p:cNvSpPr>
          <p:nvPr/>
        </p:nvSpPr>
        <p:spPr bwMode="auto">
          <a:xfrm>
            <a:off x="3962400" y="6172200"/>
            <a:ext cx="4572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1200" b="0" i="0">
                <a:solidFill>
                  <a:schemeClr val="bg1"/>
                </a:solidFill>
              </a:rPr>
              <a:t>From: </a:t>
            </a:r>
            <a:r>
              <a:rPr lang="en-US" sz="1200" b="0" i="0">
                <a:solidFill>
                  <a:schemeClr val="bg1"/>
                </a:solidFill>
                <a:hlinkClick r:id="rId4"/>
              </a:rPr>
              <a:t>http://www.teach-nology.com/tutorials/teaching/fba/</a:t>
            </a:r>
            <a:endParaRPr lang="en-US" sz="1200" b="0" i="0">
              <a:solidFill>
                <a:schemeClr val="bg1"/>
              </a:solidFill>
            </a:endParaRPr>
          </a:p>
        </p:txBody>
      </p:sp>
      <p:sp>
        <p:nvSpPr>
          <p:cNvPr id="117765" name="Rectangle 5"/>
          <p:cNvSpPr>
            <a:spLocks noChangeArrowheads="1"/>
          </p:cNvSpPr>
          <p:nvPr/>
        </p:nvSpPr>
        <p:spPr bwMode="auto">
          <a:xfrm>
            <a:off x="7010400" y="6826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7766" name="Rectangle 6"/>
          <p:cNvSpPr>
            <a:spLocks noChangeArrowheads="1"/>
          </p:cNvSpPr>
          <p:nvPr/>
        </p:nvSpPr>
        <p:spPr bwMode="auto">
          <a:xfrm>
            <a:off x="7232650" y="6826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7767" name="Rectangle 7"/>
          <p:cNvSpPr>
            <a:spLocks noChangeArrowheads="1"/>
          </p:cNvSpPr>
          <p:nvPr/>
        </p:nvSpPr>
        <p:spPr bwMode="auto">
          <a:xfrm>
            <a:off x="7461250" y="6826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7768" name="Rectangle 8"/>
          <p:cNvSpPr>
            <a:spLocks noChangeArrowheads="1"/>
          </p:cNvSpPr>
          <p:nvPr/>
        </p:nvSpPr>
        <p:spPr bwMode="auto">
          <a:xfrm>
            <a:off x="7689850" y="682625"/>
            <a:ext cx="311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AU" sz="3600" i="0">
                <a:solidFill>
                  <a:schemeClr val="bg1"/>
                </a:solidFill>
              </a:rPr>
              <a:t>.</a:t>
            </a:r>
          </a:p>
        </p:txBody>
      </p:sp>
      <p:sp>
        <p:nvSpPr>
          <p:cNvPr id="117769" name="AutoShape 9">
            <a:hlinkClick r:id="rId5" action="ppaction://hlinksldjump"/>
          </p:cNvPr>
          <p:cNvSpPr>
            <a:spLocks noChangeArrowheads="1"/>
          </p:cNvSpPr>
          <p:nvPr/>
        </p:nvSpPr>
        <p:spPr bwMode="auto">
          <a:xfrm rot="10755033">
            <a:off x="381000" y="5867400"/>
            <a:ext cx="457200" cy="228600"/>
          </a:xfrm>
          <a:prstGeom prst="homePlate">
            <a:avLst>
              <a:gd name="adj" fmla="val 77778"/>
            </a:avLst>
          </a:prstGeom>
          <a:solidFill>
            <a:srgbClr val="FF6633"/>
          </a:solidFill>
          <a:ln w="9525">
            <a:solidFill>
              <a:srgbClr val="FF66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7765"/>
                                        </p:tgtEl>
                                        <p:attrNameLst>
                                          <p:attrName>style.visibility</p:attrName>
                                        </p:attrNameLst>
                                      </p:cBhvr>
                                      <p:to>
                                        <p:strVal val="visible"/>
                                      </p:to>
                                    </p:set>
                                    <p:animEffect transition="in" filter="fade">
                                      <p:cBhvr>
                                        <p:cTn id="10" dur="1000"/>
                                        <p:tgtEl>
                                          <p:spTgt spid="11776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7766"/>
                                        </p:tgtEl>
                                        <p:attrNameLst>
                                          <p:attrName>style.visibility</p:attrName>
                                        </p:attrNameLst>
                                      </p:cBhvr>
                                      <p:to>
                                        <p:strVal val="visible"/>
                                      </p:to>
                                    </p:set>
                                    <p:animEffect transition="in" filter="fade">
                                      <p:cBhvr>
                                        <p:cTn id="13" dur="1000"/>
                                        <p:tgtEl>
                                          <p:spTgt spid="117766"/>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7767"/>
                                        </p:tgtEl>
                                        <p:attrNameLst>
                                          <p:attrName>style.visibility</p:attrName>
                                        </p:attrNameLst>
                                      </p:cBhvr>
                                      <p:to>
                                        <p:strVal val="visible"/>
                                      </p:to>
                                    </p:set>
                                    <p:animEffect transition="in" filter="fade">
                                      <p:cBhvr>
                                        <p:cTn id="16" dur="1000"/>
                                        <p:tgtEl>
                                          <p:spTgt spid="117767"/>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17768"/>
                                        </p:tgtEl>
                                        <p:attrNameLst>
                                          <p:attrName>style.visibility</p:attrName>
                                        </p:attrNameLst>
                                      </p:cBhvr>
                                      <p:to>
                                        <p:strVal val="visible"/>
                                      </p:to>
                                    </p:set>
                                    <p:animEffect transition="in" filter="fade">
                                      <p:cBhvr>
                                        <p:cTn id="19" dur="1000"/>
                                        <p:tgtEl>
                                          <p:spTgt spid="1177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7763">
                                            <p:txEl>
                                              <p:pRg st="2" end="2"/>
                                            </p:txEl>
                                          </p:spTgt>
                                        </p:tgtEl>
                                        <p:attrNameLst>
                                          <p:attrName>style.visibility</p:attrName>
                                        </p:attrNameLst>
                                      </p:cBhvr>
                                      <p:to>
                                        <p:strVal val="visible"/>
                                      </p:to>
                                    </p:set>
                                    <p:animEffect transition="in" filter="fade">
                                      <p:cBhvr>
                                        <p:cTn id="24" dur="1000"/>
                                        <p:tgtEl>
                                          <p:spTgt spid="1177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7763">
                                            <p:txEl>
                                              <p:pRg st="4" end="4"/>
                                            </p:txEl>
                                          </p:spTgt>
                                        </p:tgtEl>
                                        <p:attrNameLst>
                                          <p:attrName>style.visibility</p:attrName>
                                        </p:attrNameLst>
                                      </p:cBhvr>
                                      <p:to>
                                        <p:strVal val="visible"/>
                                      </p:to>
                                    </p:set>
                                    <p:animEffect transition="in" filter="fade">
                                      <p:cBhvr>
                                        <p:cTn id="29" dur="1000"/>
                                        <p:tgtEl>
                                          <p:spTgt spid="11776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7763">
                                            <p:txEl>
                                              <p:pRg st="6" end="6"/>
                                            </p:txEl>
                                          </p:spTgt>
                                        </p:tgtEl>
                                        <p:attrNameLst>
                                          <p:attrName>style.visibility</p:attrName>
                                        </p:attrNameLst>
                                      </p:cBhvr>
                                      <p:to>
                                        <p:strVal val="visible"/>
                                      </p:to>
                                    </p:set>
                                    <p:animEffect transition="in" filter="fade">
                                      <p:cBhvr>
                                        <p:cTn id="34" dur="1000"/>
                                        <p:tgtEl>
                                          <p:spTgt spid="1177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65" grpId="0"/>
      <p:bldP spid="117766" grpId="0"/>
      <p:bldP spid="117767" grpId="0"/>
      <p:bldP spid="11776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FunctAss"/>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p:cNvSpPr txBox="1">
            <a:spLocks noChangeArrowheads="1"/>
          </p:cNvSpPr>
          <p:nvPr/>
        </p:nvSpPr>
        <p:spPr bwMode="auto">
          <a:xfrm>
            <a:off x="762000" y="304800"/>
            <a:ext cx="78486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800" b="0" i="0">
                <a:solidFill>
                  <a:schemeClr val="bg1"/>
                </a:solidFill>
              </a:rPr>
              <a:t>Conducting a Functional Behaviour Assessment</a:t>
            </a:r>
            <a:endParaRPr lang="en-US" sz="2400" b="0" i="0">
              <a:solidFill>
                <a:schemeClr val="tx1"/>
              </a:solidFill>
            </a:endParaRPr>
          </a:p>
        </p:txBody>
      </p:sp>
      <p:sp>
        <p:nvSpPr>
          <p:cNvPr id="119812" name="Rectangle 4"/>
          <p:cNvSpPr>
            <a:spLocks noChangeArrowheads="1"/>
          </p:cNvSpPr>
          <p:nvPr/>
        </p:nvSpPr>
        <p:spPr bwMode="auto">
          <a:xfrm>
            <a:off x="3581400" y="1143000"/>
            <a:ext cx="17843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solidFill>
                  <a:schemeClr val="bg1"/>
                </a:solidFill>
              </a:rPr>
              <a:t>Two Parts</a:t>
            </a:r>
            <a:endParaRPr lang="en-US" sz="2400" b="0" i="0">
              <a:solidFill>
                <a:schemeClr val="bg1"/>
              </a:solidFill>
            </a:endParaRPr>
          </a:p>
        </p:txBody>
      </p:sp>
      <p:sp>
        <p:nvSpPr>
          <p:cNvPr id="119813" name="Rectangle 5"/>
          <p:cNvSpPr>
            <a:spLocks noChangeArrowheads="1"/>
          </p:cNvSpPr>
          <p:nvPr/>
        </p:nvSpPr>
        <p:spPr bwMode="auto">
          <a:xfrm>
            <a:off x="5105400" y="1981200"/>
            <a:ext cx="375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400" b="0" i="0">
                <a:solidFill>
                  <a:schemeClr val="bg1"/>
                </a:solidFill>
              </a:rPr>
              <a:t>Part B - Getting the details</a:t>
            </a:r>
          </a:p>
        </p:txBody>
      </p:sp>
      <p:sp>
        <p:nvSpPr>
          <p:cNvPr id="119814" name="Rectangle 6"/>
          <p:cNvSpPr>
            <a:spLocks noChangeArrowheads="1"/>
          </p:cNvSpPr>
          <p:nvPr/>
        </p:nvSpPr>
        <p:spPr bwMode="auto">
          <a:xfrm>
            <a:off x="457200" y="1981200"/>
            <a:ext cx="3657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400" b="0" i="0">
                <a:solidFill>
                  <a:schemeClr val="bg1"/>
                </a:solidFill>
              </a:rPr>
              <a:t>Part A - Setting the scene</a:t>
            </a:r>
          </a:p>
        </p:txBody>
      </p:sp>
      <p:sp>
        <p:nvSpPr>
          <p:cNvPr id="119815" name="Line 7"/>
          <p:cNvSpPr>
            <a:spLocks noChangeShapeType="1"/>
          </p:cNvSpPr>
          <p:nvPr/>
        </p:nvSpPr>
        <p:spPr bwMode="auto">
          <a:xfrm flipH="1">
            <a:off x="2286000" y="1447800"/>
            <a:ext cx="1295400" cy="533400"/>
          </a:xfrm>
          <a:prstGeom prst="line">
            <a:avLst/>
          </a:prstGeom>
          <a:noFill/>
          <a:ln w="127000">
            <a:solidFill>
              <a:srgbClr val="D32914"/>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16" name="Line 8"/>
          <p:cNvSpPr>
            <a:spLocks noChangeShapeType="1"/>
          </p:cNvSpPr>
          <p:nvPr/>
        </p:nvSpPr>
        <p:spPr bwMode="auto">
          <a:xfrm flipH="1" flipV="1">
            <a:off x="5410200" y="1447800"/>
            <a:ext cx="1219200" cy="457200"/>
          </a:xfrm>
          <a:prstGeom prst="line">
            <a:avLst/>
          </a:prstGeom>
          <a:noFill/>
          <a:ln w="127000">
            <a:solidFill>
              <a:srgbClr val="D32914"/>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17" name="Text Box 9"/>
          <p:cNvSpPr txBox="1">
            <a:spLocks noChangeArrowheads="1"/>
          </p:cNvSpPr>
          <p:nvPr/>
        </p:nvSpPr>
        <p:spPr bwMode="auto">
          <a:xfrm>
            <a:off x="304800" y="2667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Font typeface="Wingdings" charset="0"/>
              <a:buChar char="ü"/>
            </a:pPr>
            <a:r>
              <a:rPr lang="en-US" sz="2400" b="0" i="0">
                <a:solidFill>
                  <a:schemeClr val="bg1"/>
                </a:solidFill>
              </a:rPr>
              <a:t>Time</a:t>
            </a:r>
            <a:endParaRPr lang="en-US" sz="2400" b="0" i="0">
              <a:solidFill>
                <a:schemeClr val="tx1"/>
              </a:solidFill>
            </a:endParaRPr>
          </a:p>
        </p:txBody>
      </p:sp>
      <p:sp>
        <p:nvSpPr>
          <p:cNvPr id="119818" name="Text Box 10"/>
          <p:cNvSpPr txBox="1">
            <a:spLocks noChangeArrowheads="1"/>
          </p:cNvSpPr>
          <p:nvPr/>
        </p:nvSpPr>
        <p:spPr bwMode="auto">
          <a:xfrm>
            <a:off x="304800" y="3124200"/>
            <a:ext cx="411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Font typeface="Wingdings" charset="0"/>
              <a:buChar char="ü"/>
            </a:pPr>
            <a:r>
              <a:rPr lang="en-US" sz="2400" b="0" i="0">
                <a:solidFill>
                  <a:schemeClr val="bg1"/>
                </a:solidFill>
              </a:rPr>
              <a:t>Activity and staff involved</a:t>
            </a:r>
            <a:endParaRPr lang="en-US" sz="2400" b="0" i="0">
              <a:solidFill>
                <a:schemeClr val="tx1"/>
              </a:solidFill>
            </a:endParaRPr>
          </a:p>
        </p:txBody>
      </p:sp>
      <p:sp>
        <p:nvSpPr>
          <p:cNvPr id="119819" name="Text Box 11"/>
          <p:cNvSpPr txBox="1">
            <a:spLocks noChangeArrowheads="1"/>
          </p:cNvSpPr>
          <p:nvPr/>
        </p:nvSpPr>
        <p:spPr bwMode="auto">
          <a:xfrm>
            <a:off x="304800" y="4876800"/>
            <a:ext cx="3581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Font typeface="Wingdings" charset="0"/>
              <a:buChar char="ü"/>
            </a:pPr>
            <a:r>
              <a:rPr lang="en-US" sz="2400" b="0" i="0">
                <a:solidFill>
                  <a:schemeClr val="bg1"/>
                </a:solidFill>
              </a:rPr>
              <a:t>Current intervention</a:t>
            </a:r>
            <a:endParaRPr lang="en-US" sz="2400" b="0" i="0">
              <a:solidFill>
                <a:schemeClr val="tx1"/>
              </a:solidFill>
            </a:endParaRPr>
          </a:p>
        </p:txBody>
      </p:sp>
      <p:sp>
        <p:nvSpPr>
          <p:cNvPr id="119820" name="Text Box 12"/>
          <p:cNvSpPr txBox="1">
            <a:spLocks noChangeArrowheads="1"/>
          </p:cNvSpPr>
          <p:nvPr/>
        </p:nvSpPr>
        <p:spPr bwMode="auto">
          <a:xfrm>
            <a:off x="304800" y="3581400"/>
            <a:ext cx="3810000" cy="78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95000"/>
              </a:lnSpc>
              <a:spcBef>
                <a:spcPct val="100000"/>
              </a:spcBef>
              <a:buFont typeface="Wingdings" charset="0"/>
              <a:buChar char="ü"/>
            </a:pPr>
            <a:r>
              <a:rPr lang="en-US" sz="2400" b="0" i="0">
                <a:solidFill>
                  <a:schemeClr val="bg1"/>
                </a:solidFill>
              </a:rPr>
              <a:t>Likelihood of problem behaviour occurring</a:t>
            </a:r>
            <a:endParaRPr lang="en-US" sz="2400" b="0" i="0">
              <a:solidFill>
                <a:schemeClr val="tx1"/>
              </a:solidFill>
            </a:endParaRPr>
          </a:p>
        </p:txBody>
      </p:sp>
      <p:sp>
        <p:nvSpPr>
          <p:cNvPr id="119821" name="Text Box 13"/>
          <p:cNvSpPr txBox="1">
            <a:spLocks noChangeArrowheads="1"/>
          </p:cNvSpPr>
          <p:nvPr/>
        </p:nvSpPr>
        <p:spPr bwMode="auto">
          <a:xfrm>
            <a:off x="304800" y="4419600"/>
            <a:ext cx="4495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buFont typeface="Wingdings" charset="0"/>
              <a:buChar char="ü"/>
            </a:pPr>
            <a:r>
              <a:rPr lang="en-US" sz="2400" b="0" i="0">
                <a:solidFill>
                  <a:schemeClr val="bg1"/>
                </a:solidFill>
              </a:rPr>
              <a:t>Problem behaviour</a:t>
            </a:r>
            <a:endParaRPr lang="en-US" sz="2400" b="0" i="0">
              <a:solidFill>
                <a:schemeClr val="tx1"/>
              </a:solidFill>
            </a:endParaRPr>
          </a:p>
        </p:txBody>
      </p:sp>
      <p:sp>
        <p:nvSpPr>
          <p:cNvPr id="119822" name="AutoShape 14"/>
          <p:cNvSpPr>
            <a:spLocks noChangeArrowheads="1"/>
          </p:cNvSpPr>
          <p:nvPr/>
        </p:nvSpPr>
        <p:spPr bwMode="auto">
          <a:xfrm>
            <a:off x="152400" y="2514600"/>
            <a:ext cx="4191000" cy="3048000"/>
          </a:xfrm>
          <a:prstGeom prst="wedgeRoundRectCallout">
            <a:avLst>
              <a:gd name="adj1" fmla="val -1060"/>
              <a:gd name="adj2" fmla="val 58856"/>
              <a:gd name="adj3" fmla="val 16667"/>
            </a:avLst>
          </a:prstGeom>
          <a:noFill/>
          <a:ln w="50800">
            <a:solidFill>
              <a:srgbClr val="D32914"/>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a:lnSpc>
                <a:spcPct val="100000"/>
              </a:lnSpc>
            </a:pPr>
            <a:endParaRPr lang="en-US" sz="2400" b="0" i="0">
              <a:solidFill>
                <a:schemeClr val="tx1"/>
              </a:solidFill>
            </a:endParaRPr>
          </a:p>
        </p:txBody>
      </p:sp>
      <p:sp>
        <p:nvSpPr>
          <p:cNvPr id="119823" name="Text Box 15"/>
          <p:cNvSpPr txBox="1">
            <a:spLocks noChangeArrowheads="1"/>
          </p:cNvSpPr>
          <p:nvPr/>
        </p:nvSpPr>
        <p:spPr bwMode="auto">
          <a:xfrm>
            <a:off x="1905000" y="5791200"/>
            <a:ext cx="3657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000" b="0" i="0">
                <a:solidFill>
                  <a:schemeClr val="bg1"/>
                </a:solidFill>
              </a:rPr>
              <a:t>Defines target routine or behaviour most likely to occur.</a:t>
            </a:r>
            <a:endParaRPr lang="en-US" sz="2400" b="0" i="0">
              <a:solidFill>
                <a:schemeClr val="tx1"/>
              </a:solidFill>
            </a:endParaRPr>
          </a:p>
        </p:txBody>
      </p:sp>
      <p:sp>
        <p:nvSpPr>
          <p:cNvPr id="119824" name="Text Box 16"/>
          <p:cNvSpPr txBox="1">
            <a:spLocks noChangeArrowheads="1"/>
          </p:cNvSpPr>
          <p:nvPr/>
        </p:nvSpPr>
        <p:spPr bwMode="auto">
          <a:xfrm>
            <a:off x="5029200" y="2590800"/>
            <a:ext cx="3733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400" b="0" i="0">
                <a:solidFill>
                  <a:schemeClr val="bg1"/>
                </a:solidFill>
              </a:rPr>
              <a:t>Using the Target routine determine the:</a:t>
            </a:r>
            <a:endParaRPr lang="en-US" sz="2400" b="0" i="0">
              <a:solidFill>
                <a:schemeClr val="tx1"/>
              </a:solidFill>
            </a:endParaRPr>
          </a:p>
        </p:txBody>
      </p:sp>
      <p:sp>
        <p:nvSpPr>
          <p:cNvPr id="119825" name="Text Box 17"/>
          <p:cNvSpPr txBox="1">
            <a:spLocks noChangeArrowheads="1"/>
          </p:cNvSpPr>
          <p:nvPr/>
        </p:nvSpPr>
        <p:spPr bwMode="auto">
          <a:xfrm>
            <a:off x="5334000" y="35814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400" b="0" i="0">
                <a:solidFill>
                  <a:schemeClr val="bg1"/>
                </a:solidFill>
              </a:rPr>
              <a:t>Antecedents</a:t>
            </a:r>
            <a:endParaRPr lang="en-US" sz="2400" b="0" i="0">
              <a:solidFill>
                <a:schemeClr val="tx1"/>
              </a:solidFill>
            </a:endParaRPr>
          </a:p>
        </p:txBody>
      </p:sp>
      <p:sp>
        <p:nvSpPr>
          <p:cNvPr id="119826" name="Text Box 18"/>
          <p:cNvSpPr txBox="1">
            <a:spLocks noChangeArrowheads="1"/>
          </p:cNvSpPr>
          <p:nvPr/>
        </p:nvSpPr>
        <p:spPr bwMode="auto">
          <a:xfrm>
            <a:off x="6477000" y="5486400"/>
            <a:ext cx="2133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400" b="0" i="0">
                <a:solidFill>
                  <a:schemeClr val="bg1"/>
                </a:solidFill>
              </a:rPr>
              <a:t>Summary of behaviour</a:t>
            </a:r>
            <a:endParaRPr lang="en-US" sz="2400" b="0" i="0">
              <a:solidFill>
                <a:schemeClr val="tx1"/>
              </a:solidFill>
            </a:endParaRPr>
          </a:p>
        </p:txBody>
      </p:sp>
      <p:sp>
        <p:nvSpPr>
          <p:cNvPr id="119827" name="Text Box 19"/>
          <p:cNvSpPr txBox="1">
            <a:spLocks noChangeArrowheads="1"/>
          </p:cNvSpPr>
          <p:nvPr/>
        </p:nvSpPr>
        <p:spPr bwMode="auto">
          <a:xfrm>
            <a:off x="5562600" y="4038600"/>
            <a:ext cx="2514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400" b="0" i="0">
                <a:solidFill>
                  <a:schemeClr val="bg1"/>
                </a:solidFill>
              </a:rPr>
              <a:t>Consequences</a:t>
            </a:r>
            <a:endParaRPr lang="en-US" sz="2400" b="0" i="0">
              <a:solidFill>
                <a:schemeClr val="tx1"/>
              </a:solidFill>
            </a:endParaRPr>
          </a:p>
        </p:txBody>
      </p:sp>
      <p:sp>
        <p:nvSpPr>
          <p:cNvPr id="119828" name="Text Box 20"/>
          <p:cNvSpPr txBox="1">
            <a:spLocks noChangeArrowheads="1"/>
          </p:cNvSpPr>
          <p:nvPr/>
        </p:nvSpPr>
        <p:spPr bwMode="auto">
          <a:xfrm>
            <a:off x="5410200" y="44958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2400" b="0" i="0">
                <a:solidFill>
                  <a:schemeClr val="bg1"/>
                </a:solidFill>
              </a:rPr>
              <a:t>Setting events</a:t>
            </a:r>
            <a:endParaRPr lang="en-US" sz="2400" b="0" i="0">
              <a:solidFill>
                <a:schemeClr val="tx1"/>
              </a:solidFill>
            </a:endParaRPr>
          </a:p>
        </p:txBody>
      </p:sp>
      <p:sp>
        <p:nvSpPr>
          <p:cNvPr id="119829" name="AutoShape 21"/>
          <p:cNvSpPr>
            <a:spLocks noChangeArrowheads="1"/>
          </p:cNvSpPr>
          <p:nvPr/>
        </p:nvSpPr>
        <p:spPr bwMode="auto">
          <a:xfrm>
            <a:off x="5257800" y="3505200"/>
            <a:ext cx="2819400" cy="1676400"/>
          </a:xfrm>
          <a:prstGeom prst="wedgeRoundRectCallout">
            <a:avLst>
              <a:gd name="adj1" fmla="val 3380"/>
              <a:gd name="adj2" fmla="val 67236"/>
              <a:gd name="adj3" fmla="val 16667"/>
            </a:avLst>
          </a:prstGeom>
          <a:noFill/>
          <a:ln w="50800">
            <a:solidFill>
              <a:srgbClr val="D32914"/>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a:lnSpc>
                <a:spcPct val="100000"/>
              </a:lnSpc>
            </a:pPr>
            <a:endParaRPr lang="en-US" sz="2400" b="0" i="0">
              <a:solidFill>
                <a:schemeClr val="tx1"/>
              </a:solidFill>
            </a:endParaRPr>
          </a:p>
        </p:txBody>
      </p:sp>
      <p:sp>
        <p:nvSpPr>
          <p:cNvPr id="119830" name="Freeform 22"/>
          <p:cNvSpPr>
            <a:spLocks/>
          </p:cNvSpPr>
          <p:nvPr/>
        </p:nvSpPr>
        <p:spPr bwMode="auto">
          <a:xfrm>
            <a:off x="4419600" y="2971800"/>
            <a:ext cx="1384300" cy="3124200"/>
          </a:xfrm>
          <a:custGeom>
            <a:avLst/>
            <a:gdLst>
              <a:gd name="T0" fmla="*/ 2147483647 w 872"/>
              <a:gd name="T1" fmla="*/ 2147483647 h 1968"/>
              <a:gd name="T2" fmla="*/ 2147483647 w 872"/>
              <a:gd name="T3" fmla="*/ 2147483647 h 1968"/>
              <a:gd name="T4" fmla="*/ 2147483647 w 872"/>
              <a:gd name="T5" fmla="*/ 2147483647 h 1968"/>
              <a:gd name="T6" fmla="*/ 2147483647 w 872"/>
              <a:gd name="T7" fmla="*/ 2147483647 h 1968"/>
              <a:gd name="T8" fmla="*/ 2147483647 w 872"/>
              <a:gd name="T9" fmla="*/ 0 h 1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2" h="1968">
                <a:moveTo>
                  <a:pt x="640" y="1968"/>
                </a:moveTo>
                <a:cubicBezTo>
                  <a:pt x="756" y="1936"/>
                  <a:pt x="872" y="1904"/>
                  <a:pt x="784" y="1776"/>
                </a:cubicBezTo>
                <a:cubicBezTo>
                  <a:pt x="696" y="1648"/>
                  <a:pt x="224" y="1448"/>
                  <a:pt x="112" y="1200"/>
                </a:cubicBezTo>
                <a:cubicBezTo>
                  <a:pt x="0" y="952"/>
                  <a:pt x="72" y="488"/>
                  <a:pt x="112" y="288"/>
                </a:cubicBezTo>
                <a:cubicBezTo>
                  <a:pt x="152" y="88"/>
                  <a:pt x="312" y="48"/>
                  <a:pt x="352" y="0"/>
                </a:cubicBezTo>
              </a:path>
            </a:pathLst>
          </a:custGeom>
          <a:noFill/>
          <a:ln w="168275">
            <a:solidFill>
              <a:srgbClr val="D32914"/>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19831" name="Rectangle 23"/>
          <p:cNvSpPr>
            <a:spLocks noChangeArrowheads="1"/>
          </p:cNvSpPr>
          <p:nvPr/>
        </p:nvSpPr>
        <p:spPr bwMode="auto">
          <a:xfrm>
            <a:off x="4357688" y="2667000"/>
            <a:ext cx="685800" cy="1676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9832" name="Rectangle 24"/>
          <p:cNvSpPr>
            <a:spLocks noChangeArrowheads="1"/>
          </p:cNvSpPr>
          <p:nvPr/>
        </p:nvSpPr>
        <p:spPr bwMode="auto">
          <a:xfrm>
            <a:off x="4419600" y="4267200"/>
            <a:ext cx="762000" cy="1371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9833" name="Rectangle 25"/>
          <p:cNvSpPr>
            <a:spLocks noChangeArrowheads="1"/>
          </p:cNvSpPr>
          <p:nvPr/>
        </p:nvSpPr>
        <p:spPr bwMode="auto">
          <a:xfrm>
            <a:off x="5105400" y="5334000"/>
            <a:ext cx="685800" cy="609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9834" name="Line 26"/>
          <p:cNvSpPr>
            <a:spLocks noChangeShapeType="1"/>
          </p:cNvSpPr>
          <p:nvPr/>
        </p:nvSpPr>
        <p:spPr bwMode="auto">
          <a:xfrm>
            <a:off x="914400" y="838200"/>
            <a:ext cx="7543800" cy="0"/>
          </a:xfrm>
          <a:prstGeom prst="line">
            <a:avLst/>
          </a:prstGeom>
          <a:noFill/>
          <a:ln w="50800">
            <a:solidFill>
              <a:srgbClr val="D3291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5" name="Line 27"/>
          <p:cNvSpPr>
            <a:spLocks noChangeShapeType="1"/>
          </p:cNvSpPr>
          <p:nvPr/>
        </p:nvSpPr>
        <p:spPr bwMode="auto">
          <a:xfrm>
            <a:off x="914400" y="838200"/>
            <a:ext cx="7543800" cy="0"/>
          </a:xfrm>
          <a:prstGeom prst="line">
            <a:avLst/>
          </a:prstGeom>
          <a:noFill/>
          <a:ln w="50800">
            <a:solidFill>
              <a:srgbClr val="D3291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6" name="AutoShape 28">
            <a:hlinkClick r:id="rId4" action="ppaction://hlinksldjump"/>
          </p:cNvPr>
          <p:cNvSpPr>
            <a:spLocks noChangeArrowheads="1"/>
          </p:cNvSpPr>
          <p:nvPr/>
        </p:nvSpPr>
        <p:spPr bwMode="auto">
          <a:xfrm rot="10755033">
            <a:off x="381000" y="5867400"/>
            <a:ext cx="457200" cy="228600"/>
          </a:xfrm>
          <a:prstGeom prst="homePlate">
            <a:avLst>
              <a:gd name="adj" fmla="val 77778"/>
            </a:avLst>
          </a:prstGeom>
          <a:solidFill>
            <a:srgbClr val="FF6633"/>
          </a:solidFill>
          <a:ln w="9525">
            <a:solidFill>
              <a:srgbClr val="FF66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fade">
                                      <p:cBhvr>
                                        <p:cTn id="7" dur="1000"/>
                                        <p:tgtEl>
                                          <p:spTgt spid="1198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9834"/>
                                        </p:tgtEl>
                                        <p:attrNameLst>
                                          <p:attrName>style.visibility</p:attrName>
                                        </p:attrNameLst>
                                      </p:cBhvr>
                                      <p:to>
                                        <p:strVal val="visible"/>
                                      </p:to>
                                    </p:set>
                                    <p:anim calcmode="lin" valueType="num">
                                      <p:cBhvr additive="base">
                                        <p:cTn id="10" dur="1000" fill="hold"/>
                                        <p:tgtEl>
                                          <p:spTgt spid="119834"/>
                                        </p:tgtEl>
                                        <p:attrNameLst>
                                          <p:attrName>ppt_x</p:attrName>
                                        </p:attrNameLst>
                                      </p:cBhvr>
                                      <p:tavLst>
                                        <p:tav tm="0">
                                          <p:val>
                                            <p:strVal val="0-#ppt_w/2"/>
                                          </p:val>
                                        </p:tav>
                                        <p:tav tm="100000">
                                          <p:val>
                                            <p:strVal val="#ppt_x"/>
                                          </p:val>
                                        </p:tav>
                                      </p:tavLst>
                                    </p:anim>
                                    <p:anim calcmode="lin" valueType="num">
                                      <p:cBhvr additive="base">
                                        <p:cTn id="11" dur="1000" fill="hold"/>
                                        <p:tgtEl>
                                          <p:spTgt spid="11983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19835"/>
                                        </p:tgtEl>
                                        <p:attrNameLst>
                                          <p:attrName>style.visibility</p:attrName>
                                        </p:attrNameLst>
                                      </p:cBhvr>
                                      <p:to>
                                        <p:strVal val="visible"/>
                                      </p:to>
                                    </p:set>
                                    <p:anim calcmode="lin" valueType="num">
                                      <p:cBhvr additive="base">
                                        <p:cTn id="14" dur="1000" fill="hold"/>
                                        <p:tgtEl>
                                          <p:spTgt spid="119835"/>
                                        </p:tgtEl>
                                        <p:attrNameLst>
                                          <p:attrName>ppt_x</p:attrName>
                                        </p:attrNameLst>
                                      </p:cBhvr>
                                      <p:tavLst>
                                        <p:tav tm="0">
                                          <p:val>
                                            <p:strVal val="1+#ppt_w/2"/>
                                          </p:val>
                                        </p:tav>
                                        <p:tav tm="100000">
                                          <p:val>
                                            <p:strVal val="#ppt_x"/>
                                          </p:val>
                                        </p:tav>
                                      </p:tavLst>
                                    </p:anim>
                                    <p:anim calcmode="lin" valueType="num">
                                      <p:cBhvr additive="base">
                                        <p:cTn id="15" dur="1000" fill="hold"/>
                                        <p:tgtEl>
                                          <p:spTgt spid="119835"/>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9812"/>
                                        </p:tgtEl>
                                        <p:attrNameLst>
                                          <p:attrName>style.visibility</p:attrName>
                                        </p:attrNameLst>
                                      </p:cBhvr>
                                      <p:to>
                                        <p:strVal val="visible"/>
                                      </p:to>
                                    </p:set>
                                    <p:animEffect transition="in" filter="fade">
                                      <p:cBhvr>
                                        <p:cTn id="20" dur="1000"/>
                                        <p:tgtEl>
                                          <p:spTgt spid="1198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9814"/>
                                        </p:tgtEl>
                                        <p:attrNameLst>
                                          <p:attrName>style.visibility</p:attrName>
                                        </p:attrNameLst>
                                      </p:cBhvr>
                                      <p:to>
                                        <p:strVal val="visible"/>
                                      </p:to>
                                    </p:set>
                                    <p:animEffect transition="in" filter="fade">
                                      <p:cBhvr>
                                        <p:cTn id="25" dur="1000"/>
                                        <p:tgtEl>
                                          <p:spTgt spid="1198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9815"/>
                                        </p:tgtEl>
                                        <p:attrNameLst>
                                          <p:attrName>style.visibility</p:attrName>
                                        </p:attrNameLst>
                                      </p:cBhvr>
                                      <p:to>
                                        <p:strVal val="visible"/>
                                      </p:to>
                                    </p:set>
                                    <p:animEffect transition="in" filter="fade">
                                      <p:cBhvr>
                                        <p:cTn id="28" dur="1000"/>
                                        <p:tgtEl>
                                          <p:spTgt spid="1198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9813"/>
                                        </p:tgtEl>
                                        <p:attrNameLst>
                                          <p:attrName>style.visibility</p:attrName>
                                        </p:attrNameLst>
                                      </p:cBhvr>
                                      <p:to>
                                        <p:strVal val="visible"/>
                                      </p:to>
                                    </p:set>
                                    <p:animEffect transition="in" filter="fade">
                                      <p:cBhvr>
                                        <p:cTn id="33" dur="1000"/>
                                        <p:tgtEl>
                                          <p:spTgt spid="1198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9816"/>
                                        </p:tgtEl>
                                        <p:attrNameLst>
                                          <p:attrName>style.visibility</p:attrName>
                                        </p:attrNameLst>
                                      </p:cBhvr>
                                      <p:to>
                                        <p:strVal val="visible"/>
                                      </p:to>
                                    </p:set>
                                    <p:animEffect transition="in" filter="fade">
                                      <p:cBhvr>
                                        <p:cTn id="36" dur="1000"/>
                                        <p:tgtEl>
                                          <p:spTgt spid="1198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9817"/>
                                        </p:tgtEl>
                                        <p:attrNameLst>
                                          <p:attrName>style.visibility</p:attrName>
                                        </p:attrNameLst>
                                      </p:cBhvr>
                                      <p:to>
                                        <p:strVal val="visible"/>
                                      </p:to>
                                    </p:set>
                                    <p:animEffect transition="in" filter="fade">
                                      <p:cBhvr>
                                        <p:cTn id="41" dur="1000"/>
                                        <p:tgtEl>
                                          <p:spTgt spid="1198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9818"/>
                                        </p:tgtEl>
                                        <p:attrNameLst>
                                          <p:attrName>style.visibility</p:attrName>
                                        </p:attrNameLst>
                                      </p:cBhvr>
                                      <p:to>
                                        <p:strVal val="visible"/>
                                      </p:to>
                                    </p:set>
                                    <p:animEffect transition="in" filter="fade">
                                      <p:cBhvr>
                                        <p:cTn id="46" dur="1000"/>
                                        <p:tgtEl>
                                          <p:spTgt spid="1198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9820"/>
                                        </p:tgtEl>
                                        <p:attrNameLst>
                                          <p:attrName>style.visibility</p:attrName>
                                        </p:attrNameLst>
                                      </p:cBhvr>
                                      <p:to>
                                        <p:strVal val="visible"/>
                                      </p:to>
                                    </p:set>
                                    <p:animEffect transition="in" filter="fade">
                                      <p:cBhvr>
                                        <p:cTn id="51" dur="1000"/>
                                        <p:tgtEl>
                                          <p:spTgt spid="1198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9821"/>
                                        </p:tgtEl>
                                        <p:attrNameLst>
                                          <p:attrName>style.visibility</p:attrName>
                                        </p:attrNameLst>
                                      </p:cBhvr>
                                      <p:to>
                                        <p:strVal val="visible"/>
                                      </p:to>
                                    </p:set>
                                    <p:animEffect transition="in" filter="fade">
                                      <p:cBhvr>
                                        <p:cTn id="56" dur="1000"/>
                                        <p:tgtEl>
                                          <p:spTgt spid="11982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9819"/>
                                        </p:tgtEl>
                                        <p:attrNameLst>
                                          <p:attrName>style.visibility</p:attrName>
                                        </p:attrNameLst>
                                      </p:cBhvr>
                                      <p:to>
                                        <p:strVal val="visible"/>
                                      </p:to>
                                    </p:set>
                                    <p:animEffect transition="in" filter="fade">
                                      <p:cBhvr>
                                        <p:cTn id="61" dur="1000"/>
                                        <p:tgtEl>
                                          <p:spTgt spid="1198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9822"/>
                                        </p:tgtEl>
                                        <p:attrNameLst>
                                          <p:attrName>style.visibility</p:attrName>
                                        </p:attrNameLst>
                                      </p:cBhvr>
                                      <p:to>
                                        <p:strVal val="visible"/>
                                      </p:to>
                                    </p:set>
                                    <p:animEffect transition="in" filter="fade">
                                      <p:cBhvr>
                                        <p:cTn id="66" dur="1000"/>
                                        <p:tgtEl>
                                          <p:spTgt spid="11982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9823"/>
                                        </p:tgtEl>
                                        <p:attrNameLst>
                                          <p:attrName>style.visibility</p:attrName>
                                        </p:attrNameLst>
                                      </p:cBhvr>
                                      <p:to>
                                        <p:strVal val="visible"/>
                                      </p:to>
                                    </p:set>
                                    <p:animEffect transition="in" filter="fade">
                                      <p:cBhvr>
                                        <p:cTn id="71" dur="1000"/>
                                        <p:tgtEl>
                                          <p:spTgt spid="11982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9830"/>
                                        </p:tgtEl>
                                        <p:attrNameLst>
                                          <p:attrName>style.visibility</p:attrName>
                                        </p:attrNameLst>
                                      </p:cBhvr>
                                      <p:to>
                                        <p:strVal val="visible"/>
                                      </p:to>
                                    </p:set>
                                    <p:animEffect transition="in" filter="fade">
                                      <p:cBhvr>
                                        <p:cTn id="76" dur="2000"/>
                                        <p:tgtEl>
                                          <p:spTgt spid="119830"/>
                                        </p:tgtEl>
                                      </p:cBhvr>
                                    </p:animEffect>
                                  </p:childTnLst>
                                </p:cTn>
                              </p:par>
                              <p:par>
                                <p:cTn id="77" presetID="10" presetClass="exit" presetSubtype="0" fill="hold" grpId="0" nodeType="withEffect">
                                  <p:stCondLst>
                                    <p:cond delay="500"/>
                                  </p:stCondLst>
                                  <p:childTnLst>
                                    <p:animEffect transition="out" filter="fade">
                                      <p:cBhvr>
                                        <p:cTn id="78" dur="500"/>
                                        <p:tgtEl>
                                          <p:spTgt spid="119833"/>
                                        </p:tgtEl>
                                      </p:cBhvr>
                                    </p:animEffect>
                                    <p:set>
                                      <p:cBhvr>
                                        <p:cTn id="79" dur="1" fill="hold">
                                          <p:stCondLst>
                                            <p:cond delay="499"/>
                                          </p:stCondLst>
                                        </p:cTn>
                                        <p:tgtEl>
                                          <p:spTgt spid="119833"/>
                                        </p:tgtEl>
                                        <p:attrNameLst>
                                          <p:attrName>style.visibility</p:attrName>
                                        </p:attrNameLst>
                                      </p:cBhvr>
                                      <p:to>
                                        <p:strVal val="hidden"/>
                                      </p:to>
                                    </p:set>
                                  </p:childTnLst>
                                </p:cTn>
                              </p:par>
                              <p:par>
                                <p:cTn id="80" presetID="10" presetClass="exit" presetSubtype="0" fill="hold" grpId="0" nodeType="withEffect">
                                  <p:stCondLst>
                                    <p:cond delay="1000"/>
                                  </p:stCondLst>
                                  <p:childTnLst>
                                    <p:animEffect transition="out" filter="fade">
                                      <p:cBhvr>
                                        <p:cTn id="81" dur="500"/>
                                        <p:tgtEl>
                                          <p:spTgt spid="119832"/>
                                        </p:tgtEl>
                                      </p:cBhvr>
                                    </p:animEffect>
                                    <p:set>
                                      <p:cBhvr>
                                        <p:cTn id="82" dur="1" fill="hold">
                                          <p:stCondLst>
                                            <p:cond delay="499"/>
                                          </p:stCondLst>
                                        </p:cTn>
                                        <p:tgtEl>
                                          <p:spTgt spid="119832"/>
                                        </p:tgtEl>
                                        <p:attrNameLst>
                                          <p:attrName>style.visibility</p:attrName>
                                        </p:attrNameLst>
                                      </p:cBhvr>
                                      <p:to>
                                        <p:strVal val="hidden"/>
                                      </p:to>
                                    </p:set>
                                  </p:childTnLst>
                                </p:cTn>
                              </p:par>
                              <p:par>
                                <p:cTn id="83" presetID="10" presetClass="exit" presetSubtype="0" fill="hold" grpId="0" nodeType="withEffect">
                                  <p:stCondLst>
                                    <p:cond delay="1500"/>
                                  </p:stCondLst>
                                  <p:childTnLst>
                                    <p:animEffect transition="out" filter="fade">
                                      <p:cBhvr>
                                        <p:cTn id="84" dur="500"/>
                                        <p:tgtEl>
                                          <p:spTgt spid="119831"/>
                                        </p:tgtEl>
                                      </p:cBhvr>
                                    </p:animEffect>
                                    <p:set>
                                      <p:cBhvr>
                                        <p:cTn id="85" dur="1" fill="hold">
                                          <p:stCondLst>
                                            <p:cond delay="499"/>
                                          </p:stCondLst>
                                        </p:cTn>
                                        <p:tgtEl>
                                          <p:spTgt spid="119831"/>
                                        </p:tgtEl>
                                        <p:attrNameLst>
                                          <p:attrName>style.visibility</p:attrName>
                                        </p:attrNameLst>
                                      </p:cBhvr>
                                      <p:to>
                                        <p:strVal val="hidden"/>
                                      </p:to>
                                    </p:set>
                                  </p:childTnLst>
                                </p:cTn>
                              </p:par>
                              <p:par>
                                <p:cTn id="86" presetID="10" presetClass="exit" presetSubtype="0" repeatCount="indefinite" fill="hold" grpId="1" nodeType="withEffect">
                                  <p:stCondLst>
                                    <p:cond delay="3000"/>
                                  </p:stCondLst>
                                  <p:endCondLst>
                                    <p:cond evt="onNext" delay="0">
                                      <p:tgtEl>
                                        <p:sldTgt/>
                                      </p:tgtEl>
                                    </p:cond>
                                  </p:endCondLst>
                                  <p:childTnLst>
                                    <p:animEffect transition="out" filter="fade">
                                      <p:cBhvr>
                                        <p:cTn id="87" dur="1000"/>
                                        <p:tgtEl>
                                          <p:spTgt spid="119830"/>
                                        </p:tgtEl>
                                      </p:cBhvr>
                                    </p:animEffect>
                                    <p:set>
                                      <p:cBhvr>
                                        <p:cTn id="88" dur="1" fill="hold">
                                          <p:stCondLst>
                                            <p:cond delay="999"/>
                                          </p:stCondLst>
                                        </p:cTn>
                                        <p:tgtEl>
                                          <p:spTgt spid="119830"/>
                                        </p:tgtEl>
                                        <p:attrNameLst>
                                          <p:attrName>style.visibility</p:attrName>
                                        </p:attrNameLst>
                                      </p:cBhvr>
                                      <p:to>
                                        <p:strVal val="hidden"/>
                                      </p:to>
                                    </p:set>
                                  </p:childTnLst>
                                </p:cTn>
                              </p:par>
                              <p:par>
                                <p:cTn id="89" presetID="10" presetClass="entr" presetSubtype="0" fill="hold" grpId="0" nodeType="withEffect">
                                  <p:stCondLst>
                                    <p:cond delay="2000"/>
                                  </p:stCondLst>
                                  <p:childTnLst>
                                    <p:set>
                                      <p:cBhvr>
                                        <p:cTn id="90" dur="1" fill="hold">
                                          <p:stCondLst>
                                            <p:cond delay="0"/>
                                          </p:stCondLst>
                                        </p:cTn>
                                        <p:tgtEl>
                                          <p:spTgt spid="119824"/>
                                        </p:tgtEl>
                                        <p:attrNameLst>
                                          <p:attrName>style.visibility</p:attrName>
                                        </p:attrNameLst>
                                      </p:cBhvr>
                                      <p:to>
                                        <p:strVal val="visible"/>
                                      </p:to>
                                    </p:set>
                                    <p:animEffect transition="in" filter="fade">
                                      <p:cBhvr>
                                        <p:cTn id="91" dur="1000"/>
                                        <p:tgtEl>
                                          <p:spTgt spid="11982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9825"/>
                                        </p:tgtEl>
                                        <p:attrNameLst>
                                          <p:attrName>style.visibility</p:attrName>
                                        </p:attrNameLst>
                                      </p:cBhvr>
                                      <p:to>
                                        <p:strVal val="visible"/>
                                      </p:to>
                                    </p:set>
                                    <p:animEffect transition="in" filter="fade">
                                      <p:cBhvr>
                                        <p:cTn id="96" dur="1000"/>
                                        <p:tgtEl>
                                          <p:spTgt spid="1198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9827"/>
                                        </p:tgtEl>
                                        <p:attrNameLst>
                                          <p:attrName>style.visibility</p:attrName>
                                        </p:attrNameLst>
                                      </p:cBhvr>
                                      <p:to>
                                        <p:strVal val="visible"/>
                                      </p:to>
                                    </p:set>
                                    <p:animEffect transition="in" filter="fade">
                                      <p:cBhvr>
                                        <p:cTn id="101" dur="1000"/>
                                        <p:tgtEl>
                                          <p:spTgt spid="1198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9828"/>
                                        </p:tgtEl>
                                        <p:attrNameLst>
                                          <p:attrName>style.visibility</p:attrName>
                                        </p:attrNameLst>
                                      </p:cBhvr>
                                      <p:to>
                                        <p:strVal val="visible"/>
                                      </p:to>
                                    </p:set>
                                    <p:animEffect transition="in" filter="fade">
                                      <p:cBhvr>
                                        <p:cTn id="106" dur="1000"/>
                                        <p:tgtEl>
                                          <p:spTgt spid="11982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9829"/>
                                        </p:tgtEl>
                                        <p:attrNameLst>
                                          <p:attrName>style.visibility</p:attrName>
                                        </p:attrNameLst>
                                      </p:cBhvr>
                                      <p:to>
                                        <p:strVal val="visible"/>
                                      </p:to>
                                    </p:set>
                                    <p:animEffect transition="in" filter="fade">
                                      <p:cBhvr>
                                        <p:cTn id="111" dur="1000"/>
                                        <p:tgtEl>
                                          <p:spTgt spid="11982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19826"/>
                                        </p:tgtEl>
                                        <p:attrNameLst>
                                          <p:attrName>style.visibility</p:attrName>
                                        </p:attrNameLst>
                                      </p:cBhvr>
                                      <p:to>
                                        <p:strVal val="visible"/>
                                      </p:to>
                                    </p:set>
                                    <p:animEffect transition="in" filter="fade">
                                      <p:cBhvr>
                                        <p:cTn id="116" dur="1000"/>
                                        <p:tgtEl>
                                          <p:spTgt spid="119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2" grpId="0"/>
      <p:bldP spid="119813" grpId="0"/>
      <p:bldP spid="119814" grpId="0"/>
      <p:bldP spid="119815" grpId="0" animBg="1"/>
      <p:bldP spid="119816" grpId="0" animBg="1"/>
      <p:bldP spid="119817" grpId="0"/>
      <p:bldP spid="119818" grpId="0"/>
      <p:bldP spid="119819" grpId="0"/>
      <p:bldP spid="119820" grpId="0"/>
      <p:bldP spid="119821" grpId="0"/>
      <p:bldP spid="119822" grpId="0" animBg="1"/>
      <p:bldP spid="119823" grpId="0"/>
      <p:bldP spid="119824" grpId="0"/>
      <p:bldP spid="119825" grpId="0"/>
      <p:bldP spid="119826" grpId="0"/>
      <p:bldP spid="119827" grpId="0"/>
      <p:bldP spid="119828" grpId="0"/>
      <p:bldP spid="119829" grpId="0" animBg="1"/>
      <p:bldP spid="119830" grpId="0" animBg="1"/>
      <p:bldP spid="119830" grpId="1" animBg="1"/>
      <p:bldP spid="119831" grpId="0" animBg="1"/>
      <p:bldP spid="119832" grpId="0" animBg="1"/>
      <p:bldP spid="119833" grpId="0" animBg="1"/>
      <p:bldP spid="119834" grpId="0" animBg="1"/>
      <p:bldP spid="11983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FunctAss"/>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6791325" cy="6858000"/>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 Box 3"/>
          <p:cNvSpPr txBox="1">
            <a:spLocks noChangeArrowheads="1"/>
          </p:cNvSpPr>
          <p:nvPr/>
        </p:nvSpPr>
        <p:spPr bwMode="auto">
          <a:xfrm>
            <a:off x="1905000" y="533400"/>
            <a:ext cx="6553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US" sz="3600" b="0" i="0">
                <a:solidFill>
                  <a:schemeClr val="bg1"/>
                </a:solidFill>
              </a:rPr>
              <a:t>SUMMARY OF BEHAVIOUR</a:t>
            </a:r>
            <a:endParaRPr lang="en-US" sz="3600" b="0" i="0">
              <a:solidFill>
                <a:schemeClr val="tx1"/>
              </a:solidFill>
            </a:endParaRPr>
          </a:p>
        </p:txBody>
      </p:sp>
      <p:sp>
        <p:nvSpPr>
          <p:cNvPr id="121860" name="Rectangle 4"/>
          <p:cNvSpPr>
            <a:spLocks noChangeArrowheads="1"/>
          </p:cNvSpPr>
          <p:nvPr/>
        </p:nvSpPr>
        <p:spPr bwMode="auto">
          <a:xfrm>
            <a:off x="2514600" y="1676400"/>
            <a:ext cx="3860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t>&lt;</a:t>
            </a:r>
            <a:r>
              <a:rPr lang="en-US" sz="2800" b="0"/>
              <a:t>insert target routine</a:t>
            </a:r>
            <a:r>
              <a:rPr lang="en-US" sz="2800" b="0" i="0"/>
              <a:t>&gt; </a:t>
            </a:r>
            <a:r>
              <a:rPr lang="en-US" sz="2800" b="0" i="0">
                <a:solidFill>
                  <a:schemeClr val="bg1"/>
                </a:solidFill>
              </a:rPr>
              <a:t>,</a:t>
            </a:r>
            <a:endParaRPr lang="en-AU" sz="2800" b="0" i="0"/>
          </a:p>
        </p:txBody>
      </p:sp>
      <p:sp>
        <p:nvSpPr>
          <p:cNvPr id="121861" name="Rectangle 5"/>
          <p:cNvSpPr>
            <a:spLocks noChangeArrowheads="1"/>
          </p:cNvSpPr>
          <p:nvPr/>
        </p:nvSpPr>
        <p:spPr bwMode="auto">
          <a:xfrm>
            <a:off x="1066800" y="2362200"/>
            <a:ext cx="38100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US" sz="2800" b="0"/>
              <a:t>&lt;insert student name&gt;</a:t>
            </a:r>
            <a:endParaRPr lang="en-AU" sz="2800" b="0"/>
          </a:p>
        </p:txBody>
      </p:sp>
      <p:sp>
        <p:nvSpPr>
          <p:cNvPr id="121862" name="Rectangle 6"/>
          <p:cNvSpPr>
            <a:spLocks noChangeArrowheads="1"/>
          </p:cNvSpPr>
          <p:nvPr/>
        </p:nvSpPr>
        <p:spPr bwMode="auto">
          <a:xfrm>
            <a:off x="4800600" y="2362200"/>
            <a:ext cx="172561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solidFill>
                  <a:schemeClr val="bg1"/>
                </a:solidFill>
              </a:rPr>
              <a:t>is likely to</a:t>
            </a:r>
            <a:endParaRPr lang="en-AU" sz="2800" b="0" i="0">
              <a:solidFill>
                <a:schemeClr val="bg1"/>
              </a:solidFill>
            </a:endParaRPr>
          </a:p>
        </p:txBody>
      </p:sp>
      <p:sp>
        <p:nvSpPr>
          <p:cNvPr id="121863" name="Rectangle 7"/>
          <p:cNvSpPr>
            <a:spLocks noChangeArrowheads="1"/>
          </p:cNvSpPr>
          <p:nvPr/>
        </p:nvSpPr>
        <p:spPr bwMode="auto">
          <a:xfrm>
            <a:off x="1066800" y="3124200"/>
            <a:ext cx="469106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a:t>&lt;insert problem behaviours&gt;</a:t>
            </a:r>
            <a:endParaRPr lang="en-AU" sz="2800" b="0"/>
          </a:p>
        </p:txBody>
      </p:sp>
      <p:sp>
        <p:nvSpPr>
          <p:cNvPr id="121864" name="Rectangle 8"/>
          <p:cNvSpPr>
            <a:spLocks noChangeArrowheads="1"/>
          </p:cNvSpPr>
          <p:nvPr/>
        </p:nvSpPr>
        <p:spPr bwMode="auto">
          <a:xfrm>
            <a:off x="1066800" y="1676400"/>
            <a:ext cx="12319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solidFill>
                  <a:schemeClr val="bg1"/>
                </a:solidFill>
              </a:rPr>
              <a:t>During</a:t>
            </a:r>
            <a:endParaRPr lang="en-AU" sz="2800" b="0" i="0">
              <a:solidFill>
                <a:schemeClr val="bg1"/>
              </a:solidFill>
            </a:endParaRPr>
          </a:p>
        </p:txBody>
      </p:sp>
      <p:sp>
        <p:nvSpPr>
          <p:cNvPr id="121865" name="Rectangle 9"/>
          <p:cNvSpPr>
            <a:spLocks noChangeArrowheads="1"/>
          </p:cNvSpPr>
          <p:nvPr/>
        </p:nvSpPr>
        <p:spPr bwMode="auto">
          <a:xfrm>
            <a:off x="5867400" y="3086100"/>
            <a:ext cx="22987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solidFill>
                  <a:schemeClr val="bg1"/>
                </a:solidFill>
              </a:rPr>
              <a:t>when (s)he is</a:t>
            </a:r>
            <a:endParaRPr lang="en-AU" sz="2800" b="0" i="0">
              <a:solidFill>
                <a:schemeClr val="bg1"/>
              </a:solidFill>
            </a:endParaRPr>
          </a:p>
        </p:txBody>
      </p:sp>
      <p:sp>
        <p:nvSpPr>
          <p:cNvPr id="121866" name="Rectangle 10"/>
          <p:cNvSpPr>
            <a:spLocks noChangeArrowheads="1"/>
          </p:cNvSpPr>
          <p:nvPr/>
        </p:nvSpPr>
        <p:spPr bwMode="auto">
          <a:xfrm>
            <a:off x="1066800" y="3886200"/>
            <a:ext cx="76200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US" sz="2800" b="0"/>
              <a:t>&lt;insert details of antecedent conditions that trigger behaviour</a:t>
            </a:r>
            <a:r>
              <a:rPr lang="en-US" sz="2800" b="0" i="0"/>
              <a:t>&gt;</a:t>
            </a:r>
            <a:r>
              <a:rPr lang="en-US" sz="2800" b="0" i="0">
                <a:solidFill>
                  <a:schemeClr val="bg1"/>
                </a:solidFill>
              </a:rPr>
              <a:t>, </a:t>
            </a:r>
            <a:endParaRPr lang="en-AU" sz="2800" b="0" i="0">
              <a:solidFill>
                <a:schemeClr val="bg1"/>
              </a:solidFill>
            </a:endParaRPr>
          </a:p>
        </p:txBody>
      </p:sp>
      <p:sp>
        <p:nvSpPr>
          <p:cNvPr id="121867" name="Rectangle 11"/>
          <p:cNvSpPr>
            <a:spLocks noChangeArrowheads="1"/>
          </p:cNvSpPr>
          <p:nvPr/>
        </p:nvSpPr>
        <p:spPr bwMode="auto">
          <a:xfrm>
            <a:off x="1066800" y="5029200"/>
            <a:ext cx="6192838"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i="0">
                <a:solidFill>
                  <a:schemeClr val="bg1"/>
                </a:solidFill>
              </a:rPr>
              <a:t>and you believe that (s)he does this to</a:t>
            </a:r>
            <a:endParaRPr lang="en-AU" sz="2800" b="0" i="0">
              <a:solidFill>
                <a:schemeClr val="bg1"/>
              </a:solidFill>
            </a:endParaRPr>
          </a:p>
        </p:txBody>
      </p:sp>
      <p:sp>
        <p:nvSpPr>
          <p:cNvPr id="121868" name="Rectangle 12"/>
          <p:cNvSpPr>
            <a:spLocks noChangeArrowheads="1"/>
          </p:cNvSpPr>
          <p:nvPr/>
        </p:nvSpPr>
        <p:spPr bwMode="auto">
          <a:xfrm>
            <a:off x="1066800" y="5791200"/>
            <a:ext cx="66484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lnSpc>
                <a:spcPct val="100000"/>
              </a:lnSpc>
            </a:pPr>
            <a:r>
              <a:rPr lang="en-US" sz="2800" b="0"/>
              <a:t>&lt;insert details of consequence/function&gt;</a:t>
            </a:r>
            <a:r>
              <a:rPr lang="en-US" sz="2800" b="0">
                <a:solidFill>
                  <a:schemeClr val="bg1"/>
                </a:solidFill>
              </a:rPr>
              <a:t>.</a:t>
            </a:r>
            <a:endParaRPr lang="en-AU" sz="2800" b="0"/>
          </a:p>
        </p:txBody>
      </p:sp>
      <p:sp>
        <p:nvSpPr>
          <p:cNvPr id="121869" name="Line 13"/>
          <p:cNvSpPr>
            <a:spLocks noChangeShapeType="1"/>
          </p:cNvSpPr>
          <p:nvPr/>
        </p:nvSpPr>
        <p:spPr bwMode="auto">
          <a:xfrm>
            <a:off x="2057400" y="1219200"/>
            <a:ext cx="5867400" cy="0"/>
          </a:xfrm>
          <a:prstGeom prst="line">
            <a:avLst/>
          </a:prstGeom>
          <a:noFill/>
          <a:ln w="50800">
            <a:solidFill>
              <a:srgbClr val="D3291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70" name="AutoShape 14">
            <a:hlinkClick r:id="rId4" action="ppaction://hlinksldjump"/>
          </p:cNvPr>
          <p:cNvSpPr>
            <a:spLocks noChangeArrowheads="1"/>
          </p:cNvSpPr>
          <p:nvPr/>
        </p:nvSpPr>
        <p:spPr bwMode="auto">
          <a:xfrm rot="10755033">
            <a:off x="381000" y="5867400"/>
            <a:ext cx="457200" cy="228600"/>
          </a:xfrm>
          <a:prstGeom prst="homePlate">
            <a:avLst>
              <a:gd name="adj" fmla="val 77778"/>
            </a:avLst>
          </a:prstGeom>
          <a:solidFill>
            <a:srgbClr val="FF6633"/>
          </a:solidFill>
          <a:ln w="9525">
            <a:solidFill>
              <a:srgbClr val="FF66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10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18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1869"/>
                                        </p:tgtEl>
                                        <p:attrNameLst>
                                          <p:attrName>style.visibility</p:attrName>
                                        </p:attrNameLst>
                                      </p:cBhvr>
                                      <p:to>
                                        <p:strVal val="visible"/>
                                      </p:to>
                                    </p:set>
                                    <p:anim calcmode="lin" valueType="num">
                                      <p:cBhvr additive="base">
                                        <p:cTn id="11" dur="500" fill="hold"/>
                                        <p:tgtEl>
                                          <p:spTgt spid="121869"/>
                                        </p:tgtEl>
                                        <p:attrNameLst>
                                          <p:attrName>ppt_x</p:attrName>
                                        </p:attrNameLst>
                                      </p:cBhvr>
                                      <p:tavLst>
                                        <p:tav tm="0">
                                          <p:val>
                                            <p:strVal val="1+#ppt_w/2"/>
                                          </p:val>
                                        </p:tav>
                                        <p:tav tm="100000">
                                          <p:val>
                                            <p:strVal val="#ppt_x"/>
                                          </p:val>
                                        </p:tav>
                                      </p:tavLst>
                                    </p:anim>
                                    <p:anim calcmode="lin" valueType="num">
                                      <p:cBhvr additive="base">
                                        <p:cTn id="12" dur="500" fill="hold"/>
                                        <p:tgtEl>
                                          <p:spTgt spid="12186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Effect transition="in" filter="fade">
                                      <p:cBhvr>
                                        <p:cTn id="17" dur="1000"/>
                                        <p:tgtEl>
                                          <p:spTgt spid="121864"/>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1860"/>
                                        </p:tgtEl>
                                        <p:attrNameLst>
                                          <p:attrName>style.visibility</p:attrName>
                                        </p:attrNameLst>
                                      </p:cBhvr>
                                      <p:to>
                                        <p:strVal val="visible"/>
                                      </p:to>
                                    </p:set>
                                    <p:animEffect transition="in" filter="fade">
                                      <p:cBhvr>
                                        <p:cTn id="20" dur="1000"/>
                                        <p:tgtEl>
                                          <p:spTgt spid="1218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1861"/>
                                        </p:tgtEl>
                                        <p:attrNameLst>
                                          <p:attrName>style.visibility</p:attrName>
                                        </p:attrNameLst>
                                      </p:cBhvr>
                                      <p:to>
                                        <p:strVal val="visible"/>
                                      </p:to>
                                    </p:set>
                                    <p:animEffect transition="in" filter="fade">
                                      <p:cBhvr>
                                        <p:cTn id="25" dur="1000"/>
                                        <p:tgtEl>
                                          <p:spTgt spid="12186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21862"/>
                                        </p:tgtEl>
                                        <p:attrNameLst>
                                          <p:attrName>style.visibility</p:attrName>
                                        </p:attrNameLst>
                                      </p:cBhvr>
                                      <p:to>
                                        <p:strVal val="visible"/>
                                      </p:to>
                                    </p:set>
                                    <p:animEffect transition="in" filter="fade">
                                      <p:cBhvr>
                                        <p:cTn id="28" dur="1000"/>
                                        <p:tgtEl>
                                          <p:spTgt spid="1218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1863"/>
                                        </p:tgtEl>
                                        <p:attrNameLst>
                                          <p:attrName>style.visibility</p:attrName>
                                        </p:attrNameLst>
                                      </p:cBhvr>
                                      <p:to>
                                        <p:strVal val="visible"/>
                                      </p:to>
                                    </p:set>
                                    <p:animEffect transition="in" filter="fade">
                                      <p:cBhvr>
                                        <p:cTn id="33" dur="1000"/>
                                        <p:tgtEl>
                                          <p:spTgt spid="1218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1865"/>
                                        </p:tgtEl>
                                        <p:attrNameLst>
                                          <p:attrName>style.visibility</p:attrName>
                                        </p:attrNameLst>
                                      </p:cBhvr>
                                      <p:to>
                                        <p:strVal val="visible"/>
                                      </p:to>
                                    </p:set>
                                    <p:animEffect transition="in" filter="fade">
                                      <p:cBhvr>
                                        <p:cTn id="38" dur="1000"/>
                                        <p:tgtEl>
                                          <p:spTgt spid="121865"/>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21866"/>
                                        </p:tgtEl>
                                        <p:attrNameLst>
                                          <p:attrName>style.visibility</p:attrName>
                                        </p:attrNameLst>
                                      </p:cBhvr>
                                      <p:to>
                                        <p:strVal val="visible"/>
                                      </p:to>
                                    </p:set>
                                    <p:animEffect transition="in" filter="fade">
                                      <p:cBhvr>
                                        <p:cTn id="41" dur="1000"/>
                                        <p:tgtEl>
                                          <p:spTgt spid="12186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1867"/>
                                        </p:tgtEl>
                                        <p:attrNameLst>
                                          <p:attrName>style.visibility</p:attrName>
                                        </p:attrNameLst>
                                      </p:cBhvr>
                                      <p:to>
                                        <p:strVal val="visible"/>
                                      </p:to>
                                    </p:set>
                                    <p:animEffect transition="in" filter="fade">
                                      <p:cBhvr>
                                        <p:cTn id="46" dur="1000"/>
                                        <p:tgtEl>
                                          <p:spTgt spid="121867"/>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121868"/>
                                        </p:tgtEl>
                                        <p:attrNameLst>
                                          <p:attrName>style.visibility</p:attrName>
                                        </p:attrNameLst>
                                      </p:cBhvr>
                                      <p:to>
                                        <p:strVal val="visible"/>
                                      </p:to>
                                    </p:set>
                                    <p:animEffect transition="in" filter="fade">
                                      <p:cBhvr>
                                        <p:cTn id="49" dur="10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0" grpId="0"/>
      <p:bldP spid="121861" grpId="0"/>
      <p:bldP spid="121862" grpId="0"/>
      <p:bldP spid="121863" grpId="0"/>
      <p:bldP spid="121864" grpId="0"/>
      <p:bldP spid="121865" grpId="0"/>
      <p:bldP spid="121866" grpId="0"/>
      <p:bldP spid="121867" grpId="0"/>
      <p:bldP spid="121868" grpId="0"/>
      <p:bldP spid="12186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4191000" y="8382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6000" i="0">
                <a:solidFill>
                  <a:schemeClr val="bg1"/>
                </a:solidFill>
              </a:rPr>
              <a:t>no</a:t>
            </a:r>
          </a:p>
        </p:txBody>
      </p:sp>
      <p:sp>
        <p:nvSpPr>
          <p:cNvPr id="135171" name="Text Box 3"/>
          <p:cNvSpPr txBox="1">
            <a:spLocks noChangeArrowheads="1"/>
          </p:cNvSpPr>
          <p:nvPr/>
        </p:nvSpPr>
        <p:spPr bwMode="auto">
          <a:xfrm>
            <a:off x="4876800" y="914400"/>
            <a:ext cx="1739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8800" i="0">
                <a:solidFill>
                  <a:schemeClr val="bg1"/>
                </a:solidFill>
              </a:rPr>
              <a:t>no</a:t>
            </a:r>
          </a:p>
        </p:txBody>
      </p:sp>
      <p:sp>
        <p:nvSpPr>
          <p:cNvPr id="135172" name="Text Box 4"/>
          <p:cNvSpPr txBox="1">
            <a:spLocks noChangeArrowheads="1"/>
          </p:cNvSpPr>
          <p:nvPr/>
        </p:nvSpPr>
        <p:spPr bwMode="auto">
          <a:xfrm>
            <a:off x="381000" y="1828800"/>
            <a:ext cx="2362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71500" algn="l"/>
              </a:tabLst>
              <a:defRPr sz="1600" b="1" i="1">
                <a:solidFill>
                  <a:schemeClr val="folHlink"/>
                </a:solidFill>
                <a:latin typeface="Arial" charset="0"/>
                <a:ea typeface="ＭＳ Ｐゴシック" charset="0"/>
                <a:cs typeface="ＭＳ Ｐゴシック" charset="0"/>
              </a:defRPr>
            </a:lvl1pPr>
            <a:lvl2pPr marL="742950" indent="-285750">
              <a:tabLst>
                <a:tab pos="571500" algn="l"/>
              </a:tabLst>
              <a:defRPr sz="1600" b="1" i="1">
                <a:solidFill>
                  <a:schemeClr val="folHlink"/>
                </a:solidFill>
                <a:latin typeface="Arial" charset="0"/>
                <a:ea typeface="ＭＳ Ｐゴシック" charset="0"/>
              </a:defRPr>
            </a:lvl2pPr>
            <a:lvl3pPr marL="1143000" indent="-228600">
              <a:tabLst>
                <a:tab pos="571500" algn="l"/>
              </a:tabLst>
              <a:defRPr sz="1600" b="1" i="1">
                <a:solidFill>
                  <a:schemeClr val="folHlink"/>
                </a:solidFill>
                <a:latin typeface="Arial" charset="0"/>
                <a:ea typeface="ＭＳ Ｐゴシック" charset="0"/>
              </a:defRPr>
            </a:lvl3pPr>
            <a:lvl4pPr marL="1600200" indent="-228600">
              <a:tabLst>
                <a:tab pos="571500" algn="l"/>
              </a:tabLst>
              <a:defRPr sz="1600" b="1" i="1">
                <a:solidFill>
                  <a:schemeClr val="folHlink"/>
                </a:solidFill>
                <a:latin typeface="Arial" charset="0"/>
                <a:ea typeface="ＭＳ Ｐゴシック" charset="0"/>
              </a:defRPr>
            </a:lvl4pPr>
            <a:lvl5pPr marL="2057400" indent="-228600">
              <a:tabLst>
                <a:tab pos="571500" algn="l"/>
              </a:tabLst>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1.	don</a:t>
            </a:r>
            <a:r>
              <a:rPr lang="ja-JP" altLang="en-AU" sz="2400" i="0">
                <a:solidFill>
                  <a:schemeClr val="bg1"/>
                </a:solidFill>
              </a:rPr>
              <a:t>’</a:t>
            </a:r>
            <a:r>
              <a:rPr lang="en-AU" altLang="ja-JP" sz="2400" i="0">
                <a:solidFill>
                  <a:schemeClr val="bg1"/>
                </a:solidFill>
              </a:rPr>
              <a:t>t react</a:t>
            </a:r>
          </a:p>
          <a:p>
            <a:pPr algn="l">
              <a:lnSpc>
                <a:spcPct val="100000"/>
              </a:lnSpc>
            </a:pPr>
            <a:endParaRPr lang="en-AU" sz="2400" i="0">
              <a:solidFill>
                <a:schemeClr val="bg1"/>
              </a:solidFill>
            </a:endParaRPr>
          </a:p>
          <a:p>
            <a:pPr algn="l">
              <a:lnSpc>
                <a:spcPct val="100000"/>
              </a:lnSpc>
            </a:pPr>
            <a:endParaRPr lang="en-AU" sz="2400" i="0">
              <a:solidFill>
                <a:schemeClr val="bg1"/>
              </a:solidFill>
            </a:endParaRPr>
          </a:p>
        </p:txBody>
      </p:sp>
      <p:sp>
        <p:nvSpPr>
          <p:cNvPr id="135173" name="Text Box 5"/>
          <p:cNvSpPr txBox="1">
            <a:spLocks noChangeArrowheads="1"/>
          </p:cNvSpPr>
          <p:nvPr/>
        </p:nvSpPr>
        <p:spPr bwMode="auto">
          <a:xfrm>
            <a:off x="381000" y="2590800"/>
            <a:ext cx="586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71500" algn="l"/>
              </a:tabLst>
              <a:defRPr sz="1600" b="1" i="1">
                <a:solidFill>
                  <a:schemeClr val="folHlink"/>
                </a:solidFill>
                <a:latin typeface="Arial" charset="0"/>
                <a:ea typeface="ＭＳ Ｐゴシック" charset="0"/>
                <a:cs typeface="ＭＳ Ｐゴシック" charset="0"/>
              </a:defRPr>
            </a:lvl1pPr>
            <a:lvl2pPr marL="742950" indent="-285750">
              <a:tabLst>
                <a:tab pos="571500" algn="l"/>
              </a:tabLst>
              <a:defRPr sz="1600" b="1" i="1">
                <a:solidFill>
                  <a:schemeClr val="folHlink"/>
                </a:solidFill>
                <a:latin typeface="Arial" charset="0"/>
                <a:ea typeface="ＭＳ Ｐゴシック" charset="0"/>
              </a:defRPr>
            </a:lvl2pPr>
            <a:lvl3pPr marL="1143000" indent="-228600">
              <a:tabLst>
                <a:tab pos="571500" algn="l"/>
              </a:tabLst>
              <a:defRPr sz="1600" b="1" i="1">
                <a:solidFill>
                  <a:schemeClr val="folHlink"/>
                </a:solidFill>
                <a:latin typeface="Arial" charset="0"/>
                <a:ea typeface="ＭＳ Ｐゴシック" charset="0"/>
              </a:defRPr>
            </a:lvl3pPr>
            <a:lvl4pPr marL="1600200" indent="-228600">
              <a:tabLst>
                <a:tab pos="571500" algn="l"/>
              </a:tabLst>
              <a:defRPr sz="1600" b="1" i="1">
                <a:solidFill>
                  <a:schemeClr val="folHlink"/>
                </a:solidFill>
                <a:latin typeface="Arial" charset="0"/>
                <a:ea typeface="ＭＳ Ｐゴシック" charset="0"/>
              </a:defRPr>
            </a:lvl4pPr>
            <a:lvl5pPr marL="2057400" indent="-228600">
              <a:tabLst>
                <a:tab pos="571500" algn="l"/>
              </a:tabLst>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2.	don</a:t>
            </a:r>
            <a:r>
              <a:rPr lang="ja-JP" altLang="en-AU" sz="2400" i="0">
                <a:solidFill>
                  <a:schemeClr val="bg1"/>
                </a:solidFill>
              </a:rPr>
              <a:t>’</a:t>
            </a:r>
            <a:r>
              <a:rPr lang="en-AU" altLang="ja-JP" sz="2400" i="0">
                <a:solidFill>
                  <a:schemeClr val="bg1"/>
                </a:solidFill>
              </a:rPr>
              <a:t>t argue, agree/acknowledge</a:t>
            </a:r>
          </a:p>
          <a:p>
            <a:pPr algn="l">
              <a:lnSpc>
                <a:spcPct val="100000"/>
              </a:lnSpc>
            </a:pPr>
            <a:endParaRPr lang="en-AU" sz="2400" i="0">
              <a:solidFill>
                <a:schemeClr val="bg1"/>
              </a:solidFill>
            </a:endParaRPr>
          </a:p>
          <a:p>
            <a:pPr algn="l">
              <a:lnSpc>
                <a:spcPct val="100000"/>
              </a:lnSpc>
            </a:pPr>
            <a:endParaRPr lang="en-AU" sz="2400" i="0">
              <a:solidFill>
                <a:schemeClr val="bg1"/>
              </a:solidFill>
            </a:endParaRPr>
          </a:p>
        </p:txBody>
      </p:sp>
      <p:sp>
        <p:nvSpPr>
          <p:cNvPr id="135174" name="Text Box 6"/>
          <p:cNvSpPr txBox="1">
            <a:spLocks noChangeArrowheads="1"/>
          </p:cNvSpPr>
          <p:nvPr/>
        </p:nvSpPr>
        <p:spPr bwMode="auto">
          <a:xfrm>
            <a:off x="381000" y="3352800"/>
            <a:ext cx="396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71500" algn="l"/>
              </a:tabLst>
              <a:defRPr sz="1600" b="1" i="1">
                <a:solidFill>
                  <a:schemeClr val="folHlink"/>
                </a:solidFill>
                <a:latin typeface="Arial" charset="0"/>
                <a:ea typeface="ＭＳ Ｐゴシック" charset="0"/>
                <a:cs typeface="ＭＳ Ｐゴシック" charset="0"/>
              </a:defRPr>
            </a:lvl1pPr>
            <a:lvl2pPr marL="742950" indent="-285750">
              <a:tabLst>
                <a:tab pos="571500" algn="l"/>
              </a:tabLst>
              <a:defRPr sz="1600" b="1" i="1">
                <a:solidFill>
                  <a:schemeClr val="folHlink"/>
                </a:solidFill>
                <a:latin typeface="Arial" charset="0"/>
                <a:ea typeface="ＭＳ Ｐゴシック" charset="0"/>
              </a:defRPr>
            </a:lvl2pPr>
            <a:lvl3pPr marL="1143000" indent="-228600">
              <a:tabLst>
                <a:tab pos="571500" algn="l"/>
              </a:tabLst>
              <a:defRPr sz="1600" b="1" i="1">
                <a:solidFill>
                  <a:schemeClr val="folHlink"/>
                </a:solidFill>
                <a:latin typeface="Arial" charset="0"/>
                <a:ea typeface="ＭＳ Ｐゴシック" charset="0"/>
              </a:defRPr>
            </a:lvl3pPr>
            <a:lvl4pPr marL="1600200" indent="-228600">
              <a:tabLst>
                <a:tab pos="571500" algn="l"/>
              </a:tabLst>
              <a:defRPr sz="1600" b="1" i="1">
                <a:solidFill>
                  <a:schemeClr val="folHlink"/>
                </a:solidFill>
                <a:latin typeface="Arial" charset="0"/>
                <a:ea typeface="ＭＳ Ｐゴシック" charset="0"/>
              </a:defRPr>
            </a:lvl4pPr>
            <a:lvl5pPr marL="2057400" indent="-228600">
              <a:tabLst>
                <a:tab pos="571500" algn="l"/>
              </a:tabLst>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3.	use the key question</a:t>
            </a:r>
          </a:p>
          <a:p>
            <a:pPr algn="l">
              <a:lnSpc>
                <a:spcPct val="100000"/>
              </a:lnSpc>
            </a:pPr>
            <a:endParaRPr lang="en-AU" sz="2400" i="0">
              <a:solidFill>
                <a:schemeClr val="bg1"/>
              </a:solidFill>
            </a:endParaRPr>
          </a:p>
          <a:p>
            <a:pPr algn="l">
              <a:lnSpc>
                <a:spcPct val="100000"/>
              </a:lnSpc>
            </a:pPr>
            <a:endParaRPr lang="en-AU" sz="2400" i="0">
              <a:solidFill>
                <a:schemeClr val="bg1"/>
              </a:solidFill>
            </a:endParaRPr>
          </a:p>
        </p:txBody>
      </p:sp>
      <p:sp>
        <p:nvSpPr>
          <p:cNvPr id="135175" name="Text Box 7"/>
          <p:cNvSpPr txBox="1">
            <a:spLocks noChangeArrowheads="1"/>
          </p:cNvSpPr>
          <p:nvPr/>
        </p:nvSpPr>
        <p:spPr bwMode="auto">
          <a:xfrm>
            <a:off x="381000" y="41148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71500" algn="l"/>
              </a:tabLst>
              <a:defRPr sz="1600" b="1" i="1">
                <a:solidFill>
                  <a:schemeClr val="folHlink"/>
                </a:solidFill>
                <a:latin typeface="Arial" charset="0"/>
                <a:ea typeface="ＭＳ Ｐゴシック" charset="0"/>
                <a:cs typeface="ＭＳ Ｐゴシック" charset="0"/>
              </a:defRPr>
            </a:lvl1pPr>
            <a:lvl2pPr marL="742950" indent="-285750">
              <a:tabLst>
                <a:tab pos="571500" algn="l"/>
              </a:tabLst>
              <a:defRPr sz="1600" b="1" i="1">
                <a:solidFill>
                  <a:schemeClr val="folHlink"/>
                </a:solidFill>
                <a:latin typeface="Arial" charset="0"/>
                <a:ea typeface="ＭＳ Ｐゴシック" charset="0"/>
              </a:defRPr>
            </a:lvl2pPr>
            <a:lvl3pPr marL="1143000" indent="-228600">
              <a:tabLst>
                <a:tab pos="571500" algn="l"/>
              </a:tabLst>
              <a:defRPr sz="1600" b="1" i="1">
                <a:solidFill>
                  <a:schemeClr val="folHlink"/>
                </a:solidFill>
                <a:latin typeface="Arial" charset="0"/>
                <a:ea typeface="ＭＳ Ｐゴシック" charset="0"/>
              </a:defRPr>
            </a:lvl3pPr>
            <a:lvl4pPr marL="1600200" indent="-228600">
              <a:tabLst>
                <a:tab pos="571500" algn="l"/>
              </a:tabLst>
              <a:defRPr sz="1600" b="1" i="1">
                <a:solidFill>
                  <a:schemeClr val="folHlink"/>
                </a:solidFill>
                <a:latin typeface="Arial" charset="0"/>
                <a:ea typeface="ＭＳ Ｐゴシック" charset="0"/>
              </a:defRPr>
            </a:lvl4pPr>
            <a:lvl5pPr marL="2057400" indent="-228600">
              <a:tabLst>
                <a:tab pos="571500" algn="l"/>
              </a:tabLst>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4.	reframe the question to wear down resistance</a:t>
            </a:r>
          </a:p>
          <a:p>
            <a:pPr algn="l">
              <a:lnSpc>
                <a:spcPct val="100000"/>
              </a:lnSpc>
            </a:pPr>
            <a:endParaRPr lang="en-AU" sz="2400" i="0">
              <a:solidFill>
                <a:schemeClr val="bg1"/>
              </a:solidFill>
            </a:endParaRPr>
          </a:p>
          <a:p>
            <a:pPr algn="l">
              <a:lnSpc>
                <a:spcPct val="100000"/>
              </a:lnSpc>
            </a:pPr>
            <a:endParaRPr lang="en-AU" sz="2400" i="0">
              <a:solidFill>
                <a:schemeClr val="bg1"/>
              </a:solidFill>
            </a:endParaRPr>
          </a:p>
        </p:txBody>
      </p:sp>
      <p:sp>
        <p:nvSpPr>
          <p:cNvPr id="135176" name="Text Box 8"/>
          <p:cNvSpPr txBox="1">
            <a:spLocks noChangeArrowheads="1"/>
          </p:cNvSpPr>
          <p:nvPr/>
        </p:nvSpPr>
        <p:spPr bwMode="auto">
          <a:xfrm>
            <a:off x="381000" y="4876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71500" algn="l"/>
              </a:tabLst>
              <a:defRPr sz="1600" b="1" i="1">
                <a:solidFill>
                  <a:schemeClr val="folHlink"/>
                </a:solidFill>
                <a:latin typeface="Arial" charset="0"/>
                <a:ea typeface="ＭＳ Ｐゴシック" charset="0"/>
                <a:cs typeface="ＭＳ Ｐゴシック" charset="0"/>
              </a:defRPr>
            </a:lvl1pPr>
            <a:lvl2pPr marL="742950" indent="-285750">
              <a:tabLst>
                <a:tab pos="571500" algn="l"/>
              </a:tabLst>
              <a:defRPr sz="1600" b="1" i="1">
                <a:solidFill>
                  <a:schemeClr val="folHlink"/>
                </a:solidFill>
                <a:latin typeface="Arial" charset="0"/>
                <a:ea typeface="ＭＳ Ｐゴシック" charset="0"/>
              </a:defRPr>
            </a:lvl2pPr>
            <a:lvl3pPr marL="1143000" indent="-228600">
              <a:tabLst>
                <a:tab pos="571500" algn="l"/>
              </a:tabLst>
              <a:defRPr sz="1600" b="1" i="1">
                <a:solidFill>
                  <a:schemeClr val="folHlink"/>
                </a:solidFill>
                <a:latin typeface="Arial" charset="0"/>
                <a:ea typeface="ＭＳ Ｐゴシック" charset="0"/>
              </a:defRPr>
            </a:lvl3pPr>
            <a:lvl4pPr marL="1600200" indent="-228600">
              <a:tabLst>
                <a:tab pos="571500" algn="l"/>
              </a:tabLst>
              <a:defRPr sz="1600" b="1" i="1">
                <a:solidFill>
                  <a:schemeClr val="folHlink"/>
                </a:solidFill>
                <a:latin typeface="Arial" charset="0"/>
                <a:ea typeface="ＭＳ Ｐゴシック" charset="0"/>
              </a:defRPr>
            </a:lvl4pPr>
            <a:lvl5pPr marL="2057400" indent="-228600">
              <a:tabLst>
                <a:tab pos="571500" algn="l"/>
              </a:tabLst>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tabLst>
                <a:tab pos="571500" algn="l"/>
              </a:tabLst>
              <a:defRPr sz="1600" b="1" i="1">
                <a:solidFill>
                  <a:schemeClr val="folHlink"/>
                </a:solidFill>
                <a:latin typeface="Arial" charset="0"/>
                <a:ea typeface="ＭＳ Ｐゴシック" charset="0"/>
              </a:defRPr>
            </a:lvl9pPr>
          </a:lstStyle>
          <a:p>
            <a:pPr algn="l">
              <a:lnSpc>
                <a:spcPct val="100000"/>
              </a:lnSpc>
            </a:pPr>
            <a:r>
              <a:rPr lang="en-AU" sz="2400" i="0">
                <a:solidFill>
                  <a:schemeClr val="bg1"/>
                </a:solidFill>
              </a:rPr>
              <a:t>5.	look at the options</a:t>
            </a:r>
          </a:p>
          <a:p>
            <a:pPr algn="l">
              <a:lnSpc>
                <a:spcPct val="100000"/>
              </a:lnSpc>
            </a:pPr>
            <a:endParaRPr lang="en-AU" sz="2400" i="0">
              <a:solidFill>
                <a:schemeClr val="bg1"/>
              </a:solidFill>
            </a:endParaRPr>
          </a:p>
          <a:p>
            <a:pPr algn="l">
              <a:lnSpc>
                <a:spcPct val="100000"/>
              </a:lnSpc>
            </a:pPr>
            <a:endParaRPr lang="en-AU" sz="2400" i="0">
              <a:solidFill>
                <a:schemeClr val="bg1"/>
              </a:solidFill>
            </a:endParaRPr>
          </a:p>
        </p:txBody>
      </p:sp>
      <p:sp>
        <p:nvSpPr>
          <p:cNvPr id="135177" name="Text Box 9"/>
          <p:cNvSpPr txBox="1">
            <a:spLocks noChangeArrowheads="1"/>
          </p:cNvSpPr>
          <p:nvPr/>
        </p:nvSpPr>
        <p:spPr bwMode="auto">
          <a:xfrm>
            <a:off x="457200" y="5943600"/>
            <a:ext cx="7848600" cy="685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3600" b="0" i="0">
                <a:solidFill>
                  <a:schemeClr val="bg1"/>
                </a:solidFill>
              </a:rPr>
              <a:t>What can I do to					?</a:t>
            </a:r>
          </a:p>
        </p:txBody>
      </p:sp>
      <p:sp>
        <p:nvSpPr>
          <p:cNvPr id="135178" name="Line 10"/>
          <p:cNvSpPr>
            <a:spLocks noChangeShapeType="1"/>
          </p:cNvSpPr>
          <p:nvPr/>
        </p:nvSpPr>
        <p:spPr bwMode="auto">
          <a:xfrm>
            <a:off x="4191000" y="6553200"/>
            <a:ext cx="3200400" cy="0"/>
          </a:xfrm>
          <a:prstGeom prst="line">
            <a:avLst/>
          </a:prstGeom>
          <a:noFill/>
          <a:ln w="381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179" name="Text Box 11"/>
          <p:cNvSpPr txBox="1">
            <a:spLocks noChangeArrowheads="1"/>
          </p:cNvSpPr>
          <p:nvPr/>
        </p:nvSpPr>
        <p:spPr bwMode="auto">
          <a:xfrm>
            <a:off x="457200" y="5562600"/>
            <a:ext cx="320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000" b="0">
                <a:solidFill>
                  <a:srgbClr val="CC0000"/>
                </a:solidFill>
              </a:rPr>
              <a:t>Use the key question . . . .</a:t>
            </a:r>
            <a:r>
              <a:rPr lang="en-AU" sz="2000" b="0">
                <a:solidFill>
                  <a:schemeClr val="bg1"/>
                </a:solidFill>
              </a:rPr>
              <a:t> </a:t>
            </a:r>
          </a:p>
          <a:p>
            <a:pPr algn="l">
              <a:lnSpc>
                <a:spcPct val="100000"/>
              </a:lnSpc>
            </a:pPr>
            <a:endParaRPr lang="en-AU" sz="2000" b="0">
              <a:solidFill>
                <a:schemeClr val="bg1"/>
              </a:solidFill>
            </a:endParaRPr>
          </a:p>
          <a:p>
            <a:pPr algn="l">
              <a:lnSpc>
                <a:spcPct val="100000"/>
              </a:lnSpc>
            </a:pPr>
            <a:endParaRPr lang="en-AU" sz="2000" b="0">
              <a:solidFill>
                <a:schemeClr val="bg1"/>
              </a:solidFill>
            </a:endParaRPr>
          </a:p>
        </p:txBody>
      </p:sp>
      <p:sp>
        <p:nvSpPr>
          <p:cNvPr id="135180" name="Text Box 12"/>
          <p:cNvSpPr txBox="1">
            <a:spLocks noChangeArrowheads="1"/>
          </p:cNvSpPr>
          <p:nvPr/>
        </p:nvSpPr>
        <p:spPr bwMode="auto">
          <a:xfrm>
            <a:off x="381000" y="838200"/>
            <a:ext cx="449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4000" i="0">
                <a:solidFill>
                  <a:schemeClr val="bg1"/>
                </a:solidFill>
              </a:rPr>
              <a:t>- getting past no</a:t>
            </a:r>
          </a:p>
        </p:txBody>
      </p:sp>
      <p:sp>
        <p:nvSpPr>
          <p:cNvPr id="135181" name="Text Box 13"/>
          <p:cNvSpPr txBox="1">
            <a:spLocks noChangeArrowheads="1"/>
          </p:cNvSpPr>
          <p:nvPr/>
        </p:nvSpPr>
        <p:spPr bwMode="auto">
          <a:xfrm>
            <a:off x="5943600" y="1219200"/>
            <a:ext cx="228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12000" i="0">
                <a:solidFill>
                  <a:schemeClr val="bg1"/>
                </a:solidFill>
              </a:rPr>
              <a:t>no</a:t>
            </a:r>
            <a:endParaRPr lang="en-AU" sz="9600" i="0">
              <a:solidFill>
                <a:schemeClr val="bg1"/>
              </a:solidFill>
            </a:endParaRPr>
          </a:p>
        </p:txBody>
      </p:sp>
      <p:sp>
        <p:nvSpPr>
          <p:cNvPr id="135182" name="Rectangle 14"/>
          <p:cNvSpPr>
            <a:spLocks noChangeArrowheads="1"/>
          </p:cNvSpPr>
          <p:nvPr/>
        </p:nvSpPr>
        <p:spPr bwMode="auto">
          <a:xfrm>
            <a:off x="3962400" y="5943600"/>
            <a:ext cx="3614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3600" b="0" i="0">
                <a:solidFill>
                  <a:schemeClr val="bg1"/>
                </a:solidFill>
              </a:rPr>
              <a:t>(</a:t>
            </a:r>
            <a:r>
              <a:rPr lang="en-AU" sz="3600" b="0">
                <a:solidFill>
                  <a:schemeClr val="bg1"/>
                </a:solidFill>
              </a:rPr>
              <a:t>get what I need</a:t>
            </a:r>
            <a:r>
              <a:rPr lang="en-AU" sz="3600" b="0" i="0">
                <a:solidFill>
                  <a:schemeClr val="bg1"/>
                </a:solidFill>
              </a:rPr>
              <a:t>)</a:t>
            </a:r>
          </a:p>
        </p:txBody>
      </p:sp>
      <p:pic>
        <p:nvPicPr>
          <p:cNvPr id="135183" name="Picture 15" descr="toughstick_white_L"/>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876800" y="2209800"/>
            <a:ext cx="4546600" cy="4335463"/>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9" name="Text Box 17"/>
          <p:cNvSpPr txBox="1">
            <a:spLocks noChangeArrowheads="1"/>
          </p:cNvSpPr>
          <p:nvPr/>
        </p:nvSpPr>
        <p:spPr bwMode="auto">
          <a:xfrm>
            <a:off x="304800" y="288925"/>
            <a:ext cx="51054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4000" i="0">
                <a:solidFill>
                  <a:schemeClr val="bg1"/>
                </a:solidFill>
              </a:rPr>
              <a:t>Negotiation Skills</a:t>
            </a:r>
          </a:p>
        </p:txBody>
      </p:sp>
      <p:sp>
        <p:nvSpPr>
          <p:cNvPr id="159760" name="Rectangle 18"/>
          <p:cNvSpPr>
            <a:spLocks noGrp="1" noChangeArrowheads="1"/>
          </p:cNvSpPr>
          <p:nvPr>
            <p:ph type="title" idx="4294967295"/>
          </p:nvPr>
        </p:nvSpPr>
        <p:spPr>
          <a:xfrm>
            <a:off x="7924800" y="152400"/>
            <a:ext cx="1066800" cy="152400"/>
          </a:xfrm>
        </p:spPr>
        <p:txBody>
          <a:bodyPr/>
          <a:lstStyle/>
          <a:p>
            <a:pPr eaLnBrk="1" hangingPunct="1"/>
            <a:r>
              <a:rPr lang="en-AU" sz="800">
                <a:latin typeface="Arial" charset="0"/>
                <a:ea typeface="ＭＳ Ｐゴシック" charset="0"/>
                <a:cs typeface="ＭＳ Ｐゴシック" charset="0"/>
              </a:rPr>
              <a:t>Negotiation</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80"/>
                                        </p:tgtEl>
                                        <p:attrNameLst>
                                          <p:attrName>style.visibility</p:attrName>
                                        </p:attrNameLst>
                                      </p:cBhvr>
                                      <p:to>
                                        <p:strVal val="visible"/>
                                      </p:to>
                                    </p:set>
                                    <p:animEffect transition="in" filter="fade">
                                      <p:cBhvr>
                                        <p:cTn id="7" dur="1000"/>
                                        <p:tgtEl>
                                          <p:spTgt spid="135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170"/>
                                        </p:tgtEl>
                                        <p:attrNameLst>
                                          <p:attrName>style.visibility</p:attrName>
                                        </p:attrNameLst>
                                      </p:cBhvr>
                                      <p:to>
                                        <p:strVal val="visible"/>
                                      </p:to>
                                    </p:set>
                                    <p:animEffect transition="in" filter="fade">
                                      <p:cBhvr>
                                        <p:cTn id="12" dur="1000"/>
                                        <p:tgtEl>
                                          <p:spTgt spid="135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171"/>
                                        </p:tgtEl>
                                        <p:attrNameLst>
                                          <p:attrName>style.visibility</p:attrName>
                                        </p:attrNameLst>
                                      </p:cBhvr>
                                      <p:to>
                                        <p:strVal val="visible"/>
                                      </p:to>
                                    </p:set>
                                    <p:animEffect transition="in" filter="fade">
                                      <p:cBhvr>
                                        <p:cTn id="17" dur="1000"/>
                                        <p:tgtEl>
                                          <p:spTgt spid="135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5181"/>
                                        </p:tgtEl>
                                        <p:attrNameLst>
                                          <p:attrName>style.visibility</p:attrName>
                                        </p:attrNameLst>
                                      </p:cBhvr>
                                      <p:to>
                                        <p:strVal val="visible"/>
                                      </p:to>
                                    </p:set>
                                    <p:animEffect transition="in" filter="fade">
                                      <p:cBhvr>
                                        <p:cTn id="22" dur="1000"/>
                                        <p:tgtEl>
                                          <p:spTgt spid="135181"/>
                                        </p:tgtEl>
                                      </p:cBhvr>
                                    </p:animEffect>
                                  </p:childTnLst>
                                </p:cTn>
                              </p:par>
                              <p:par>
                                <p:cTn id="23" presetID="10" presetClass="entr" presetSubtype="0" fill="hold" nodeType="withEffect">
                                  <p:stCondLst>
                                    <p:cond delay="0"/>
                                  </p:stCondLst>
                                  <p:childTnLst>
                                    <p:set>
                                      <p:cBhvr>
                                        <p:cTn id="24" dur="1" fill="hold">
                                          <p:stCondLst>
                                            <p:cond delay="0"/>
                                          </p:stCondLst>
                                        </p:cTn>
                                        <p:tgtEl>
                                          <p:spTgt spid="135183"/>
                                        </p:tgtEl>
                                        <p:attrNameLst>
                                          <p:attrName>style.visibility</p:attrName>
                                        </p:attrNameLst>
                                      </p:cBhvr>
                                      <p:to>
                                        <p:strVal val="visible"/>
                                      </p:to>
                                    </p:set>
                                    <p:animEffect transition="in" filter="fade">
                                      <p:cBhvr>
                                        <p:cTn id="25" dur="1000"/>
                                        <p:tgtEl>
                                          <p:spTgt spid="1351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5172"/>
                                        </p:tgtEl>
                                        <p:attrNameLst>
                                          <p:attrName>style.visibility</p:attrName>
                                        </p:attrNameLst>
                                      </p:cBhvr>
                                      <p:to>
                                        <p:strVal val="visible"/>
                                      </p:to>
                                    </p:set>
                                    <p:animEffect transition="in" filter="fade">
                                      <p:cBhvr>
                                        <p:cTn id="30" dur="1000"/>
                                        <p:tgtEl>
                                          <p:spTgt spid="13517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5173"/>
                                        </p:tgtEl>
                                        <p:attrNameLst>
                                          <p:attrName>style.visibility</p:attrName>
                                        </p:attrNameLst>
                                      </p:cBhvr>
                                      <p:to>
                                        <p:strVal val="visible"/>
                                      </p:to>
                                    </p:set>
                                    <p:animEffect transition="in" filter="fade">
                                      <p:cBhvr>
                                        <p:cTn id="35" dur="1000"/>
                                        <p:tgtEl>
                                          <p:spTgt spid="1351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5174"/>
                                        </p:tgtEl>
                                        <p:attrNameLst>
                                          <p:attrName>style.visibility</p:attrName>
                                        </p:attrNameLst>
                                      </p:cBhvr>
                                      <p:to>
                                        <p:strVal val="visible"/>
                                      </p:to>
                                    </p:set>
                                    <p:animEffect transition="in" filter="fade">
                                      <p:cBhvr>
                                        <p:cTn id="40" dur="1000"/>
                                        <p:tgtEl>
                                          <p:spTgt spid="13517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5175"/>
                                        </p:tgtEl>
                                        <p:attrNameLst>
                                          <p:attrName>style.visibility</p:attrName>
                                        </p:attrNameLst>
                                      </p:cBhvr>
                                      <p:to>
                                        <p:strVal val="visible"/>
                                      </p:to>
                                    </p:set>
                                    <p:animEffect transition="in" filter="fade">
                                      <p:cBhvr>
                                        <p:cTn id="45" dur="1000"/>
                                        <p:tgtEl>
                                          <p:spTgt spid="13517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5176"/>
                                        </p:tgtEl>
                                        <p:attrNameLst>
                                          <p:attrName>style.visibility</p:attrName>
                                        </p:attrNameLst>
                                      </p:cBhvr>
                                      <p:to>
                                        <p:strVal val="visible"/>
                                      </p:to>
                                    </p:set>
                                    <p:animEffect transition="in" filter="fade">
                                      <p:cBhvr>
                                        <p:cTn id="50" dur="1000"/>
                                        <p:tgtEl>
                                          <p:spTgt spid="13517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5179"/>
                                        </p:tgtEl>
                                        <p:attrNameLst>
                                          <p:attrName>style.visibility</p:attrName>
                                        </p:attrNameLst>
                                      </p:cBhvr>
                                      <p:to>
                                        <p:strVal val="visible"/>
                                      </p:to>
                                    </p:set>
                                    <p:animEffect transition="in" filter="fade">
                                      <p:cBhvr>
                                        <p:cTn id="55" dur="1000"/>
                                        <p:tgtEl>
                                          <p:spTgt spid="1351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5177"/>
                                        </p:tgtEl>
                                        <p:attrNameLst>
                                          <p:attrName>style.visibility</p:attrName>
                                        </p:attrNameLst>
                                      </p:cBhvr>
                                      <p:to>
                                        <p:strVal val="visible"/>
                                      </p:to>
                                    </p:set>
                                    <p:animEffect transition="in" filter="fade">
                                      <p:cBhvr>
                                        <p:cTn id="60" dur="1000"/>
                                        <p:tgtEl>
                                          <p:spTgt spid="13517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5178"/>
                                        </p:tgtEl>
                                        <p:attrNameLst>
                                          <p:attrName>style.visibility</p:attrName>
                                        </p:attrNameLst>
                                      </p:cBhvr>
                                      <p:to>
                                        <p:strVal val="visible"/>
                                      </p:to>
                                    </p:set>
                                    <p:animEffect transition="in" filter="fade">
                                      <p:cBhvr>
                                        <p:cTn id="65" dur="1000"/>
                                        <p:tgtEl>
                                          <p:spTgt spid="13517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5182"/>
                                        </p:tgtEl>
                                        <p:attrNameLst>
                                          <p:attrName>style.visibility</p:attrName>
                                        </p:attrNameLst>
                                      </p:cBhvr>
                                      <p:to>
                                        <p:strVal val="visible"/>
                                      </p:to>
                                    </p:set>
                                    <p:animEffect transition="in" filter="fade">
                                      <p:cBhvr>
                                        <p:cTn id="70" dur="1000"/>
                                        <p:tgtEl>
                                          <p:spTgt spid="135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p:bldP spid="135172" grpId="0"/>
      <p:bldP spid="135173" grpId="0"/>
      <p:bldP spid="135174" grpId="0"/>
      <p:bldP spid="135175" grpId="0"/>
      <p:bldP spid="135176" grpId="0"/>
      <p:bldP spid="135177" grpId="0" animBg="1"/>
      <p:bldP spid="135178" grpId="0" animBg="1"/>
      <p:bldP spid="135179" grpId="0"/>
      <p:bldP spid="135180" grpId="0"/>
      <p:bldP spid="135181" grpId="0"/>
      <p:bldP spid="13518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4876800" y="990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rgbClr val="CC0000"/>
                </a:solidFill>
              </a:rPr>
              <a:t>STRATEGIES</a:t>
            </a:r>
            <a:r>
              <a:rPr lang="en-AU" sz="1800" b="0">
                <a:solidFill>
                  <a:srgbClr val="CC0000"/>
                </a:solidFill>
                <a:latin typeface="Helvetica" charset="0"/>
              </a:rPr>
              <a:t> </a:t>
            </a:r>
          </a:p>
        </p:txBody>
      </p:sp>
      <p:sp>
        <p:nvSpPr>
          <p:cNvPr id="142339" name="Rectangle 3"/>
          <p:cNvSpPr>
            <a:spLocks noChangeArrowheads="1"/>
          </p:cNvSpPr>
          <p:nvPr/>
        </p:nvSpPr>
        <p:spPr bwMode="auto">
          <a:xfrm>
            <a:off x="381000" y="1471613"/>
            <a:ext cx="2941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Tactical ignoring (low level)</a:t>
            </a:r>
          </a:p>
        </p:txBody>
      </p:sp>
      <p:sp>
        <p:nvSpPr>
          <p:cNvPr id="142340" name="Rectangle 4"/>
          <p:cNvSpPr>
            <a:spLocks noChangeArrowheads="1"/>
          </p:cNvSpPr>
          <p:nvPr/>
        </p:nvSpPr>
        <p:spPr bwMode="auto">
          <a:xfrm>
            <a:off x="4016375" y="1427163"/>
            <a:ext cx="310673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spcBef>
                <a:spcPct val="50000"/>
              </a:spcBef>
              <a:defRPr/>
            </a:pPr>
            <a:r>
              <a:rPr lang="en-AU" sz="1800" b="0" i="0">
                <a:solidFill>
                  <a:schemeClr val="bg1"/>
                </a:solidFill>
                <a:latin typeface="Helvetica" charset="0"/>
              </a:rPr>
              <a:t>Reinforce on-task behaviour </a:t>
            </a:r>
          </a:p>
          <a:p>
            <a:pPr algn="l" eaLnBrk="1" hangingPunct="1">
              <a:lnSpc>
                <a:spcPct val="40000"/>
              </a:lnSpc>
              <a:spcBef>
                <a:spcPct val="50000"/>
              </a:spcBef>
              <a:defRPr/>
            </a:pPr>
            <a:r>
              <a:rPr lang="en-AU" sz="1800" b="0" i="0">
                <a:solidFill>
                  <a:schemeClr val="bg1"/>
                </a:solidFill>
                <a:latin typeface="Helvetica" charset="0"/>
              </a:rPr>
              <a:t>Look past disruptor</a:t>
            </a:r>
          </a:p>
        </p:txBody>
      </p:sp>
      <p:sp>
        <p:nvSpPr>
          <p:cNvPr id="142341" name="Rectangle 5"/>
          <p:cNvSpPr>
            <a:spLocks noChangeArrowheads="1"/>
          </p:cNvSpPr>
          <p:nvPr/>
        </p:nvSpPr>
        <p:spPr bwMode="auto">
          <a:xfrm>
            <a:off x="381000" y="2309813"/>
            <a:ext cx="2293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Non-verbal message</a:t>
            </a:r>
          </a:p>
        </p:txBody>
      </p:sp>
      <p:sp>
        <p:nvSpPr>
          <p:cNvPr id="142342" name="Rectangle 6"/>
          <p:cNvSpPr>
            <a:spLocks noChangeArrowheads="1"/>
          </p:cNvSpPr>
          <p:nvPr/>
        </p:nvSpPr>
        <p:spPr bwMode="auto">
          <a:xfrm>
            <a:off x="4016375" y="2233613"/>
            <a:ext cx="4289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Eye contact, shaking head, pointing, etc.</a:t>
            </a:r>
          </a:p>
          <a:p>
            <a:pPr algn="l" eaLnBrk="1" hangingPunct="1">
              <a:lnSpc>
                <a:spcPct val="100000"/>
              </a:lnSpc>
              <a:defRPr/>
            </a:pPr>
            <a:r>
              <a:rPr lang="en-AU" sz="1800" b="0" i="0">
                <a:solidFill>
                  <a:schemeClr val="bg1"/>
                </a:solidFill>
                <a:latin typeface="Helvetica" charset="0"/>
              </a:rPr>
              <a:t>Close proximity to child</a:t>
            </a:r>
          </a:p>
        </p:txBody>
      </p:sp>
      <p:sp>
        <p:nvSpPr>
          <p:cNvPr id="142343" name="Rectangle 7"/>
          <p:cNvSpPr>
            <a:spLocks noChangeArrowheads="1"/>
          </p:cNvSpPr>
          <p:nvPr/>
        </p:nvSpPr>
        <p:spPr bwMode="auto">
          <a:xfrm>
            <a:off x="381000" y="3071813"/>
            <a:ext cx="1963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Casual statement</a:t>
            </a:r>
          </a:p>
        </p:txBody>
      </p:sp>
      <p:sp>
        <p:nvSpPr>
          <p:cNvPr id="142344" name="Rectangle 8"/>
          <p:cNvSpPr>
            <a:spLocks noChangeArrowheads="1"/>
          </p:cNvSpPr>
          <p:nvPr/>
        </p:nvSpPr>
        <p:spPr bwMode="auto">
          <a:xfrm>
            <a:off x="4016375" y="3071813"/>
            <a:ext cx="221773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spcBef>
                <a:spcPct val="50000"/>
              </a:spcBef>
              <a:defRPr/>
            </a:pPr>
            <a:r>
              <a:rPr lang="en-AU" sz="1800" b="0" i="0">
                <a:solidFill>
                  <a:schemeClr val="bg1"/>
                </a:solidFill>
                <a:latin typeface="Helvetica" charset="0"/>
              </a:rPr>
              <a:t>How are you going?</a:t>
            </a:r>
          </a:p>
          <a:p>
            <a:pPr algn="l" eaLnBrk="1" hangingPunct="1">
              <a:lnSpc>
                <a:spcPct val="50000"/>
              </a:lnSpc>
              <a:spcBef>
                <a:spcPct val="50000"/>
              </a:spcBef>
              <a:defRPr/>
            </a:pPr>
            <a:r>
              <a:rPr lang="en-AU" sz="1800" b="0" i="0">
                <a:solidFill>
                  <a:schemeClr val="bg1"/>
                </a:solidFill>
                <a:latin typeface="Helvetica" charset="0"/>
              </a:rPr>
              <a:t>Any problems? </a:t>
            </a:r>
          </a:p>
        </p:txBody>
      </p:sp>
      <p:sp>
        <p:nvSpPr>
          <p:cNvPr id="142345" name="Rectangle 9"/>
          <p:cNvSpPr>
            <a:spLocks noChangeArrowheads="1"/>
          </p:cNvSpPr>
          <p:nvPr/>
        </p:nvSpPr>
        <p:spPr bwMode="auto">
          <a:xfrm>
            <a:off x="381000" y="383381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Diffusion</a:t>
            </a:r>
          </a:p>
        </p:txBody>
      </p:sp>
      <p:sp>
        <p:nvSpPr>
          <p:cNvPr id="142346" name="Rectangle 10"/>
          <p:cNvSpPr>
            <a:spLocks noChangeArrowheads="1"/>
          </p:cNvSpPr>
          <p:nvPr/>
        </p:nvSpPr>
        <p:spPr bwMode="auto">
          <a:xfrm>
            <a:off x="4016375" y="3910013"/>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Use of humour</a:t>
            </a:r>
          </a:p>
        </p:txBody>
      </p:sp>
      <p:sp>
        <p:nvSpPr>
          <p:cNvPr id="142347" name="Rectangle 11"/>
          <p:cNvSpPr>
            <a:spLocks noChangeArrowheads="1"/>
          </p:cNvSpPr>
          <p:nvPr/>
        </p:nvSpPr>
        <p:spPr bwMode="auto">
          <a:xfrm>
            <a:off x="381000" y="4519613"/>
            <a:ext cx="2928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Simple direction (reminder)</a:t>
            </a:r>
          </a:p>
        </p:txBody>
      </p:sp>
      <p:sp>
        <p:nvSpPr>
          <p:cNvPr id="142348" name="Rectangle 12"/>
          <p:cNvSpPr>
            <a:spLocks noChangeArrowheads="1"/>
          </p:cNvSpPr>
          <p:nvPr/>
        </p:nvSpPr>
        <p:spPr bwMode="auto">
          <a:xfrm>
            <a:off x="4016375" y="4494213"/>
            <a:ext cx="367823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spcBef>
                <a:spcPct val="50000"/>
              </a:spcBef>
              <a:defRPr/>
            </a:pPr>
            <a:r>
              <a:rPr lang="en-AU" sz="1800" b="0" i="0">
                <a:solidFill>
                  <a:schemeClr val="bg1"/>
                </a:solidFill>
                <a:latin typeface="Helvetica" charset="0"/>
              </a:rPr>
              <a:t>Use student's name</a:t>
            </a:r>
          </a:p>
          <a:p>
            <a:pPr algn="l" eaLnBrk="1" hangingPunct="1">
              <a:lnSpc>
                <a:spcPct val="30000"/>
              </a:lnSpc>
              <a:spcBef>
                <a:spcPct val="50000"/>
              </a:spcBef>
              <a:defRPr/>
            </a:pPr>
            <a:r>
              <a:rPr lang="en-AU" sz="1800" b="0" i="0">
                <a:solidFill>
                  <a:schemeClr val="bg1"/>
                </a:solidFill>
                <a:latin typeface="Helvetica" charset="0"/>
              </a:rPr>
              <a:t>Use excuse me, please, thank you</a:t>
            </a:r>
          </a:p>
          <a:p>
            <a:pPr algn="l" eaLnBrk="1" hangingPunct="1">
              <a:lnSpc>
                <a:spcPct val="50000"/>
              </a:lnSpc>
              <a:spcBef>
                <a:spcPct val="50000"/>
              </a:spcBef>
              <a:defRPr/>
            </a:pPr>
            <a:r>
              <a:rPr lang="en-AU" sz="1800" b="0" i="0">
                <a:solidFill>
                  <a:schemeClr val="bg1"/>
                </a:solidFill>
                <a:latin typeface="Helvetica" charset="0"/>
              </a:rPr>
              <a:t>Eye contact,  firm </a:t>
            </a:r>
          </a:p>
        </p:txBody>
      </p:sp>
      <p:sp>
        <p:nvSpPr>
          <p:cNvPr id="142349" name="Rectangle 13"/>
          <p:cNvSpPr>
            <a:spLocks noChangeArrowheads="1"/>
          </p:cNvSpPr>
          <p:nvPr/>
        </p:nvSpPr>
        <p:spPr bwMode="auto">
          <a:xfrm>
            <a:off x="381000" y="5435600"/>
            <a:ext cx="2535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Question and feedback</a:t>
            </a:r>
          </a:p>
        </p:txBody>
      </p:sp>
      <p:sp>
        <p:nvSpPr>
          <p:cNvPr id="142350" name="Rectangle 14"/>
          <p:cNvSpPr>
            <a:spLocks noChangeArrowheads="1"/>
          </p:cNvSpPr>
          <p:nvPr/>
        </p:nvSpPr>
        <p:spPr bwMode="auto">
          <a:xfrm>
            <a:off x="4016375" y="5434013"/>
            <a:ext cx="51276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spcBef>
                <a:spcPct val="50000"/>
              </a:spcBef>
              <a:defRPr/>
            </a:pPr>
            <a:r>
              <a:rPr lang="en-AU" sz="1800" b="0" i="0">
                <a:solidFill>
                  <a:schemeClr val="bg1"/>
                </a:solidFill>
                <a:latin typeface="Helvetica" charset="0"/>
              </a:rPr>
              <a:t>What are you doing? What should you be doing?</a:t>
            </a:r>
          </a:p>
          <a:p>
            <a:pPr algn="l" eaLnBrk="1" hangingPunct="1">
              <a:lnSpc>
                <a:spcPct val="40000"/>
              </a:lnSpc>
              <a:spcBef>
                <a:spcPct val="50000"/>
              </a:spcBef>
              <a:defRPr/>
            </a:pPr>
            <a:r>
              <a:rPr lang="en-AU" sz="1800" b="0" i="0">
                <a:solidFill>
                  <a:schemeClr val="bg1"/>
                </a:solidFill>
                <a:latin typeface="Helvetica" charset="0"/>
              </a:rPr>
              <a:t>Non-threatening</a:t>
            </a:r>
          </a:p>
          <a:p>
            <a:pPr algn="l" eaLnBrk="1" hangingPunct="1">
              <a:lnSpc>
                <a:spcPct val="50000"/>
              </a:lnSpc>
              <a:spcBef>
                <a:spcPct val="50000"/>
              </a:spcBef>
              <a:defRPr/>
            </a:pPr>
            <a:r>
              <a:rPr lang="en-AU" sz="1800" b="0" i="0">
                <a:solidFill>
                  <a:schemeClr val="bg1"/>
                </a:solidFill>
                <a:latin typeface="Helvetica" charset="0"/>
              </a:rPr>
              <a:t>How's it going?</a:t>
            </a:r>
          </a:p>
        </p:txBody>
      </p:sp>
      <p:sp>
        <p:nvSpPr>
          <p:cNvPr id="142351" name="Rectangle 15"/>
          <p:cNvSpPr>
            <a:spLocks noChangeArrowheads="1"/>
          </p:cNvSpPr>
          <p:nvPr/>
        </p:nvSpPr>
        <p:spPr bwMode="auto">
          <a:xfrm>
            <a:off x="1143000" y="990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a:solidFill>
                  <a:srgbClr val="CC0000"/>
                </a:solidFill>
              </a:rPr>
              <a:t>STEPS</a:t>
            </a:r>
          </a:p>
        </p:txBody>
      </p:sp>
      <p:sp>
        <p:nvSpPr>
          <p:cNvPr id="142352" name="Text Box 16"/>
          <p:cNvSpPr txBox="1">
            <a:spLocks noChangeArrowheads="1"/>
          </p:cNvSpPr>
          <p:nvPr/>
        </p:nvSpPr>
        <p:spPr bwMode="auto">
          <a:xfrm>
            <a:off x="1828800" y="64770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400" b="0">
                <a:solidFill>
                  <a:schemeClr val="bg1"/>
                </a:solidFill>
              </a:rPr>
              <a:t>from Behaviour Management in Queensland Schools (2000) at </a:t>
            </a:r>
            <a:r>
              <a:rPr lang="en-AU" sz="1400" b="0">
                <a:solidFill>
                  <a:schemeClr val="bg1"/>
                </a:solidFill>
                <a:hlinkClick r:id="rId3"/>
              </a:rPr>
              <a:t>www.btr.qld.edu.au</a:t>
            </a:r>
            <a:r>
              <a:rPr lang="en-AU" sz="1800" b="0" i="0">
                <a:solidFill>
                  <a:schemeClr val="bg1"/>
                </a:solidFill>
              </a:rPr>
              <a:t> </a:t>
            </a:r>
          </a:p>
        </p:txBody>
      </p:sp>
      <p:sp>
        <p:nvSpPr>
          <p:cNvPr id="142353" name="Text Box 17"/>
          <p:cNvSpPr txBox="1">
            <a:spLocks noChangeArrowheads="1"/>
          </p:cNvSpPr>
          <p:nvPr/>
        </p:nvSpPr>
        <p:spPr bwMode="auto">
          <a:xfrm>
            <a:off x="838200" y="152400"/>
            <a:ext cx="6934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2000" b="0" i="0">
                <a:solidFill>
                  <a:schemeClr val="bg1"/>
                </a:solidFill>
              </a:rPr>
              <a:t>AN EXAMPLE OF SOME PRIMARY SCHOOL</a:t>
            </a:r>
          </a:p>
          <a:p>
            <a:pPr eaLnBrk="1" hangingPunct="1">
              <a:lnSpc>
                <a:spcPct val="80000"/>
              </a:lnSpc>
              <a:spcBef>
                <a:spcPct val="50000"/>
              </a:spcBef>
              <a:defRPr/>
            </a:pPr>
            <a:r>
              <a:rPr lang="en-AU" sz="2000" b="0" i="0">
                <a:solidFill>
                  <a:schemeClr val="bg1"/>
                </a:solidFill>
              </a:rPr>
              <a:t>CLASSROOM MANAGEMENT STRATEGIES</a:t>
            </a:r>
            <a:endParaRPr lang="en-AU" sz="1800" b="0" i="0">
              <a:solidFill>
                <a:schemeClr val="tx1"/>
              </a:solidFill>
            </a:endParaRPr>
          </a:p>
        </p:txBody>
      </p:sp>
      <p:sp>
        <p:nvSpPr>
          <p:cNvPr id="142354" name="Line 18"/>
          <p:cNvSpPr>
            <a:spLocks noChangeShapeType="1"/>
          </p:cNvSpPr>
          <p:nvPr/>
        </p:nvSpPr>
        <p:spPr bwMode="auto">
          <a:xfrm>
            <a:off x="1676400" y="552450"/>
            <a:ext cx="52578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53">
                                            <p:txEl>
                                              <p:pRg st="0" end="0"/>
                                            </p:txEl>
                                          </p:spTgt>
                                        </p:tgtEl>
                                        <p:attrNameLst>
                                          <p:attrName>style.visibility</p:attrName>
                                        </p:attrNameLst>
                                      </p:cBhvr>
                                      <p:to>
                                        <p:strVal val="visible"/>
                                      </p:to>
                                    </p:set>
                                    <p:anim calcmode="lin" valueType="num">
                                      <p:cBhvr additive="base">
                                        <p:cTn id="7" dur="1000" fill="hold"/>
                                        <p:tgtEl>
                                          <p:spTgt spid="14235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235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353">
                                            <p:txEl>
                                              <p:pRg st="1" end="1"/>
                                            </p:txEl>
                                          </p:spTgt>
                                        </p:tgtEl>
                                        <p:attrNameLst>
                                          <p:attrName>style.visibility</p:attrName>
                                        </p:attrNameLst>
                                      </p:cBhvr>
                                      <p:to>
                                        <p:strVal val="visible"/>
                                      </p:to>
                                    </p:set>
                                    <p:anim calcmode="lin" valueType="num">
                                      <p:cBhvr additive="base">
                                        <p:cTn id="11" dur="1000" fill="hold"/>
                                        <p:tgtEl>
                                          <p:spTgt spid="14235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4235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2354"/>
                                        </p:tgtEl>
                                        <p:attrNameLst>
                                          <p:attrName>style.visibility</p:attrName>
                                        </p:attrNameLst>
                                      </p:cBhvr>
                                      <p:to>
                                        <p:strVal val="visible"/>
                                      </p:to>
                                    </p:set>
                                    <p:anim calcmode="lin" valueType="num">
                                      <p:cBhvr additive="base">
                                        <p:cTn id="15" dur="1000" fill="hold"/>
                                        <p:tgtEl>
                                          <p:spTgt spid="142354"/>
                                        </p:tgtEl>
                                        <p:attrNameLst>
                                          <p:attrName>ppt_x</p:attrName>
                                        </p:attrNameLst>
                                      </p:cBhvr>
                                      <p:tavLst>
                                        <p:tav tm="0">
                                          <p:val>
                                            <p:strVal val="0-#ppt_w/2"/>
                                          </p:val>
                                        </p:tav>
                                        <p:tav tm="100000">
                                          <p:val>
                                            <p:strVal val="#ppt_x"/>
                                          </p:val>
                                        </p:tav>
                                      </p:tavLst>
                                    </p:anim>
                                    <p:anim calcmode="lin" valueType="num">
                                      <p:cBhvr additive="base">
                                        <p:cTn id="16" dur="1000" fill="hold"/>
                                        <p:tgtEl>
                                          <p:spTgt spid="14235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000"/>
                                  </p:stCondLst>
                                  <p:childTnLst>
                                    <p:set>
                                      <p:cBhvr>
                                        <p:cTn id="18" dur="1" fill="hold">
                                          <p:stCondLst>
                                            <p:cond delay="0"/>
                                          </p:stCondLst>
                                        </p:cTn>
                                        <p:tgtEl>
                                          <p:spTgt spid="142352"/>
                                        </p:tgtEl>
                                        <p:attrNameLst>
                                          <p:attrName>style.visibility</p:attrName>
                                        </p:attrNameLst>
                                      </p:cBhvr>
                                      <p:to>
                                        <p:strVal val="visible"/>
                                      </p:to>
                                    </p:set>
                                    <p:animEffect transition="in" filter="fade">
                                      <p:cBhvr>
                                        <p:cTn id="19" dur="1000"/>
                                        <p:tgtEl>
                                          <p:spTgt spid="1423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2351"/>
                                        </p:tgtEl>
                                        <p:attrNameLst>
                                          <p:attrName>style.visibility</p:attrName>
                                        </p:attrNameLst>
                                      </p:cBhvr>
                                      <p:to>
                                        <p:strVal val="visible"/>
                                      </p:to>
                                    </p:set>
                                    <p:animEffect transition="in" filter="fade">
                                      <p:cBhvr>
                                        <p:cTn id="24" dur="1000"/>
                                        <p:tgtEl>
                                          <p:spTgt spid="1423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2338"/>
                                        </p:tgtEl>
                                        <p:attrNameLst>
                                          <p:attrName>style.visibility</p:attrName>
                                        </p:attrNameLst>
                                      </p:cBhvr>
                                      <p:to>
                                        <p:strVal val="visible"/>
                                      </p:to>
                                    </p:set>
                                    <p:animEffect transition="in" filter="fade">
                                      <p:cBhvr>
                                        <p:cTn id="29" dur="1000"/>
                                        <p:tgtEl>
                                          <p:spTgt spid="14233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2339"/>
                                        </p:tgtEl>
                                        <p:attrNameLst>
                                          <p:attrName>style.visibility</p:attrName>
                                        </p:attrNameLst>
                                      </p:cBhvr>
                                      <p:to>
                                        <p:strVal val="visible"/>
                                      </p:to>
                                    </p:set>
                                    <p:animEffect transition="in" filter="fade">
                                      <p:cBhvr>
                                        <p:cTn id="34" dur="1000"/>
                                        <p:tgtEl>
                                          <p:spTgt spid="1423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2340"/>
                                        </p:tgtEl>
                                        <p:attrNameLst>
                                          <p:attrName>style.visibility</p:attrName>
                                        </p:attrNameLst>
                                      </p:cBhvr>
                                      <p:to>
                                        <p:strVal val="visible"/>
                                      </p:to>
                                    </p:set>
                                    <p:animEffect transition="in" filter="fade">
                                      <p:cBhvr>
                                        <p:cTn id="37" dur="1000"/>
                                        <p:tgtEl>
                                          <p:spTgt spid="1423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341"/>
                                        </p:tgtEl>
                                        <p:attrNameLst>
                                          <p:attrName>style.visibility</p:attrName>
                                        </p:attrNameLst>
                                      </p:cBhvr>
                                      <p:to>
                                        <p:strVal val="visible"/>
                                      </p:to>
                                    </p:set>
                                    <p:animEffect transition="in" filter="fade">
                                      <p:cBhvr>
                                        <p:cTn id="42" dur="1000"/>
                                        <p:tgtEl>
                                          <p:spTgt spid="1423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2342"/>
                                        </p:tgtEl>
                                        <p:attrNameLst>
                                          <p:attrName>style.visibility</p:attrName>
                                        </p:attrNameLst>
                                      </p:cBhvr>
                                      <p:to>
                                        <p:strVal val="visible"/>
                                      </p:to>
                                    </p:set>
                                    <p:animEffect transition="in" filter="fade">
                                      <p:cBhvr>
                                        <p:cTn id="45" dur="1000"/>
                                        <p:tgtEl>
                                          <p:spTgt spid="1423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2343"/>
                                        </p:tgtEl>
                                        <p:attrNameLst>
                                          <p:attrName>style.visibility</p:attrName>
                                        </p:attrNameLst>
                                      </p:cBhvr>
                                      <p:to>
                                        <p:strVal val="visible"/>
                                      </p:to>
                                    </p:set>
                                    <p:animEffect transition="in" filter="fade">
                                      <p:cBhvr>
                                        <p:cTn id="50" dur="1000"/>
                                        <p:tgtEl>
                                          <p:spTgt spid="1423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2344"/>
                                        </p:tgtEl>
                                        <p:attrNameLst>
                                          <p:attrName>style.visibility</p:attrName>
                                        </p:attrNameLst>
                                      </p:cBhvr>
                                      <p:to>
                                        <p:strVal val="visible"/>
                                      </p:to>
                                    </p:set>
                                    <p:animEffect transition="in" filter="fade">
                                      <p:cBhvr>
                                        <p:cTn id="53" dur="1000"/>
                                        <p:tgtEl>
                                          <p:spTgt spid="14234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2345"/>
                                        </p:tgtEl>
                                        <p:attrNameLst>
                                          <p:attrName>style.visibility</p:attrName>
                                        </p:attrNameLst>
                                      </p:cBhvr>
                                      <p:to>
                                        <p:strVal val="visible"/>
                                      </p:to>
                                    </p:set>
                                    <p:animEffect transition="in" filter="fade">
                                      <p:cBhvr>
                                        <p:cTn id="58" dur="1000"/>
                                        <p:tgtEl>
                                          <p:spTgt spid="1423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2346"/>
                                        </p:tgtEl>
                                        <p:attrNameLst>
                                          <p:attrName>style.visibility</p:attrName>
                                        </p:attrNameLst>
                                      </p:cBhvr>
                                      <p:to>
                                        <p:strVal val="visible"/>
                                      </p:to>
                                    </p:set>
                                    <p:animEffect transition="in" filter="fade">
                                      <p:cBhvr>
                                        <p:cTn id="61" dur="1000"/>
                                        <p:tgtEl>
                                          <p:spTgt spid="1423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2347"/>
                                        </p:tgtEl>
                                        <p:attrNameLst>
                                          <p:attrName>style.visibility</p:attrName>
                                        </p:attrNameLst>
                                      </p:cBhvr>
                                      <p:to>
                                        <p:strVal val="visible"/>
                                      </p:to>
                                    </p:set>
                                    <p:animEffect transition="in" filter="fade">
                                      <p:cBhvr>
                                        <p:cTn id="66" dur="1000"/>
                                        <p:tgtEl>
                                          <p:spTgt spid="14234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2348"/>
                                        </p:tgtEl>
                                        <p:attrNameLst>
                                          <p:attrName>style.visibility</p:attrName>
                                        </p:attrNameLst>
                                      </p:cBhvr>
                                      <p:to>
                                        <p:strVal val="visible"/>
                                      </p:to>
                                    </p:set>
                                    <p:animEffect transition="in" filter="fade">
                                      <p:cBhvr>
                                        <p:cTn id="69" dur="1000"/>
                                        <p:tgtEl>
                                          <p:spTgt spid="14234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2349"/>
                                        </p:tgtEl>
                                        <p:attrNameLst>
                                          <p:attrName>style.visibility</p:attrName>
                                        </p:attrNameLst>
                                      </p:cBhvr>
                                      <p:to>
                                        <p:strVal val="visible"/>
                                      </p:to>
                                    </p:set>
                                    <p:animEffect transition="in" filter="fade">
                                      <p:cBhvr>
                                        <p:cTn id="74" dur="1000"/>
                                        <p:tgtEl>
                                          <p:spTgt spid="1423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2350"/>
                                        </p:tgtEl>
                                        <p:attrNameLst>
                                          <p:attrName>style.visibility</p:attrName>
                                        </p:attrNameLst>
                                      </p:cBhvr>
                                      <p:to>
                                        <p:strVal val="visible"/>
                                      </p:to>
                                    </p:set>
                                    <p:animEffect transition="in" filter="fade">
                                      <p:cBhvr>
                                        <p:cTn id="77" dur="1000"/>
                                        <p:tgtEl>
                                          <p:spTgt spid="142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p:bldP spid="142340" grpId="0"/>
      <p:bldP spid="142341" grpId="0"/>
      <p:bldP spid="142342" grpId="0"/>
      <p:bldP spid="142343" grpId="0"/>
      <p:bldP spid="142344" grpId="0"/>
      <p:bldP spid="142345" grpId="0"/>
      <p:bldP spid="142346" grpId="0"/>
      <p:bldP spid="142347" grpId="0"/>
      <p:bldP spid="142348" grpId="0"/>
      <p:bldP spid="142349" grpId="0"/>
      <p:bldP spid="142350" grpId="0"/>
      <p:bldP spid="142351" grpId="0"/>
      <p:bldP spid="142352" grpId="0"/>
      <p:bldP spid="142353" grpId="0" build="p"/>
      <p:bldP spid="14235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93700" y="342106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Deflection</a:t>
            </a:r>
          </a:p>
        </p:txBody>
      </p:sp>
      <p:sp>
        <p:nvSpPr>
          <p:cNvPr id="144387" name="Rectangle 3"/>
          <p:cNvSpPr>
            <a:spLocks noChangeArrowheads="1"/>
          </p:cNvSpPr>
          <p:nvPr/>
        </p:nvSpPr>
        <p:spPr bwMode="auto">
          <a:xfrm>
            <a:off x="4051300" y="3546475"/>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b="0" i="0">
                <a:solidFill>
                  <a:schemeClr val="bg1"/>
                </a:solidFill>
                <a:latin typeface="Helvetica" charset="0"/>
              </a:rPr>
              <a:t>Teacher acknowledges child frustrated/angry but refers back to appropriate behaviour</a:t>
            </a:r>
          </a:p>
        </p:txBody>
      </p:sp>
      <p:sp>
        <p:nvSpPr>
          <p:cNvPr id="144388" name="Rectangle 4"/>
          <p:cNvSpPr>
            <a:spLocks noChangeArrowheads="1"/>
          </p:cNvSpPr>
          <p:nvPr/>
        </p:nvSpPr>
        <p:spPr bwMode="auto">
          <a:xfrm>
            <a:off x="393700" y="2035175"/>
            <a:ext cx="2103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Take a pupil aside </a:t>
            </a:r>
          </a:p>
          <a:p>
            <a:pPr algn="l" eaLnBrk="1" hangingPunct="1">
              <a:lnSpc>
                <a:spcPct val="100000"/>
              </a:lnSpc>
              <a:defRPr/>
            </a:pPr>
            <a:r>
              <a:rPr lang="en-AU" sz="1800" b="0" i="0">
                <a:solidFill>
                  <a:schemeClr val="bg1"/>
                </a:solidFill>
                <a:latin typeface="Helvetica" charset="0"/>
              </a:rPr>
              <a:t>(quiet discussion)</a:t>
            </a:r>
          </a:p>
        </p:txBody>
      </p:sp>
      <p:sp>
        <p:nvSpPr>
          <p:cNvPr id="144389" name="Rectangle 5"/>
          <p:cNvSpPr>
            <a:spLocks noChangeArrowheads="1"/>
          </p:cNvSpPr>
          <p:nvPr/>
        </p:nvSpPr>
        <p:spPr bwMode="auto">
          <a:xfrm>
            <a:off x="4051300" y="1946275"/>
            <a:ext cx="464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b="0" i="0">
                <a:solidFill>
                  <a:schemeClr val="bg1"/>
                </a:solidFill>
                <a:latin typeface="Helvetica" charset="0"/>
              </a:rPr>
              <a:t>Call over quietly </a:t>
            </a:r>
          </a:p>
          <a:p>
            <a:pPr algn="l" eaLnBrk="1" hangingPunct="1">
              <a:lnSpc>
                <a:spcPct val="100000"/>
              </a:lnSpc>
              <a:defRPr/>
            </a:pPr>
            <a:r>
              <a:rPr lang="en-AU" sz="1800" b="0" i="0">
                <a:solidFill>
                  <a:schemeClr val="bg1"/>
                </a:solidFill>
                <a:latin typeface="Helvetica" charset="0"/>
              </a:rPr>
              <a:t>Brief discussion </a:t>
            </a:r>
          </a:p>
          <a:p>
            <a:pPr algn="l" eaLnBrk="1" hangingPunct="1">
              <a:lnSpc>
                <a:spcPct val="100000"/>
              </a:lnSpc>
              <a:defRPr/>
            </a:pPr>
            <a:r>
              <a:rPr lang="en-AU" sz="1800" b="0" i="0">
                <a:solidFill>
                  <a:schemeClr val="bg1"/>
                </a:solidFill>
                <a:latin typeface="Helvetica" charset="0"/>
              </a:rPr>
              <a:t>Student needs to know what should be done when they return </a:t>
            </a:r>
          </a:p>
        </p:txBody>
      </p:sp>
      <p:sp>
        <p:nvSpPr>
          <p:cNvPr id="144390" name="Rectangle 6"/>
          <p:cNvSpPr>
            <a:spLocks noChangeArrowheads="1"/>
          </p:cNvSpPr>
          <p:nvPr/>
        </p:nvSpPr>
        <p:spPr bwMode="auto">
          <a:xfrm>
            <a:off x="393700" y="4321175"/>
            <a:ext cx="2789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Clear desist or command </a:t>
            </a:r>
          </a:p>
        </p:txBody>
      </p:sp>
      <p:sp>
        <p:nvSpPr>
          <p:cNvPr id="144391" name="Rectangle 7"/>
          <p:cNvSpPr>
            <a:spLocks noChangeArrowheads="1"/>
          </p:cNvSpPr>
          <p:nvPr/>
        </p:nvSpPr>
        <p:spPr bwMode="auto">
          <a:xfrm>
            <a:off x="4051300" y="4244975"/>
            <a:ext cx="449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b="0" i="0">
                <a:solidFill>
                  <a:schemeClr val="bg1"/>
                </a:solidFill>
                <a:latin typeface="Helvetica" charset="0"/>
              </a:rPr>
              <a:t>Explain that behaviour is unacceptable and direct them to resume task</a:t>
            </a:r>
          </a:p>
        </p:txBody>
      </p:sp>
      <p:sp>
        <p:nvSpPr>
          <p:cNvPr id="144392" name="Rectangle 8"/>
          <p:cNvSpPr>
            <a:spLocks noChangeArrowheads="1"/>
          </p:cNvSpPr>
          <p:nvPr/>
        </p:nvSpPr>
        <p:spPr bwMode="auto">
          <a:xfrm>
            <a:off x="393700" y="5159375"/>
            <a:ext cx="167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Simple choice </a:t>
            </a:r>
          </a:p>
        </p:txBody>
      </p:sp>
      <p:sp>
        <p:nvSpPr>
          <p:cNvPr id="144393" name="Rectangle 9"/>
          <p:cNvSpPr>
            <a:spLocks noChangeArrowheads="1"/>
          </p:cNvSpPr>
          <p:nvPr/>
        </p:nvSpPr>
        <p:spPr bwMode="auto">
          <a:xfrm>
            <a:off x="4051300" y="5057775"/>
            <a:ext cx="2393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"It's your choice" </a:t>
            </a:r>
          </a:p>
          <a:p>
            <a:pPr algn="l" eaLnBrk="1" hangingPunct="1">
              <a:lnSpc>
                <a:spcPct val="100000"/>
              </a:lnSpc>
              <a:defRPr/>
            </a:pPr>
            <a:r>
              <a:rPr lang="en-AU" sz="1800" b="0" i="0">
                <a:solidFill>
                  <a:schemeClr val="bg1"/>
                </a:solidFill>
                <a:latin typeface="Helvetica" charset="0"/>
              </a:rPr>
              <a:t>Work quietly or move </a:t>
            </a:r>
          </a:p>
          <a:p>
            <a:pPr algn="l" eaLnBrk="1" hangingPunct="1">
              <a:lnSpc>
                <a:spcPct val="100000"/>
              </a:lnSpc>
              <a:defRPr/>
            </a:pPr>
            <a:r>
              <a:rPr lang="en-AU" sz="1800" b="0" i="0">
                <a:solidFill>
                  <a:schemeClr val="bg1"/>
                </a:solidFill>
                <a:latin typeface="Helvetica" charset="0"/>
              </a:rPr>
              <a:t>I'll have to ask... </a:t>
            </a:r>
          </a:p>
          <a:p>
            <a:pPr algn="l" eaLnBrk="1" hangingPunct="1">
              <a:lnSpc>
                <a:spcPct val="100000"/>
              </a:lnSpc>
              <a:defRPr/>
            </a:pPr>
            <a:r>
              <a:rPr lang="en-AU" sz="1800" b="0" i="0">
                <a:solidFill>
                  <a:schemeClr val="bg1"/>
                </a:solidFill>
                <a:latin typeface="Helvetica" charset="0"/>
              </a:rPr>
              <a:t>Final warning </a:t>
            </a:r>
          </a:p>
        </p:txBody>
      </p:sp>
      <p:sp>
        <p:nvSpPr>
          <p:cNvPr id="144394" name="Text Box 10"/>
          <p:cNvSpPr txBox="1">
            <a:spLocks noChangeArrowheads="1"/>
          </p:cNvSpPr>
          <p:nvPr/>
        </p:nvSpPr>
        <p:spPr bwMode="auto">
          <a:xfrm>
            <a:off x="1828800" y="64770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400" b="0">
                <a:solidFill>
                  <a:schemeClr val="bg1"/>
                </a:solidFill>
              </a:rPr>
              <a:t>from Behaviour Management in Queensland Schools (2000) at </a:t>
            </a:r>
            <a:r>
              <a:rPr lang="en-AU" sz="1400" b="0">
                <a:solidFill>
                  <a:schemeClr val="bg1"/>
                </a:solidFill>
                <a:hlinkClick r:id="rId3"/>
              </a:rPr>
              <a:t>www.btr.qld.edu.au</a:t>
            </a:r>
            <a:r>
              <a:rPr lang="en-AU" sz="1800" b="0" i="0">
                <a:solidFill>
                  <a:schemeClr val="bg1"/>
                </a:solidFill>
              </a:rPr>
              <a:t> </a:t>
            </a:r>
          </a:p>
        </p:txBody>
      </p:sp>
      <p:sp>
        <p:nvSpPr>
          <p:cNvPr id="144395" name="Rectangle 11"/>
          <p:cNvSpPr>
            <a:spLocks noChangeArrowheads="1"/>
          </p:cNvSpPr>
          <p:nvPr/>
        </p:nvSpPr>
        <p:spPr bwMode="auto">
          <a:xfrm>
            <a:off x="393700" y="1198563"/>
            <a:ext cx="2890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Rule restatement/reminder</a:t>
            </a:r>
          </a:p>
        </p:txBody>
      </p:sp>
      <p:sp>
        <p:nvSpPr>
          <p:cNvPr id="144396" name="Rectangle 12"/>
          <p:cNvSpPr>
            <a:spLocks noChangeArrowheads="1"/>
          </p:cNvSpPr>
          <p:nvPr/>
        </p:nvSpPr>
        <p:spPr bwMode="auto">
          <a:xfrm>
            <a:off x="4051300" y="1209675"/>
            <a:ext cx="357663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spcBef>
                <a:spcPct val="50000"/>
              </a:spcBef>
              <a:defRPr/>
            </a:pPr>
            <a:r>
              <a:rPr lang="en-AU" sz="1800" b="0" i="0">
                <a:solidFill>
                  <a:schemeClr val="bg1"/>
                </a:solidFill>
                <a:latin typeface="Helvetica" charset="0"/>
              </a:rPr>
              <a:t>Quietly remind of established rule</a:t>
            </a:r>
          </a:p>
          <a:p>
            <a:pPr algn="l" eaLnBrk="1" hangingPunct="1">
              <a:lnSpc>
                <a:spcPct val="40000"/>
              </a:lnSpc>
              <a:spcBef>
                <a:spcPct val="50000"/>
              </a:spcBef>
              <a:defRPr/>
            </a:pPr>
            <a:r>
              <a:rPr lang="en-AU" sz="1800" b="0" i="0">
                <a:solidFill>
                  <a:schemeClr val="bg1"/>
                </a:solidFill>
                <a:latin typeface="Helvetica" charset="0"/>
              </a:rPr>
              <a:t>Brief and clear</a:t>
            </a:r>
          </a:p>
        </p:txBody>
      </p:sp>
      <p:sp>
        <p:nvSpPr>
          <p:cNvPr id="144397" name="Text Box 13"/>
          <p:cNvSpPr txBox="1">
            <a:spLocks noChangeArrowheads="1"/>
          </p:cNvSpPr>
          <p:nvPr/>
        </p:nvSpPr>
        <p:spPr bwMode="auto">
          <a:xfrm>
            <a:off x="4876800" y="533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rgbClr val="CC0000"/>
                </a:solidFill>
              </a:rPr>
              <a:t>STRATEGIES</a:t>
            </a:r>
            <a:r>
              <a:rPr lang="en-AU" sz="1800" b="0">
                <a:solidFill>
                  <a:srgbClr val="CC0000"/>
                </a:solidFill>
                <a:latin typeface="Helvetica" charset="0"/>
              </a:rPr>
              <a:t> </a:t>
            </a:r>
          </a:p>
        </p:txBody>
      </p:sp>
      <p:sp>
        <p:nvSpPr>
          <p:cNvPr id="144398" name="Rectangle 14"/>
          <p:cNvSpPr>
            <a:spLocks noChangeArrowheads="1"/>
          </p:cNvSpPr>
          <p:nvPr/>
        </p:nvSpPr>
        <p:spPr bwMode="auto">
          <a:xfrm>
            <a:off x="1143000" y="5334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a:solidFill>
                  <a:srgbClr val="CC0000"/>
                </a:solidFill>
              </a:rPr>
              <a:t>STEPS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95"/>
                                        </p:tgtEl>
                                        <p:attrNameLst>
                                          <p:attrName>style.visibility</p:attrName>
                                        </p:attrNameLst>
                                      </p:cBhvr>
                                      <p:to>
                                        <p:strVal val="visible"/>
                                      </p:to>
                                    </p:set>
                                    <p:animEffect transition="in" filter="fade">
                                      <p:cBhvr>
                                        <p:cTn id="7" dur="1000"/>
                                        <p:tgtEl>
                                          <p:spTgt spid="1443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96"/>
                                        </p:tgtEl>
                                        <p:attrNameLst>
                                          <p:attrName>style.visibility</p:attrName>
                                        </p:attrNameLst>
                                      </p:cBhvr>
                                      <p:to>
                                        <p:strVal val="visible"/>
                                      </p:to>
                                    </p:set>
                                    <p:animEffect transition="in" filter="fade">
                                      <p:cBhvr>
                                        <p:cTn id="10" dur="1000"/>
                                        <p:tgtEl>
                                          <p:spTgt spid="1443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4388"/>
                                        </p:tgtEl>
                                        <p:attrNameLst>
                                          <p:attrName>style.visibility</p:attrName>
                                        </p:attrNameLst>
                                      </p:cBhvr>
                                      <p:to>
                                        <p:strVal val="visible"/>
                                      </p:to>
                                    </p:set>
                                    <p:animEffect transition="in" filter="fade">
                                      <p:cBhvr>
                                        <p:cTn id="15" dur="1000"/>
                                        <p:tgtEl>
                                          <p:spTgt spid="1443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4389"/>
                                        </p:tgtEl>
                                        <p:attrNameLst>
                                          <p:attrName>style.visibility</p:attrName>
                                        </p:attrNameLst>
                                      </p:cBhvr>
                                      <p:to>
                                        <p:strVal val="visible"/>
                                      </p:to>
                                    </p:set>
                                    <p:animEffect transition="in" filter="fade">
                                      <p:cBhvr>
                                        <p:cTn id="18" dur="1000"/>
                                        <p:tgtEl>
                                          <p:spTgt spid="1443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4386"/>
                                        </p:tgtEl>
                                        <p:attrNameLst>
                                          <p:attrName>style.visibility</p:attrName>
                                        </p:attrNameLst>
                                      </p:cBhvr>
                                      <p:to>
                                        <p:strVal val="visible"/>
                                      </p:to>
                                    </p:set>
                                    <p:animEffect transition="in" filter="fade">
                                      <p:cBhvr>
                                        <p:cTn id="23" dur="1000"/>
                                        <p:tgtEl>
                                          <p:spTgt spid="14438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4387"/>
                                        </p:tgtEl>
                                        <p:attrNameLst>
                                          <p:attrName>style.visibility</p:attrName>
                                        </p:attrNameLst>
                                      </p:cBhvr>
                                      <p:to>
                                        <p:strVal val="visible"/>
                                      </p:to>
                                    </p:set>
                                    <p:animEffect transition="in" filter="fade">
                                      <p:cBhvr>
                                        <p:cTn id="26" dur="1000"/>
                                        <p:tgtEl>
                                          <p:spTgt spid="1443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4390"/>
                                        </p:tgtEl>
                                        <p:attrNameLst>
                                          <p:attrName>style.visibility</p:attrName>
                                        </p:attrNameLst>
                                      </p:cBhvr>
                                      <p:to>
                                        <p:strVal val="visible"/>
                                      </p:to>
                                    </p:set>
                                    <p:animEffect transition="in" filter="fade">
                                      <p:cBhvr>
                                        <p:cTn id="31" dur="1000"/>
                                        <p:tgtEl>
                                          <p:spTgt spid="144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4391"/>
                                        </p:tgtEl>
                                        <p:attrNameLst>
                                          <p:attrName>style.visibility</p:attrName>
                                        </p:attrNameLst>
                                      </p:cBhvr>
                                      <p:to>
                                        <p:strVal val="visible"/>
                                      </p:to>
                                    </p:set>
                                    <p:animEffect transition="in" filter="fade">
                                      <p:cBhvr>
                                        <p:cTn id="34" dur="1000"/>
                                        <p:tgtEl>
                                          <p:spTgt spid="14439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4392"/>
                                        </p:tgtEl>
                                        <p:attrNameLst>
                                          <p:attrName>style.visibility</p:attrName>
                                        </p:attrNameLst>
                                      </p:cBhvr>
                                      <p:to>
                                        <p:strVal val="visible"/>
                                      </p:to>
                                    </p:set>
                                    <p:animEffect transition="in" filter="fade">
                                      <p:cBhvr>
                                        <p:cTn id="39" dur="1000"/>
                                        <p:tgtEl>
                                          <p:spTgt spid="1443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4393"/>
                                        </p:tgtEl>
                                        <p:attrNameLst>
                                          <p:attrName>style.visibility</p:attrName>
                                        </p:attrNameLst>
                                      </p:cBhvr>
                                      <p:to>
                                        <p:strVal val="visible"/>
                                      </p:to>
                                    </p:set>
                                    <p:animEffect transition="in" filter="fade">
                                      <p:cBhvr>
                                        <p:cTn id="42" dur="10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p:bldP spid="144388" grpId="0"/>
      <p:bldP spid="144389" grpId="0"/>
      <p:bldP spid="144390" grpId="0"/>
      <p:bldP spid="144391" grpId="0"/>
      <p:bldP spid="144392" grpId="0"/>
      <p:bldP spid="144393" grpId="0"/>
      <p:bldP spid="144395" grpId="0"/>
      <p:bldP spid="14439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200525" y="29527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endParaRPr lang="en-US" sz="1800" b="0" i="0">
              <a:solidFill>
                <a:schemeClr val="tx1"/>
              </a:solidFill>
            </a:endParaRPr>
          </a:p>
        </p:txBody>
      </p:sp>
      <p:sp>
        <p:nvSpPr>
          <p:cNvPr id="146435" name="Rectangle 3"/>
          <p:cNvSpPr>
            <a:spLocks noChangeArrowheads="1"/>
          </p:cNvSpPr>
          <p:nvPr/>
        </p:nvSpPr>
        <p:spPr bwMode="auto">
          <a:xfrm>
            <a:off x="381000" y="1308100"/>
            <a:ext cx="305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Isolation to "Thinking Chair" </a:t>
            </a:r>
          </a:p>
        </p:txBody>
      </p:sp>
      <p:sp>
        <p:nvSpPr>
          <p:cNvPr id="146436" name="Rectangle 4"/>
          <p:cNvSpPr>
            <a:spLocks noChangeArrowheads="1"/>
          </p:cNvSpPr>
          <p:nvPr/>
        </p:nvSpPr>
        <p:spPr bwMode="auto">
          <a:xfrm>
            <a:off x="4051300" y="1308100"/>
            <a:ext cx="4741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Ask to move to "thinking chair" (3-5 minutes) </a:t>
            </a:r>
          </a:p>
        </p:txBody>
      </p:sp>
      <p:sp>
        <p:nvSpPr>
          <p:cNvPr id="146437" name="Rectangle 5"/>
          <p:cNvSpPr>
            <a:spLocks noChangeArrowheads="1"/>
          </p:cNvSpPr>
          <p:nvPr/>
        </p:nvSpPr>
        <p:spPr bwMode="auto">
          <a:xfrm>
            <a:off x="381000" y="2146300"/>
            <a:ext cx="297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Isolation to "Cool-Off Area" </a:t>
            </a:r>
          </a:p>
        </p:txBody>
      </p:sp>
      <p:sp>
        <p:nvSpPr>
          <p:cNvPr id="146438" name="Rectangle 6"/>
          <p:cNvSpPr>
            <a:spLocks noChangeArrowheads="1"/>
          </p:cNvSpPr>
          <p:nvPr/>
        </p:nvSpPr>
        <p:spPr bwMode="auto">
          <a:xfrm>
            <a:off x="4051300" y="2120900"/>
            <a:ext cx="39322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5-15 minutes </a:t>
            </a:r>
          </a:p>
          <a:p>
            <a:pPr algn="l" eaLnBrk="1" hangingPunct="1">
              <a:lnSpc>
                <a:spcPct val="100000"/>
              </a:lnSpc>
              <a:defRPr/>
            </a:pPr>
            <a:r>
              <a:rPr lang="en-AU" sz="1800" b="0" i="0">
                <a:solidFill>
                  <a:schemeClr val="bg1"/>
                </a:solidFill>
                <a:latin typeface="Helvetica" charset="0"/>
              </a:rPr>
              <a:t>Simple choice first </a:t>
            </a:r>
          </a:p>
          <a:p>
            <a:pPr algn="l" eaLnBrk="1" hangingPunct="1">
              <a:lnSpc>
                <a:spcPct val="100000"/>
              </a:lnSpc>
              <a:defRPr/>
            </a:pPr>
            <a:r>
              <a:rPr lang="en-AU" sz="1800" b="0" i="0">
                <a:solidFill>
                  <a:schemeClr val="bg1"/>
                </a:solidFill>
                <a:latin typeface="Helvetica" charset="0"/>
              </a:rPr>
              <a:t>Cool off or isolation </a:t>
            </a:r>
          </a:p>
          <a:p>
            <a:pPr algn="l" eaLnBrk="1" hangingPunct="1">
              <a:lnSpc>
                <a:spcPct val="100000"/>
              </a:lnSpc>
              <a:defRPr/>
            </a:pPr>
            <a:r>
              <a:rPr lang="en-AU" sz="1800" b="0" i="0">
                <a:solidFill>
                  <a:schemeClr val="bg1"/>
                </a:solidFill>
                <a:latin typeface="Helvetica" charset="0"/>
              </a:rPr>
              <a:t>Reflect on own behaviour </a:t>
            </a:r>
          </a:p>
          <a:p>
            <a:pPr algn="l" eaLnBrk="1" hangingPunct="1">
              <a:lnSpc>
                <a:spcPct val="100000"/>
              </a:lnSpc>
              <a:defRPr/>
            </a:pPr>
            <a:r>
              <a:rPr lang="en-AU" sz="1800" b="0" i="0">
                <a:solidFill>
                  <a:schemeClr val="bg1"/>
                </a:solidFill>
                <a:latin typeface="Helvetica" charset="0"/>
              </a:rPr>
              <a:t>Return when ready to obey fair rules </a:t>
            </a:r>
          </a:p>
        </p:txBody>
      </p:sp>
      <p:sp>
        <p:nvSpPr>
          <p:cNvPr id="146439" name="Rectangle 7"/>
          <p:cNvSpPr>
            <a:spLocks noChangeArrowheads="1"/>
          </p:cNvSpPr>
          <p:nvPr/>
        </p:nvSpPr>
        <p:spPr bwMode="auto">
          <a:xfrm>
            <a:off x="381000" y="3822700"/>
            <a:ext cx="3386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b="0" i="0">
                <a:solidFill>
                  <a:schemeClr val="bg1"/>
                </a:solidFill>
                <a:latin typeface="Helvetica" charset="0"/>
              </a:rPr>
              <a:t>Relocation to Buddy Classroom</a:t>
            </a:r>
          </a:p>
        </p:txBody>
      </p:sp>
      <p:sp>
        <p:nvSpPr>
          <p:cNvPr id="146440" name="Rectangle 8"/>
          <p:cNvSpPr>
            <a:spLocks noChangeArrowheads="1"/>
          </p:cNvSpPr>
          <p:nvPr/>
        </p:nvSpPr>
        <p:spPr bwMode="auto">
          <a:xfrm>
            <a:off x="4051300" y="3822700"/>
            <a:ext cx="48641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b="0" i="0">
                <a:solidFill>
                  <a:schemeClr val="bg1"/>
                </a:solidFill>
                <a:latin typeface="Helvetica" charset="0"/>
              </a:rPr>
              <a:t>Complete Reflection Sheet </a:t>
            </a:r>
          </a:p>
          <a:p>
            <a:pPr algn="l" eaLnBrk="1" hangingPunct="1">
              <a:lnSpc>
                <a:spcPct val="100000"/>
              </a:lnSpc>
              <a:defRPr/>
            </a:pPr>
            <a:r>
              <a:rPr lang="en-AU" sz="1800" b="0" i="0">
                <a:solidFill>
                  <a:schemeClr val="bg1"/>
                </a:solidFill>
                <a:latin typeface="Helvetica" charset="0"/>
              </a:rPr>
              <a:t>Work in buddy teacher classroom for remainder of session </a:t>
            </a:r>
          </a:p>
          <a:p>
            <a:pPr algn="l" eaLnBrk="1" hangingPunct="1">
              <a:lnSpc>
                <a:spcPct val="100000"/>
              </a:lnSpc>
              <a:defRPr/>
            </a:pPr>
            <a:r>
              <a:rPr lang="en-AU" sz="1800" b="0" i="0">
                <a:solidFill>
                  <a:schemeClr val="bg1"/>
                </a:solidFill>
                <a:latin typeface="Helvetica" charset="0"/>
              </a:rPr>
              <a:t>Discuss re-entry with class teacher prior to commencement of next session (verbal agreement) </a:t>
            </a:r>
          </a:p>
        </p:txBody>
      </p:sp>
      <p:sp>
        <p:nvSpPr>
          <p:cNvPr id="146441" name="Text Box 9"/>
          <p:cNvSpPr txBox="1">
            <a:spLocks noChangeArrowheads="1"/>
          </p:cNvSpPr>
          <p:nvPr/>
        </p:nvSpPr>
        <p:spPr bwMode="auto">
          <a:xfrm>
            <a:off x="1828800" y="64008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400" b="0">
                <a:solidFill>
                  <a:schemeClr val="bg1"/>
                </a:solidFill>
              </a:rPr>
              <a:t>from Behaviour Management in Queensland Schools (2000) at </a:t>
            </a:r>
            <a:r>
              <a:rPr lang="en-AU" sz="1400" b="0">
                <a:solidFill>
                  <a:schemeClr val="bg1"/>
                </a:solidFill>
                <a:hlinkClick r:id="rId3"/>
              </a:rPr>
              <a:t>www.btr.qld.edu.au</a:t>
            </a:r>
            <a:r>
              <a:rPr lang="en-AU" sz="1800" b="0" i="0">
                <a:solidFill>
                  <a:schemeClr val="bg1"/>
                </a:solidFill>
              </a:rPr>
              <a:t> </a:t>
            </a:r>
          </a:p>
        </p:txBody>
      </p:sp>
      <p:sp>
        <p:nvSpPr>
          <p:cNvPr id="146442" name="Text Box 10"/>
          <p:cNvSpPr txBox="1">
            <a:spLocks noChangeArrowheads="1"/>
          </p:cNvSpPr>
          <p:nvPr/>
        </p:nvSpPr>
        <p:spPr bwMode="auto">
          <a:xfrm>
            <a:off x="4876800" y="68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rgbClr val="CC0000"/>
                </a:solidFill>
              </a:rPr>
              <a:t>STRATEGIES</a:t>
            </a:r>
            <a:r>
              <a:rPr lang="en-AU" sz="1800" b="0">
                <a:solidFill>
                  <a:srgbClr val="CC0000"/>
                </a:solidFill>
                <a:latin typeface="Helvetica" charset="0"/>
              </a:rPr>
              <a:t> </a:t>
            </a:r>
          </a:p>
        </p:txBody>
      </p:sp>
      <p:sp>
        <p:nvSpPr>
          <p:cNvPr id="146443" name="Rectangle 11"/>
          <p:cNvSpPr>
            <a:spLocks noChangeArrowheads="1"/>
          </p:cNvSpPr>
          <p:nvPr/>
        </p:nvSpPr>
        <p:spPr bwMode="auto">
          <a:xfrm>
            <a:off x="1143000" y="6858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a:solidFill>
                  <a:srgbClr val="CC0000"/>
                </a:solidFill>
              </a:rPr>
              <a:t>STEPS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436"/>
                                        </p:tgtEl>
                                        <p:attrNameLst>
                                          <p:attrName>style.visibility</p:attrName>
                                        </p:attrNameLst>
                                      </p:cBhvr>
                                      <p:to>
                                        <p:strVal val="visible"/>
                                      </p:to>
                                    </p:set>
                                    <p:animEffect transition="in" filter="fade">
                                      <p:cBhvr>
                                        <p:cTn id="10" dur="1000"/>
                                        <p:tgtEl>
                                          <p:spTgt spid="1464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fade">
                                      <p:cBhvr>
                                        <p:cTn id="15" dur="1000"/>
                                        <p:tgtEl>
                                          <p:spTgt spid="1464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6438"/>
                                        </p:tgtEl>
                                        <p:attrNameLst>
                                          <p:attrName>style.visibility</p:attrName>
                                        </p:attrNameLst>
                                      </p:cBhvr>
                                      <p:to>
                                        <p:strVal val="visible"/>
                                      </p:to>
                                    </p:set>
                                    <p:animEffect transition="in" filter="fade">
                                      <p:cBhvr>
                                        <p:cTn id="18" dur="1000"/>
                                        <p:tgtEl>
                                          <p:spTgt spid="1464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6439"/>
                                        </p:tgtEl>
                                        <p:attrNameLst>
                                          <p:attrName>style.visibility</p:attrName>
                                        </p:attrNameLst>
                                      </p:cBhvr>
                                      <p:to>
                                        <p:strVal val="visible"/>
                                      </p:to>
                                    </p:set>
                                    <p:animEffect transition="in" filter="fade">
                                      <p:cBhvr>
                                        <p:cTn id="23" dur="1000"/>
                                        <p:tgtEl>
                                          <p:spTgt spid="1464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6440"/>
                                        </p:tgtEl>
                                        <p:attrNameLst>
                                          <p:attrName>style.visibility</p:attrName>
                                        </p:attrNameLst>
                                      </p:cBhvr>
                                      <p:to>
                                        <p:strVal val="visible"/>
                                      </p:to>
                                    </p:set>
                                    <p:animEffect transition="in" filter="fade">
                                      <p:cBhvr>
                                        <p:cTn id="26" dur="10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p:bldP spid="146437" grpId="0"/>
      <p:bldP spid="146438" grpId="0"/>
      <p:bldP spid="146439" grpId="0"/>
      <p:bldP spid="1464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bg1"/>
                </a:solidFill>
                <a:effectLst>
                  <a:innerShdw blurRad="63500" dist="50800" dir="13500000">
                    <a:prstClr val="black">
                      <a:alpha val="50000"/>
                    </a:prstClr>
                  </a:innerShdw>
                </a:effectLst>
              </a:rPr>
              <a:t>The Crisis Development Model</a:t>
            </a:r>
            <a:endParaRPr lang="en-AU" sz="2400" b="0" i="0" dirty="0" smtClean="0">
              <a:solidFill>
                <a:schemeClr val="tx1"/>
              </a:solidFill>
              <a:effectLst>
                <a:innerShdw blurRad="63500" dist="50800" dir="13500000">
                  <a:prstClr val="black">
                    <a:alpha val="50000"/>
                  </a:prstClr>
                </a:innerShdw>
              </a:effectLst>
            </a:endParaRPr>
          </a:p>
        </p:txBody>
      </p:sp>
      <p:sp>
        <p:nvSpPr>
          <p:cNvPr id="33794" name="Text Box 3"/>
          <p:cNvSpPr txBox="1">
            <a:spLocks noChangeArrowheads="1"/>
          </p:cNvSpPr>
          <p:nvPr/>
        </p:nvSpPr>
        <p:spPr bwMode="auto">
          <a:xfrm>
            <a:off x="381000" y="1295400"/>
            <a:ext cx="4800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Crisis development/behaviour levels</a:t>
            </a:r>
            <a:endParaRPr lang="en-AU" sz="2400" b="0" i="0">
              <a:solidFill>
                <a:schemeClr val="bg1"/>
              </a:solidFill>
            </a:endParaRPr>
          </a:p>
        </p:txBody>
      </p:sp>
      <p:sp>
        <p:nvSpPr>
          <p:cNvPr id="33795" name="Text Box 4"/>
          <p:cNvSpPr txBox="1">
            <a:spLocks noChangeArrowheads="1"/>
          </p:cNvSpPr>
          <p:nvPr/>
        </p:nvSpPr>
        <p:spPr bwMode="auto">
          <a:xfrm>
            <a:off x="5410200" y="1295400"/>
            <a:ext cx="3733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Staff attitudes/Approaches</a:t>
            </a:r>
            <a:endParaRPr lang="en-AU" sz="2400" b="0" i="0">
              <a:solidFill>
                <a:schemeClr val="bg1"/>
              </a:solidFill>
            </a:endParaRPr>
          </a:p>
        </p:txBody>
      </p:sp>
      <p:sp>
        <p:nvSpPr>
          <p:cNvPr id="33796" name="Rectangle 5"/>
          <p:cNvSpPr>
            <a:spLocks noChangeArrowheads="1"/>
          </p:cNvSpPr>
          <p:nvPr/>
        </p:nvSpPr>
        <p:spPr bwMode="auto">
          <a:xfrm>
            <a:off x="1066800" y="2209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dirty="0">
                <a:solidFill>
                  <a:schemeClr val="bg1"/>
                </a:solidFill>
              </a:rPr>
              <a:t>Anxiety</a:t>
            </a:r>
          </a:p>
        </p:txBody>
      </p:sp>
      <p:sp>
        <p:nvSpPr>
          <p:cNvPr id="33797" name="Rectangle 6"/>
          <p:cNvSpPr>
            <a:spLocks noChangeArrowheads="1"/>
          </p:cNvSpPr>
          <p:nvPr/>
        </p:nvSpPr>
        <p:spPr bwMode="auto">
          <a:xfrm>
            <a:off x="10668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Defensive</a:t>
            </a:r>
          </a:p>
        </p:txBody>
      </p:sp>
      <p:sp>
        <p:nvSpPr>
          <p:cNvPr id="33798" name="Rectangle 9"/>
          <p:cNvSpPr>
            <a:spLocks noChangeArrowheads="1"/>
          </p:cNvSpPr>
          <p:nvPr/>
        </p:nvSpPr>
        <p:spPr bwMode="auto">
          <a:xfrm>
            <a:off x="5562600" y="22098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Supportive</a:t>
            </a:r>
          </a:p>
        </p:txBody>
      </p:sp>
      <p:sp>
        <p:nvSpPr>
          <p:cNvPr id="4106" name="Rectangle 10"/>
          <p:cNvSpPr>
            <a:spLocks noChangeArrowheads="1"/>
          </p:cNvSpPr>
          <p:nvPr/>
        </p:nvSpPr>
        <p:spPr bwMode="auto">
          <a:xfrm>
            <a:off x="5562600" y="2971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Directive</a:t>
            </a:r>
          </a:p>
        </p:txBody>
      </p:sp>
      <p:sp>
        <p:nvSpPr>
          <p:cNvPr id="33800" name="Line 14"/>
          <p:cNvSpPr>
            <a:spLocks noChangeShapeType="1"/>
          </p:cNvSpPr>
          <p:nvPr/>
        </p:nvSpPr>
        <p:spPr bwMode="auto">
          <a:xfrm>
            <a:off x="5181600" y="1219200"/>
            <a:ext cx="0" cy="48006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15"/>
          <p:cNvSpPr>
            <a:spLocks noChangeShapeType="1"/>
          </p:cNvSpPr>
          <p:nvPr/>
        </p:nvSpPr>
        <p:spPr bwMode="auto">
          <a:xfrm>
            <a:off x="533400" y="1828800"/>
            <a:ext cx="8382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16"/>
          <p:cNvSpPr txBox="1">
            <a:spLocks noChangeArrowheads="1"/>
          </p:cNvSpPr>
          <p:nvPr/>
        </p:nvSpPr>
        <p:spPr bwMode="auto">
          <a:xfrm>
            <a:off x="228600" y="2209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rgbClr val="FFFFFF"/>
                </a:solidFill>
              </a:rPr>
              <a:t>1.</a:t>
            </a:r>
            <a:endParaRPr lang="en-AU" sz="2400" b="0" i="0" dirty="0">
              <a:solidFill>
                <a:srgbClr val="FFFFFF"/>
              </a:solidFill>
            </a:endParaRPr>
          </a:p>
        </p:txBody>
      </p:sp>
      <p:sp>
        <p:nvSpPr>
          <p:cNvPr id="33803" name="Text Box 17"/>
          <p:cNvSpPr txBox="1">
            <a:spLocks noChangeArrowheads="1"/>
          </p:cNvSpPr>
          <p:nvPr/>
        </p:nvSpPr>
        <p:spPr bwMode="auto">
          <a:xfrm>
            <a:off x="228600" y="2971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a:solidFill>
                  <a:srgbClr val="FF0000"/>
                </a:solidFill>
              </a:rPr>
              <a:t>2.</a:t>
            </a:r>
            <a:endParaRPr lang="en-AU" sz="2400" b="0" i="0">
              <a:solidFill>
                <a:schemeClr val="tx1"/>
              </a:solidFill>
            </a:endParaRPr>
          </a:p>
        </p:txBody>
      </p:sp>
      <p:sp>
        <p:nvSpPr>
          <p:cNvPr id="33804" name="Text Box 18"/>
          <p:cNvSpPr txBox="1">
            <a:spLocks noChangeArrowheads="1"/>
          </p:cNvSpPr>
          <p:nvPr/>
        </p:nvSpPr>
        <p:spPr bwMode="auto">
          <a:xfrm>
            <a:off x="228600" y="36576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rgbClr val="FFFFFF"/>
                </a:solidFill>
              </a:rPr>
              <a:t>3.</a:t>
            </a:r>
            <a:endParaRPr lang="en-AU" sz="2400" b="0" i="0">
              <a:solidFill>
                <a:srgbClr val="FFFFFF"/>
              </a:solidFill>
            </a:endParaRPr>
          </a:p>
        </p:txBody>
      </p:sp>
      <p:sp>
        <p:nvSpPr>
          <p:cNvPr id="33805" name="Text Box 19"/>
          <p:cNvSpPr txBox="1">
            <a:spLocks noChangeArrowheads="1"/>
          </p:cNvSpPr>
          <p:nvPr/>
        </p:nvSpPr>
        <p:spPr bwMode="auto">
          <a:xfrm>
            <a:off x="228600" y="4495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rgbClr val="FFFFFF"/>
                </a:solidFill>
              </a:rPr>
              <a:t>4.</a:t>
            </a:r>
            <a:endParaRPr lang="en-AU" sz="2400" b="0" i="0">
              <a:solidFill>
                <a:srgbClr val="FFFFFF"/>
              </a:solidFill>
            </a:endParaRPr>
          </a:p>
        </p:txBody>
      </p:sp>
      <p:sp>
        <p:nvSpPr>
          <p:cNvPr id="4130" name="AutoShape 34"/>
          <p:cNvSpPr>
            <a:spLocks noChangeArrowheads="1"/>
          </p:cNvSpPr>
          <p:nvPr/>
        </p:nvSpPr>
        <p:spPr bwMode="auto">
          <a:xfrm>
            <a:off x="762000" y="4038600"/>
            <a:ext cx="3505200" cy="1676400"/>
          </a:xfrm>
          <a:prstGeom prst="wedgeRectCallout">
            <a:avLst>
              <a:gd name="adj1" fmla="val 88949"/>
              <a:gd name="adj2" fmla="val -99431"/>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dirty="0">
                <a:solidFill>
                  <a:schemeClr val="tx1"/>
                </a:solidFill>
              </a:rPr>
              <a:t>An approach in which a staff member takes control of a potentially escalating  situation by setting limits</a:t>
            </a:r>
            <a:endParaRPr lang="en-AU" sz="1800" b="0" i="0" dirty="0">
              <a:solidFill>
                <a:schemeClr val="tx1"/>
              </a:solidFill>
            </a:endParaRPr>
          </a:p>
        </p:txBody>
      </p:sp>
      <p:sp>
        <p:nvSpPr>
          <p:cNvPr id="4131" name="AutoShape 35"/>
          <p:cNvSpPr>
            <a:spLocks noChangeArrowheads="1"/>
          </p:cNvSpPr>
          <p:nvPr/>
        </p:nvSpPr>
        <p:spPr bwMode="auto">
          <a:xfrm>
            <a:off x="4572000" y="4267200"/>
            <a:ext cx="3810000" cy="1676400"/>
          </a:xfrm>
          <a:prstGeom prst="wedgeRectCallout">
            <a:avLst>
              <a:gd name="adj1" fmla="val -103125"/>
              <a:gd name="adj2" fmla="val -115625"/>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a:solidFill>
                  <a:schemeClr val="tx1"/>
                </a:solidFill>
              </a:rPr>
              <a:t>The beginning stage of loss of rationality.  At this stage, an individual often becomes belligerent &amp; challenges authority</a:t>
            </a:r>
          </a:p>
        </p:txBody>
      </p:sp>
      <p:pic>
        <p:nvPicPr>
          <p:cNvPr id="4135" name="Picture 39" descr="MOVING-DO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304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Rectangle 41"/>
          <p:cNvSpPr>
            <a:spLocks noGrp="1" noChangeArrowheads="1"/>
          </p:cNvSpPr>
          <p:nvPr>
            <p:ph type="title" idx="4294967295"/>
          </p:nvPr>
        </p:nvSpPr>
        <p:spPr>
          <a:xfrm>
            <a:off x="7772400" y="76200"/>
            <a:ext cx="1219200" cy="152400"/>
          </a:xfrm>
        </p:spPr>
        <p:txBody>
          <a:bodyPr/>
          <a:lstStyle/>
          <a:p>
            <a:pPr eaLnBrk="1" hangingPunct="1"/>
            <a:r>
              <a:rPr lang="en-AU" sz="800">
                <a:latin typeface="Arial" charset="0"/>
                <a:ea typeface="ＭＳ Ｐゴシック" charset="0"/>
                <a:cs typeface="ＭＳ Ｐゴシック" charset="0"/>
              </a:rPr>
              <a:t>CDM - Defensive</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31"/>
                                        </p:tgtEl>
                                        <p:attrNameLst>
                                          <p:attrName>style.visibility</p:attrName>
                                        </p:attrNameLst>
                                      </p:cBhvr>
                                      <p:to>
                                        <p:strVal val="visible"/>
                                      </p:to>
                                    </p:set>
                                    <p:animEffect transition="in" filter="fade">
                                      <p:cBhvr>
                                        <p:cTn id="7" dur="2000"/>
                                        <p:tgtEl>
                                          <p:spTgt spid="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4131"/>
                                        </p:tgtEl>
                                      </p:cBhvr>
                                    </p:animEffect>
                                    <p:set>
                                      <p:cBhvr>
                                        <p:cTn id="12" dur="1" fill="hold">
                                          <p:stCondLst>
                                            <p:cond delay="1999"/>
                                          </p:stCondLst>
                                        </p:cTn>
                                        <p:tgtEl>
                                          <p:spTgt spid="4131"/>
                                        </p:tgtEl>
                                        <p:attrNameLst>
                                          <p:attrName>style.visibility</p:attrName>
                                        </p:attrNameLst>
                                      </p:cBhvr>
                                      <p:to>
                                        <p:strVal val="hidden"/>
                                      </p:to>
                                    </p:set>
                                  </p:childTnLst>
                                </p:cTn>
                              </p:par>
                              <p:par>
                                <p:cTn id="13" presetID="10" presetClass="entr" presetSubtype="0" fill="hold" grpId="0" nodeType="withEffect">
                                  <p:stCondLst>
                                    <p:cond delay="100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1000"/>
                                        <p:tgtEl>
                                          <p:spTgt spid="4106"/>
                                        </p:tgtEl>
                                      </p:cBhvr>
                                    </p:animEffect>
                                  </p:childTnLst>
                                </p:cTn>
                              </p:par>
                              <p:par>
                                <p:cTn id="16" presetID="1" presetClass="entr" presetSubtype="0" fill="hold" nodeType="withEffect">
                                  <p:stCondLst>
                                    <p:cond delay="0"/>
                                  </p:stCondLst>
                                  <p:childTnLst>
                                    <p:set>
                                      <p:cBhvr>
                                        <p:cTn id="17" dur="1" fill="hold">
                                          <p:stCondLst>
                                            <p:cond delay="0"/>
                                          </p:stCondLst>
                                        </p:cTn>
                                        <p:tgtEl>
                                          <p:spTgt spid="413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30"/>
                                        </p:tgtEl>
                                        <p:attrNameLst>
                                          <p:attrName>style.visibility</p:attrName>
                                        </p:attrNameLst>
                                      </p:cBhvr>
                                      <p:to>
                                        <p:strVal val="visible"/>
                                      </p:to>
                                    </p:set>
                                    <p:animEffect transition="in" filter="fade">
                                      <p:cBhvr>
                                        <p:cTn id="22" dur="1000"/>
                                        <p:tgtEl>
                                          <p:spTgt spid="4130"/>
                                        </p:tgtEl>
                                      </p:cBhvr>
                                    </p:animEffect>
                                  </p:childTnLst>
                                </p:cTn>
                              </p:par>
                              <p:par>
                                <p:cTn id="23" presetID="1" presetClass="exit" presetSubtype="0" fill="hold" nodeType="withEffect">
                                  <p:stCondLst>
                                    <p:cond delay="0"/>
                                  </p:stCondLst>
                                  <p:childTnLst>
                                    <p:set>
                                      <p:cBhvr>
                                        <p:cTn id="24" dur="1" fill="hold">
                                          <p:stCondLst>
                                            <p:cond delay="0"/>
                                          </p:stCondLst>
                                        </p:cTn>
                                        <p:tgtEl>
                                          <p:spTgt spid="413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2000"/>
                                        <p:tgtEl>
                                          <p:spTgt spid="4130"/>
                                        </p:tgtEl>
                                      </p:cBhvr>
                                    </p:animEffect>
                                    <p:set>
                                      <p:cBhvr>
                                        <p:cTn id="29" dur="1" fill="hold">
                                          <p:stCondLst>
                                            <p:cond delay="1999"/>
                                          </p:stCondLst>
                                        </p:cTn>
                                        <p:tgtEl>
                                          <p:spTgt spid="4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30" grpId="0" animBg="1"/>
      <p:bldP spid="4130" grpId="1" animBg="1"/>
      <p:bldP spid="4131" grpId="0" animBg="1"/>
      <p:bldP spid="4131"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258888" y="765175"/>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400" i="0">
                <a:solidFill>
                  <a:schemeClr val="bg1"/>
                </a:solidFill>
              </a:rPr>
              <a:t>Assertive Discipline – Canter &amp; Canter</a:t>
            </a:r>
          </a:p>
        </p:txBody>
      </p:sp>
      <p:sp>
        <p:nvSpPr>
          <p:cNvPr id="148483" name="Text Box 3"/>
          <p:cNvSpPr txBox="1">
            <a:spLocks noChangeArrowheads="1"/>
          </p:cNvSpPr>
          <p:nvPr/>
        </p:nvSpPr>
        <p:spPr bwMode="auto">
          <a:xfrm rot="-1955555">
            <a:off x="228600" y="167640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400" b="0">
                <a:hlinkClick r:id="rId3" tooltip="A weblink to a detailed outline of the features of this model"/>
              </a:rPr>
              <a:t>features</a:t>
            </a:r>
            <a:endParaRPr lang="en-AU" sz="2400" b="0"/>
          </a:p>
        </p:txBody>
      </p:sp>
      <p:sp>
        <p:nvSpPr>
          <p:cNvPr id="148484" name="Text Box 4"/>
          <p:cNvSpPr txBox="1">
            <a:spLocks noChangeArrowheads="1"/>
          </p:cNvSpPr>
          <p:nvPr/>
        </p:nvSpPr>
        <p:spPr bwMode="auto">
          <a:xfrm>
            <a:off x="1403350" y="25654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endParaRPr lang="en-US" sz="1800" b="0" i="0">
              <a:solidFill>
                <a:schemeClr val="tx1"/>
              </a:solidFill>
            </a:endParaRPr>
          </a:p>
        </p:txBody>
      </p:sp>
      <p:sp>
        <p:nvSpPr>
          <p:cNvPr id="148485" name="Text Box 5"/>
          <p:cNvSpPr txBox="1">
            <a:spLocks noChangeArrowheads="1"/>
          </p:cNvSpPr>
          <p:nvPr/>
        </p:nvSpPr>
        <p:spPr bwMode="auto">
          <a:xfrm>
            <a:off x="1295400" y="1978025"/>
            <a:ext cx="7391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bg1"/>
                </a:solidFill>
              </a:rPr>
              <a:t>Clear set of observable, class negotiated </a:t>
            </a:r>
            <a:r>
              <a:rPr lang="en-AU" sz="2000" b="0" i="0">
                <a:solidFill>
                  <a:schemeClr val="bg1"/>
                </a:solidFill>
                <a:hlinkClick r:id="rId4" action="ppaction://hlinksldjump" tooltip="An example of classroom rules"/>
              </a:rPr>
              <a:t>rules</a:t>
            </a:r>
            <a:r>
              <a:rPr lang="en-AU" sz="2000" b="0" i="0">
                <a:solidFill>
                  <a:schemeClr val="bg1"/>
                </a:solidFill>
              </a:rPr>
              <a:t>.  Only 3 - 5 max.</a:t>
            </a:r>
          </a:p>
          <a:p>
            <a:pPr algn="l" eaLnBrk="1" hangingPunct="1">
              <a:lnSpc>
                <a:spcPct val="100000"/>
              </a:lnSpc>
              <a:spcBef>
                <a:spcPct val="50000"/>
              </a:spcBef>
              <a:defRPr/>
            </a:pPr>
            <a:endParaRPr lang="en-AU" sz="1800" b="0" i="0">
              <a:solidFill>
                <a:schemeClr val="bg1"/>
              </a:solidFill>
            </a:endParaRPr>
          </a:p>
        </p:txBody>
      </p:sp>
      <p:sp>
        <p:nvSpPr>
          <p:cNvPr id="148486" name="Line 6"/>
          <p:cNvSpPr>
            <a:spLocks noChangeShapeType="1"/>
          </p:cNvSpPr>
          <p:nvPr/>
        </p:nvSpPr>
        <p:spPr bwMode="auto">
          <a:xfrm>
            <a:off x="1331913" y="1341438"/>
            <a:ext cx="6911975" cy="0"/>
          </a:xfrm>
          <a:prstGeom prst="line">
            <a:avLst/>
          </a:prstGeom>
          <a:noFill/>
          <a:ln w="571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48487" name="Text Box 7"/>
          <p:cNvSpPr txBox="1">
            <a:spLocks noChangeArrowheads="1"/>
          </p:cNvSpPr>
          <p:nvPr/>
        </p:nvSpPr>
        <p:spPr bwMode="auto">
          <a:xfrm>
            <a:off x="8382000" y="304800"/>
            <a:ext cx="457200" cy="37623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8</a:t>
            </a:r>
            <a:endParaRPr lang="en-AU" sz="1800" b="0" i="0">
              <a:solidFill>
                <a:schemeClr val="tx1"/>
              </a:solidFill>
            </a:endParaRPr>
          </a:p>
        </p:txBody>
      </p:sp>
      <p:sp>
        <p:nvSpPr>
          <p:cNvPr id="148488" name="Rectangle 8"/>
          <p:cNvSpPr>
            <a:spLocks noChangeArrowheads="1"/>
          </p:cNvSpPr>
          <p:nvPr/>
        </p:nvSpPr>
        <p:spPr bwMode="auto">
          <a:xfrm>
            <a:off x="1295400" y="3946525"/>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2000" b="0" i="0">
                <a:solidFill>
                  <a:schemeClr val="bg1"/>
                </a:solidFill>
              </a:rPr>
              <a:t>Focus on positive behaviour with constant reinforcement through comments and recording of compliance.</a:t>
            </a:r>
          </a:p>
        </p:txBody>
      </p:sp>
      <p:sp>
        <p:nvSpPr>
          <p:cNvPr id="148489" name="Rectangle 9"/>
          <p:cNvSpPr>
            <a:spLocks noChangeArrowheads="1"/>
          </p:cNvSpPr>
          <p:nvPr/>
        </p:nvSpPr>
        <p:spPr bwMode="auto">
          <a:xfrm>
            <a:off x="1295400" y="2819400"/>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bg1"/>
                </a:solidFill>
              </a:rPr>
              <a:t>For behaviour that breaks the rules a clear, pre-determined set of </a:t>
            </a:r>
            <a:r>
              <a:rPr lang="en-AU" sz="2000" b="0" i="0">
                <a:solidFill>
                  <a:schemeClr val="bg1"/>
                </a:solidFill>
                <a:hlinkClick r:id="rId5" action="ppaction://hlinksldjump" tooltip="An example of classroom consequences"/>
              </a:rPr>
              <a:t>consequences</a:t>
            </a:r>
            <a:r>
              <a:rPr lang="en-AU" sz="2000" b="0" i="0">
                <a:solidFill>
                  <a:schemeClr val="bg1"/>
                </a:solidFill>
              </a:rPr>
              <a:t> are laid out.</a:t>
            </a:r>
          </a:p>
        </p:txBody>
      </p:sp>
      <p:sp>
        <p:nvSpPr>
          <p:cNvPr id="148490" name="Rectangle 10"/>
          <p:cNvSpPr>
            <a:spLocks noChangeArrowheads="1"/>
          </p:cNvSpPr>
          <p:nvPr/>
        </p:nvSpPr>
        <p:spPr bwMode="auto">
          <a:xfrm>
            <a:off x="1295400" y="5089525"/>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bg1"/>
                </a:solidFill>
              </a:rPr>
              <a:t>All students are targeted for both positive recognition and negative consequences when relevant.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fade">
                                      <p:cBhvr>
                                        <p:cTn id="7" dur="1000"/>
                                        <p:tgtEl>
                                          <p:spTgt spid="14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485"/>
                                        </p:tgtEl>
                                        <p:attrNameLst>
                                          <p:attrName>style.visibility</p:attrName>
                                        </p:attrNameLst>
                                      </p:cBhvr>
                                      <p:to>
                                        <p:strVal val="visible"/>
                                      </p:to>
                                    </p:set>
                                    <p:animEffect transition="in" filter="fade">
                                      <p:cBhvr>
                                        <p:cTn id="12" dur="1000"/>
                                        <p:tgtEl>
                                          <p:spTgt spid="148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8489"/>
                                        </p:tgtEl>
                                        <p:attrNameLst>
                                          <p:attrName>style.visibility</p:attrName>
                                        </p:attrNameLst>
                                      </p:cBhvr>
                                      <p:to>
                                        <p:strVal val="visible"/>
                                      </p:to>
                                    </p:set>
                                    <p:animEffect transition="in" filter="fade">
                                      <p:cBhvr>
                                        <p:cTn id="17" dur="1000"/>
                                        <p:tgtEl>
                                          <p:spTgt spid="1484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488"/>
                                        </p:tgtEl>
                                        <p:attrNameLst>
                                          <p:attrName>style.visibility</p:attrName>
                                        </p:attrNameLst>
                                      </p:cBhvr>
                                      <p:to>
                                        <p:strVal val="visible"/>
                                      </p:to>
                                    </p:set>
                                    <p:animEffect transition="in" filter="fade">
                                      <p:cBhvr>
                                        <p:cTn id="22" dur="1000"/>
                                        <p:tgtEl>
                                          <p:spTgt spid="1484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8490"/>
                                        </p:tgtEl>
                                        <p:attrNameLst>
                                          <p:attrName>style.visibility</p:attrName>
                                        </p:attrNameLst>
                                      </p:cBhvr>
                                      <p:to>
                                        <p:strVal val="visible"/>
                                      </p:to>
                                    </p:set>
                                    <p:animEffect transition="in" filter="fade">
                                      <p:cBhvr>
                                        <p:cTn id="27" dur="10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85" grpId="0"/>
      <p:bldP spid="148488" grpId="0"/>
      <p:bldP spid="148489" grpId="0"/>
      <p:bldP spid="14849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3"/>
          <p:cNvSpPr txBox="1">
            <a:spLocks noChangeArrowheads="1"/>
          </p:cNvSpPr>
          <p:nvPr/>
        </p:nvSpPr>
        <p:spPr bwMode="auto">
          <a:xfrm>
            <a:off x="3200400" y="1524000"/>
            <a:ext cx="4800600" cy="3405188"/>
          </a:xfrm>
          <a:prstGeom prst="rect">
            <a:avLst/>
          </a:prstGeom>
          <a:solidFill>
            <a:schemeClr val="tx1"/>
          </a:solidFill>
          <a:ln w="1905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150000"/>
              </a:spcBef>
              <a:defRPr/>
            </a:pPr>
            <a:r>
              <a:rPr lang="en-AU" sz="2000" b="0" i="0">
                <a:solidFill>
                  <a:schemeClr val="bg1"/>
                </a:solidFill>
              </a:rPr>
              <a:t>CLASS RULES</a:t>
            </a:r>
          </a:p>
          <a:p>
            <a:pPr algn="l" eaLnBrk="1" hangingPunct="1">
              <a:spcBef>
                <a:spcPct val="150000"/>
              </a:spcBef>
              <a:defRPr/>
            </a:pPr>
            <a:r>
              <a:rPr lang="en-AU" sz="2000" b="0" i="0">
                <a:solidFill>
                  <a:schemeClr val="bg1"/>
                </a:solidFill>
              </a:rPr>
              <a:t>No talking when the teacher is talking</a:t>
            </a:r>
          </a:p>
          <a:p>
            <a:pPr algn="l" eaLnBrk="1" hangingPunct="1">
              <a:spcBef>
                <a:spcPct val="100000"/>
              </a:spcBef>
              <a:defRPr/>
            </a:pPr>
            <a:r>
              <a:rPr lang="en-AU" sz="2000" b="0" i="0">
                <a:solidFill>
                  <a:schemeClr val="bg1"/>
                </a:solidFill>
              </a:rPr>
              <a:t>Stay in your seats</a:t>
            </a:r>
          </a:p>
          <a:p>
            <a:pPr algn="l" eaLnBrk="1" hangingPunct="1">
              <a:spcBef>
                <a:spcPct val="100000"/>
              </a:spcBef>
              <a:defRPr/>
            </a:pPr>
            <a:r>
              <a:rPr lang="en-AU" sz="2000" b="0" i="0">
                <a:solidFill>
                  <a:schemeClr val="bg1"/>
                </a:solidFill>
              </a:rPr>
              <a:t>Keep your hands and feet off other people and their property</a:t>
            </a:r>
          </a:p>
          <a:p>
            <a:pPr algn="l" eaLnBrk="1" hangingPunct="1">
              <a:spcBef>
                <a:spcPct val="100000"/>
              </a:spcBef>
              <a:defRPr/>
            </a:pPr>
            <a:r>
              <a:rPr lang="en-AU" sz="2000" b="0" i="0">
                <a:solidFill>
                  <a:schemeClr val="bg1"/>
                </a:solidFill>
              </a:rPr>
              <a:t>Follow the instructions given by the teacher</a:t>
            </a:r>
          </a:p>
        </p:txBody>
      </p:sp>
      <p:sp>
        <p:nvSpPr>
          <p:cNvPr id="150532" name="Text Box 4"/>
          <p:cNvSpPr txBox="1">
            <a:spLocks noChangeArrowheads="1"/>
          </p:cNvSpPr>
          <p:nvPr/>
        </p:nvSpPr>
        <p:spPr bwMode="auto">
          <a:xfrm>
            <a:off x="2895600" y="1295400"/>
            <a:ext cx="5486400" cy="3741738"/>
          </a:xfrm>
          <a:prstGeom prst="rect">
            <a:avLst/>
          </a:prstGeom>
          <a:solidFill>
            <a:schemeClr val="tx1"/>
          </a:solidFill>
          <a:ln w="1905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i="0">
                <a:solidFill>
                  <a:schemeClr val="bg1"/>
                </a:solidFill>
              </a:rPr>
              <a:t>CLASS CONSEQUENCES</a:t>
            </a:r>
          </a:p>
          <a:p>
            <a:pPr algn="l" eaLnBrk="1" hangingPunct="1">
              <a:lnSpc>
                <a:spcPct val="60000"/>
              </a:lnSpc>
              <a:spcBef>
                <a:spcPct val="50000"/>
              </a:spcBef>
              <a:defRPr/>
            </a:pPr>
            <a:endParaRPr lang="en-AU" sz="2000" i="0">
              <a:solidFill>
                <a:schemeClr val="bg1"/>
              </a:solidFill>
            </a:endParaRPr>
          </a:p>
          <a:p>
            <a:pPr algn="l" eaLnBrk="1" hangingPunct="1">
              <a:lnSpc>
                <a:spcPct val="80000"/>
              </a:lnSpc>
              <a:spcBef>
                <a:spcPct val="100000"/>
              </a:spcBef>
              <a:defRPr/>
            </a:pPr>
            <a:r>
              <a:rPr lang="en-AU" sz="2000" b="0" i="0">
                <a:solidFill>
                  <a:schemeClr val="bg1"/>
                </a:solidFill>
              </a:rPr>
              <a:t>1</a:t>
            </a:r>
            <a:r>
              <a:rPr lang="en-AU" sz="2000" b="0" i="0" baseline="30000">
                <a:solidFill>
                  <a:schemeClr val="bg1"/>
                </a:solidFill>
              </a:rPr>
              <a:t>st</a:t>
            </a:r>
            <a:r>
              <a:rPr lang="en-AU" sz="2000" b="0" i="0">
                <a:solidFill>
                  <a:schemeClr val="bg1"/>
                </a:solidFill>
              </a:rPr>
              <a:t> incident	name on board - 1</a:t>
            </a:r>
            <a:r>
              <a:rPr lang="en-AU" sz="2000" b="0" i="0" baseline="30000">
                <a:solidFill>
                  <a:schemeClr val="bg1"/>
                </a:solidFill>
              </a:rPr>
              <a:t>st</a:t>
            </a:r>
            <a:r>
              <a:rPr lang="en-AU" sz="2000" b="0" i="0">
                <a:solidFill>
                  <a:schemeClr val="bg1"/>
                </a:solidFill>
              </a:rPr>
              <a:t> warning</a:t>
            </a:r>
          </a:p>
          <a:p>
            <a:pPr algn="l" eaLnBrk="1" hangingPunct="1">
              <a:lnSpc>
                <a:spcPct val="80000"/>
              </a:lnSpc>
              <a:spcBef>
                <a:spcPct val="100000"/>
              </a:spcBef>
              <a:defRPr/>
            </a:pPr>
            <a:r>
              <a:rPr lang="en-AU" sz="2000" b="0" i="0">
                <a:solidFill>
                  <a:schemeClr val="bg1"/>
                </a:solidFill>
              </a:rPr>
              <a:t>2</a:t>
            </a:r>
            <a:r>
              <a:rPr lang="en-AU" sz="2000" b="0" i="0" baseline="30000">
                <a:solidFill>
                  <a:schemeClr val="bg1"/>
                </a:solidFill>
              </a:rPr>
              <a:t>nd</a:t>
            </a:r>
            <a:r>
              <a:rPr lang="en-AU" sz="2000" b="0" i="0">
                <a:solidFill>
                  <a:schemeClr val="bg1"/>
                </a:solidFill>
              </a:rPr>
              <a:t> incident	tick - 2</a:t>
            </a:r>
            <a:r>
              <a:rPr lang="en-AU" sz="2000" b="0" i="0" baseline="30000">
                <a:solidFill>
                  <a:schemeClr val="bg1"/>
                </a:solidFill>
              </a:rPr>
              <a:t>nd</a:t>
            </a:r>
            <a:r>
              <a:rPr lang="en-AU" sz="2000" b="0" i="0">
                <a:solidFill>
                  <a:schemeClr val="bg1"/>
                </a:solidFill>
              </a:rPr>
              <a:t> warning</a:t>
            </a:r>
          </a:p>
          <a:p>
            <a:pPr algn="l" eaLnBrk="1" hangingPunct="1">
              <a:lnSpc>
                <a:spcPct val="80000"/>
              </a:lnSpc>
              <a:spcBef>
                <a:spcPct val="100000"/>
              </a:spcBef>
              <a:defRPr/>
            </a:pPr>
            <a:r>
              <a:rPr lang="en-AU" sz="2000" b="0" i="0">
                <a:solidFill>
                  <a:schemeClr val="bg1"/>
                </a:solidFill>
              </a:rPr>
              <a:t>3</a:t>
            </a:r>
            <a:r>
              <a:rPr lang="en-AU" sz="2000" b="0" i="0" baseline="30000">
                <a:solidFill>
                  <a:schemeClr val="bg1"/>
                </a:solidFill>
              </a:rPr>
              <a:t>rd</a:t>
            </a:r>
            <a:r>
              <a:rPr lang="en-AU" sz="2000" b="0" i="0">
                <a:solidFill>
                  <a:schemeClr val="bg1"/>
                </a:solidFill>
              </a:rPr>
              <a:t> incident	tick - stay back after class</a:t>
            </a:r>
          </a:p>
          <a:p>
            <a:pPr algn="l" eaLnBrk="1" hangingPunct="1">
              <a:lnSpc>
                <a:spcPct val="80000"/>
              </a:lnSpc>
              <a:spcBef>
                <a:spcPct val="100000"/>
              </a:spcBef>
              <a:defRPr/>
            </a:pPr>
            <a:r>
              <a:rPr lang="en-AU" sz="2000" b="0" i="0">
                <a:solidFill>
                  <a:schemeClr val="bg1"/>
                </a:solidFill>
              </a:rPr>
              <a:t>4</a:t>
            </a:r>
            <a:r>
              <a:rPr lang="en-AU" sz="2000" b="0" i="0" baseline="30000">
                <a:solidFill>
                  <a:schemeClr val="bg1"/>
                </a:solidFill>
              </a:rPr>
              <a:t>th</a:t>
            </a:r>
            <a:r>
              <a:rPr lang="en-AU" sz="2000" b="0" i="0">
                <a:solidFill>
                  <a:schemeClr val="bg1"/>
                </a:solidFill>
              </a:rPr>
              <a:t> incident	tick - lunch time detention</a:t>
            </a:r>
          </a:p>
          <a:p>
            <a:pPr algn="l" eaLnBrk="1" hangingPunct="1">
              <a:lnSpc>
                <a:spcPct val="80000"/>
              </a:lnSpc>
              <a:spcBef>
                <a:spcPct val="100000"/>
              </a:spcBef>
              <a:defRPr/>
            </a:pPr>
            <a:r>
              <a:rPr lang="en-AU" sz="2000" b="0" i="0">
                <a:solidFill>
                  <a:schemeClr val="bg1"/>
                </a:solidFill>
              </a:rPr>
              <a:t>5</a:t>
            </a:r>
            <a:r>
              <a:rPr lang="en-AU" sz="2000" b="0" i="0" baseline="30000">
                <a:solidFill>
                  <a:schemeClr val="bg1"/>
                </a:solidFill>
              </a:rPr>
              <a:t>th</a:t>
            </a:r>
            <a:r>
              <a:rPr lang="en-AU" sz="2000" b="0" i="0">
                <a:solidFill>
                  <a:schemeClr val="bg1"/>
                </a:solidFill>
              </a:rPr>
              <a:t> incident	tick - leave the class, interview 		with head teacher/AP</a:t>
            </a:r>
          </a:p>
        </p:txBody>
      </p:sp>
      <p:grpSp>
        <p:nvGrpSpPr>
          <p:cNvPr id="150533" name="Group 5"/>
          <p:cNvGrpSpPr>
            <a:grpSpLocks/>
          </p:cNvGrpSpPr>
          <p:nvPr/>
        </p:nvGrpSpPr>
        <p:grpSpPr bwMode="auto">
          <a:xfrm>
            <a:off x="60325" y="609600"/>
            <a:ext cx="1997075" cy="2743200"/>
            <a:chOff x="38" y="96"/>
            <a:chExt cx="1258" cy="1728"/>
          </a:xfrm>
        </p:grpSpPr>
        <p:pic>
          <p:nvPicPr>
            <p:cNvPr id="173066" name="Picture 6" descr="gold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 y="96"/>
              <a:ext cx="125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Text Box 7"/>
            <p:cNvSpPr txBox="1">
              <a:spLocks noChangeArrowheads="1"/>
            </p:cNvSpPr>
            <p:nvPr/>
          </p:nvSpPr>
          <p:spPr bwMode="auto">
            <a:xfrm>
              <a:off x="144" y="216"/>
              <a:ext cx="1104" cy="1593"/>
            </a:xfrm>
            <a:prstGeom prst="rect">
              <a:avLst/>
            </a:prstGeom>
            <a:noFill/>
            <a:ln>
              <a:noFill/>
            </a:ln>
            <a:effectLst/>
            <a:extLst>
              <a:ext uri="{909E8E84-426E-40dd-AFC4-6F175D3DCCD1}">
                <a14:hiddenFill xmlns:a14="http://schemas.microsoft.com/office/drawing/2010/main">
                  <a:solidFill>
                    <a:srgbClr val="FFCC33"/>
                  </a:solidFill>
                </a14:hiddenFill>
              </a:ext>
              <a:ext uri="{91240B29-F687-4f45-9708-019B960494DF}">
                <a14:hiddenLine xmlns:a14="http://schemas.microsoft.com/office/drawing/2010/main" w="19050">
                  <a:solidFill>
                    <a:srgbClr val="FFCC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70000"/>
                </a:lnSpc>
                <a:spcBef>
                  <a:spcPct val="150000"/>
                </a:spcBef>
                <a:defRPr/>
              </a:pPr>
              <a:r>
                <a:rPr lang="en-AU" sz="1200" i="0">
                  <a:solidFill>
                    <a:schemeClr val="tx1"/>
                  </a:solidFill>
                  <a:latin typeface="Bradley Hand ITC TT-Bold" charset="0"/>
                </a:rPr>
                <a:t>CLASS RULES</a:t>
              </a:r>
            </a:p>
            <a:p>
              <a:pPr algn="l" eaLnBrk="1" hangingPunct="1">
                <a:spcBef>
                  <a:spcPct val="150000"/>
                </a:spcBef>
                <a:defRPr/>
              </a:pPr>
              <a:r>
                <a:rPr lang="en-AU" sz="1200" i="0">
                  <a:solidFill>
                    <a:schemeClr val="tx1"/>
                  </a:solidFill>
                  <a:latin typeface="Bradley Hand ITC TT-Bold" charset="0"/>
                </a:rPr>
                <a:t>No talking when the teacher is talking</a:t>
              </a:r>
            </a:p>
            <a:p>
              <a:pPr algn="l" eaLnBrk="1" hangingPunct="1">
                <a:spcBef>
                  <a:spcPct val="100000"/>
                </a:spcBef>
                <a:defRPr/>
              </a:pPr>
              <a:r>
                <a:rPr lang="en-AU" sz="1200" i="0">
                  <a:solidFill>
                    <a:schemeClr val="tx1"/>
                  </a:solidFill>
                  <a:latin typeface="Bradley Hand ITC TT-Bold" charset="0"/>
                </a:rPr>
                <a:t>Stay in your seats</a:t>
              </a:r>
            </a:p>
            <a:p>
              <a:pPr algn="l" eaLnBrk="1" hangingPunct="1">
                <a:spcBef>
                  <a:spcPct val="100000"/>
                </a:spcBef>
                <a:defRPr/>
              </a:pPr>
              <a:r>
                <a:rPr lang="en-AU" sz="1200" i="0">
                  <a:solidFill>
                    <a:schemeClr val="tx1"/>
                  </a:solidFill>
                  <a:latin typeface="Bradley Hand ITC TT-Bold" charset="0"/>
                </a:rPr>
                <a:t>Keep your hands and feet off other people and their property</a:t>
              </a:r>
            </a:p>
            <a:p>
              <a:pPr algn="l" eaLnBrk="1" hangingPunct="1">
                <a:spcBef>
                  <a:spcPct val="100000"/>
                </a:spcBef>
                <a:defRPr/>
              </a:pPr>
              <a:r>
                <a:rPr lang="en-AU" sz="1200" i="0">
                  <a:solidFill>
                    <a:schemeClr val="tx1"/>
                  </a:solidFill>
                  <a:latin typeface="Bradley Hand ITC TT-Bold" charset="0"/>
                </a:rPr>
                <a:t>Follow the instructions given by the teacher</a:t>
              </a:r>
              <a:endParaRPr lang="en-AU" sz="2000" i="0">
                <a:solidFill>
                  <a:schemeClr val="tx1"/>
                </a:solidFill>
              </a:endParaRPr>
            </a:p>
          </p:txBody>
        </p:sp>
      </p:grpSp>
      <p:grpSp>
        <p:nvGrpSpPr>
          <p:cNvPr id="150536" name="Group 8"/>
          <p:cNvGrpSpPr>
            <a:grpSpLocks/>
          </p:cNvGrpSpPr>
          <p:nvPr/>
        </p:nvGrpSpPr>
        <p:grpSpPr bwMode="auto">
          <a:xfrm>
            <a:off x="60325" y="3352800"/>
            <a:ext cx="2073275" cy="2833688"/>
            <a:chOff x="38" y="2112"/>
            <a:chExt cx="1306" cy="1785"/>
          </a:xfrm>
        </p:grpSpPr>
        <p:pic>
          <p:nvPicPr>
            <p:cNvPr id="173064" name="Picture 9" descr="green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 y="2112"/>
              <a:ext cx="125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8" name="Text Box 10"/>
            <p:cNvSpPr txBox="1">
              <a:spLocks noChangeArrowheads="1"/>
            </p:cNvSpPr>
            <p:nvPr/>
          </p:nvSpPr>
          <p:spPr bwMode="auto">
            <a:xfrm>
              <a:off x="48" y="2160"/>
              <a:ext cx="1296" cy="17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tabLst>
                  <a:tab pos="381000" algn="l"/>
                </a:tabLst>
                <a:defRPr sz="2400">
                  <a:solidFill>
                    <a:schemeClr val="tx1"/>
                  </a:solidFill>
                  <a:latin typeface="Arial" charset="0"/>
                  <a:ea typeface="ＭＳ Ｐゴシック" charset="0"/>
                  <a:cs typeface="ＭＳ Ｐゴシック" charset="0"/>
                </a:defRPr>
              </a:lvl1pPr>
              <a:lvl2pPr algn="l">
                <a:tabLst>
                  <a:tab pos="381000" algn="l"/>
                </a:tabLst>
                <a:defRPr sz="2400">
                  <a:solidFill>
                    <a:schemeClr val="tx1"/>
                  </a:solidFill>
                  <a:latin typeface="Arial" charset="0"/>
                  <a:ea typeface="ＭＳ Ｐゴシック" charset="0"/>
                </a:defRPr>
              </a:lvl2pPr>
              <a:lvl3pPr algn="l">
                <a:tabLst>
                  <a:tab pos="381000" algn="l"/>
                </a:tabLst>
                <a:defRPr sz="2400">
                  <a:solidFill>
                    <a:schemeClr val="tx1"/>
                  </a:solidFill>
                  <a:latin typeface="Arial" charset="0"/>
                  <a:ea typeface="ＭＳ Ｐゴシック" charset="0"/>
                </a:defRPr>
              </a:lvl3pPr>
              <a:lvl4pPr algn="l">
                <a:tabLst>
                  <a:tab pos="381000" algn="l"/>
                </a:tabLst>
                <a:defRPr sz="2400">
                  <a:solidFill>
                    <a:schemeClr val="tx1"/>
                  </a:solidFill>
                  <a:latin typeface="Arial" charset="0"/>
                  <a:ea typeface="ＭＳ Ｐゴシック" charset="0"/>
                </a:defRPr>
              </a:lvl4pPr>
              <a:lvl5pPr algn="l">
                <a:tabLst>
                  <a:tab pos="381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ctr" eaLnBrk="1" hangingPunct="1">
                <a:lnSpc>
                  <a:spcPct val="80000"/>
                </a:lnSpc>
                <a:spcBef>
                  <a:spcPct val="50000"/>
                </a:spcBef>
                <a:defRPr/>
              </a:pPr>
              <a:r>
                <a:rPr lang="en-AU" sz="1200" i="0" smtClean="0">
                  <a:latin typeface="Bradley Hand ITC TT-Bold" charset="0"/>
                </a:rPr>
                <a:t>CONSEQUENCES</a:t>
              </a:r>
            </a:p>
            <a:p>
              <a:pPr eaLnBrk="1" hangingPunct="1">
                <a:lnSpc>
                  <a:spcPct val="80000"/>
                </a:lnSpc>
                <a:spcBef>
                  <a:spcPct val="100000"/>
                </a:spcBef>
                <a:defRPr/>
              </a:pPr>
              <a:r>
                <a:rPr lang="en-AU" sz="1200" i="0" smtClean="0">
                  <a:latin typeface="Bradley Hand ITC TT-Bold" charset="0"/>
                </a:rPr>
                <a:t>1</a:t>
              </a:r>
              <a:r>
                <a:rPr lang="en-AU" sz="1200" i="0" baseline="30000" smtClean="0">
                  <a:latin typeface="Bradley Hand ITC TT-Bold" charset="0"/>
                </a:rPr>
                <a:t>st</a:t>
              </a:r>
              <a:r>
                <a:rPr lang="en-AU" sz="1200" i="0" smtClean="0">
                  <a:latin typeface="Bradley Hand ITC TT-Bold" charset="0"/>
                </a:rPr>
                <a:t> 	name on board - 1</a:t>
              </a:r>
              <a:r>
                <a:rPr lang="en-AU" sz="1200" i="0" baseline="30000" smtClean="0">
                  <a:latin typeface="Bradley Hand ITC TT-Bold" charset="0"/>
                </a:rPr>
                <a:t>st</a:t>
              </a:r>
              <a:r>
                <a:rPr lang="en-AU" sz="1200" i="0" smtClean="0">
                  <a:latin typeface="Bradley Hand ITC TT-Bold" charset="0"/>
                </a:rPr>
                <a:t> 		warning</a:t>
              </a:r>
            </a:p>
            <a:p>
              <a:pPr eaLnBrk="1" hangingPunct="1">
                <a:lnSpc>
                  <a:spcPct val="80000"/>
                </a:lnSpc>
                <a:spcBef>
                  <a:spcPct val="100000"/>
                </a:spcBef>
                <a:defRPr/>
              </a:pPr>
              <a:r>
                <a:rPr lang="en-AU" sz="1200" i="0" smtClean="0">
                  <a:latin typeface="Bradley Hand ITC TT-Bold" charset="0"/>
                </a:rPr>
                <a:t>2</a:t>
              </a:r>
              <a:r>
                <a:rPr lang="en-AU" sz="1200" i="0" baseline="30000" smtClean="0">
                  <a:latin typeface="Bradley Hand ITC TT-Bold" charset="0"/>
                </a:rPr>
                <a:t>nd</a:t>
              </a:r>
              <a:r>
                <a:rPr lang="en-AU" sz="1200" i="0" smtClean="0">
                  <a:latin typeface="Bradley Hand ITC TT-Bold" charset="0"/>
                </a:rPr>
                <a:t> 	tick - 2</a:t>
              </a:r>
              <a:r>
                <a:rPr lang="en-AU" sz="1200" i="0" baseline="30000" smtClean="0">
                  <a:latin typeface="Bradley Hand ITC TT-Bold" charset="0"/>
                </a:rPr>
                <a:t>nd</a:t>
              </a:r>
              <a:r>
                <a:rPr lang="en-AU" sz="1200" i="0" smtClean="0">
                  <a:latin typeface="Bradley Hand ITC TT-Bold" charset="0"/>
                </a:rPr>
                <a:t> warning</a:t>
              </a:r>
            </a:p>
            <a:p>
              <a:pPr eaLnBrk="1" hangingPunct="1">
                <a:lnSpc>
                  <a:spcPct val="80000"/>
                </a:lnSpc>
                <a:spcBef>
                  <a:spcPct val="100000"/>
                </a:spcBef>
                <a:defRPr/>
              </a:pPr>
              <a:r>
                <a:rPr lang="en-AU" sz="1200" i="0" smtClean="0">
                  <a:latin typeface="Bradley Hand ITC TT-Bold" charset="0"/>
                </a:rPr>
                <a:t>3</a:t>
              </a:r>
              <a:r>
                <a:rPr lang="en-AU" sz="1200" i="0" baseline="30000" smtClean="0">
                  <a:latin typeface="Bradley Hand ITC TT-Bold" charset="0"/>
                </a:rPr>
                <a:t>rd</a:t>
              </a:r>
              <a:r>
                <a:rPr lang="en-AU" sz="1200" i="0" smtClean="0">
                  <a:latin typeface="Bradley Hand ITC TT-Bold" charset="0"/>
                </a:rPr>
                <a:t> 	tick - stay back 		after class</a:t>
              </a:r>
            </a:p>
            <a:p>
              <a:pPr eaLnBrk="1" hangingPunct="1">
                <a:lnSpc>
                  <a:spcPct val="80000"/>
                </a:lnSpc>
                <a:spcBef>
                  <a:spcPct val="100000"/>
                </a:spcBef>
                <a:defRPr/>
              </a:pPr>
              <a:r>
                <a:rPr lang="en-AU" sz="1200" i="0" smtClean="0">
                  <a:latin typeface="Bradley Hand ITC TT-Bold" charset="0"/>
                </a:rPr>
                <a:t>4</a:t>
              </a:r>
              <a:r>
                <a:rPr lang="en-AU" sz="1200" i="0" baseline="30000" smtClean="0">
                  <a:latin typeface="Bradley Hand ITC TT-Bold" charset="0"/>
                </a:rPr>
                <a:t>th</a:t>
              </a:r>
              <a:r>
                <a:rPr lang="en-AU" sz="1200" i="0" smtClean="0">
                  <a:latin typeface="Bradley Hand ITC TT-Bold" charset="0"/>
                </a:rPr>
                <a:t> 	tick - lunch time 		detention</a:t>
              </a:r>
            </a:p>
            <a:p>
              <a:pPr eaLnBrk="1" hangingPunct="1">
                <a:lnSpc>
                  <a:spcPct val="80000"/>
                </a:lnSpc>
                <a:spcBef>
                  <a:spcPct val="100000"/>
                </a:spcBef>
                <a:defRPr/>
              </a:pPr>
              <a:r>
                <a:rPr lang="en-AU" sz="1200" i="0" smtClean="0">
                  <a:latin typeface="Bradley Hand ITC TT-Bold" charset="0"/>
                </a:rPr>
                <a:t>5</a:t>
              </a:r>
              <a:r>
                <a:rPr lang="en-AU" sz="1200" i="0" baseline="30000" smtClean="0">
                  <a:latin typeface="Bradley Hand ITC TT-Bold" charset="0"/>
                </a:rPr>
                <a:t>th</a:t>
              </a:r>
              <a:r>
                <a:rPr lang="en-AU" sz="1200" i="0" smtClean="0">
                  <a:latin typeface="Bradley Hand ITC TT-Bold" charset="0"/>
                </a:rPr>
                <a:t> 	tick - leave the 		class, interview 		with head teacher/AP</a:t>
              </a:r>
            </a:p>
          </p:txBody>
        </p:sp>
      </p:grpSp>
      <p:pic>
        <p:nvPicPr>
          <p:cNvPr id="150539" name="Picture 11" descr="Candy j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91200"/>
            <a:ext cx="814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40" name="Text Box 12"/>
          <p:cNvSpPr txBox="1">
            <a:spLocks noChangeArrowheads="1"/>
          </p:cNvSpPr>
          <p:nvPr/>
        </p:nvSpPr>
        <p:spPr bwMode="auto">
          <a:xfrm>
            <a:off x="8534400" y="152400"/>
            <a:ext cx="457200" cy="37623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9</a:t>
            </a:r>
            <a:endParaRPr lang="en-AU" sz="1800" b="0" i="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1000"/>
                                        <p:tgtEl>
                                          <p:spTgt spid="150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9" fill="hold" grpId="1" nodeType="clickEffect">
                                  <p:stCondLst>
                                    <p:cond delay="0"/>
                                  </p:stCondLst>
                                  <p:childTnLst>
                                    <p:anim calcmode="lin" valueType="num">
                                      <p:cBhvr additive="base">
                                        <p:cTn id="11" dur="1000"/>
                                        <p:tgtEl>
                                          <p:spTgt spid="150531"/>
                                        </p:tgtEl>
                                        <p:attrNameLst>
                                          <p:attrName>ppt_x</p:attrName>
                                        </p:attrNameLst>
                                      </p:cBhvr>
                                      <p:tavLst>
                                        <p:tav tm="0">
                                          <p:val>
                                            <p:strVal val="ppt_x"/>
                                          </p:val>
                                        </p:tav>
                                        <p:tav tm="100000">
                                          <p:val>
                                            <p:strVal val="0-ppt_w/2"/>
                                          </p:val>
                                        </p:tav>
                                      </p:tavLst>
                                    </p:anim>
                                    <p:anim calcmode="lin" valueType="num">
                                      <p:cBhvr additive="base">
                                        <p:cTn id="12" dur="1000"/>
                                        <p:tgtEl>
                                          <p:spTgt spid="150531"/>
                                        </p:tgtEl>
                                        <p:attrNameLst>
                                          <p:attrName>ppt_y</p:attrName>
                                        </p:attrNameLst>
                                      </p:cBhvr>
                                      <p:tavLst>
                                        <p:tav tm="0">
                                          <p:val>
                                            <p:strVal val="ppt_y"/>
                                          </p:val>
                                        </p:tav>
                                        <p:tav tm="100000">
                                          <p:val>
                                            <p:strVal val="0-ppt_h/2"/>
                                          </p:val>
                                        </p:tav>
                                      </p:tavLst>
                                    </p:anim>
                                    <p:set>
                                      <p:cBhvr>
                                        <p:cTn id="13" dur="1" fill="hold">
                                          <p:stCondLst>
                                            <p:cond delay="999"/>
                                          </p:stCondLst>
                                        </p:cTn>
                                        <p:tgtEl>
                                          <p:spTgt spid="150531"/>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500"/>
                                        <p:tgtEl>
                                          <p:spTgt spid="150531"/>
                                        </p:tgtEl>
                                      </p:cBhvr>
                                    </p:animEffect>
                                    <p:set>
                                      <p:cBhvr>
                                        <p:cTn id="16" dur="1" fill="hold">
                                          <p:stCondLst>
                                            <p:cond delay="499"/>
                                          </p:stCondLst>
                                        </p:cTn>
                                        <p:tgtEl>
                                          <p:spTgt spid="150531"/>
                                        </p:tgtEl>
                                        <p:attrNameLst>
                                          <p:attrName>style.visibility</p:attrName>
                                        </p:attrNameLst>
                                      </p:cBhvr>
                                      <p:to>
                                        <p:strVal val="hidden"/>
                                      </p:to>
                                    </p:set>
                                  </p:childTnLst>
                                </p:cTn>
                              </p:par>
                              <p:par>
                                <p:cTn id="17" presetID="10" presetClass="entr" presetSubtype="0" fill="hold" nodeType="withEffect">
                                  <p:stCondLst>
                                    <p:cond delay="500"/>
                                  </p:stCondLst>
                                  <p:childTnLst>
                                    <p:set>
                                      <p:cBhvr>
                                        <p:cTn id="18" dur="1" fill="hold">
                                          <p:stCondLst>
                                            <p:cond delay="0"/>
                                          </p:stCondLst>
                                        </p:cTn>
                                        <p:tgtEl>
                                          <p:spTgt spid="150533"/>
                                        </p:tgtEl>
                                        <p:attrNameLst>
                                          <p:attrName>style.visibility</p:attrName>
                                        </p:attrNameLst>
                                      </p:cBhvr>
                                      <p:to>
                                        <p:strVal val="visible"/>
                                      </p:to>
                                    </p:set>
                                    <p:animEffect transition="in" filter="fade">
                                      <p:cBhvr>
                                        <p:cTn id="19" dur="500"/>
                                        <p:tgtEl>
                                          <p:spTgt spid="1505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0532"/>
                                        </p:tgtEl>
                                        <p:attrNameLst>
                                          <p:attrName>style.visibility</p:attrName>
                                        </p:attrNameLst>
                                      </p:cBhvr>
                                      <p:to>
                                        <p:strVal val="visible"/>
                                      </p:to>
                                    </p:set>
                                    <p:animEffect transition="in" filter="fade">
                                      <p:cBhvr>
                                        <p:cTn id="24" dur="1000"/>
                                        <p:tgtEl>
                                          <p:spTgt spid="1505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12" fill="hold" nodeType="clickEffect">
                                  <p:stCondLst>
                                    <p:cond delay="0"/>
                                  </p:stCondLst>
                                  <p:childTnLst>
                                    <p:anim calcmode="lin" valueType="num">
                                      <p:cBhvr additive="base">
                                        <p:cTn id="28" dur="1000"/>
                                        <p:tgtEl>
                                          <p:spTgt spid="150532"/>
                                        </p:tgtEl>
                                        <p:attrNameLst>
                                          <p:attrName>ppt_x</p:attrName>
                                        </p:attrNameLst>
                                      </p:cBhvr>
                                      <p:tavLst>
                                        <p:tav tm="0">
                                          <p:val>
                                            <p:strVal val="ppt_x"/>
                                          </p:val>
                                        </p:tav>
                                        <p:tav tm="100000">
                                          <p:val>
                                            <p:strVal val="0-ppt_w/2"/>
                                          </p:val>
                                        </p:tav>
                                      </p:tavLst>
                                    </p:anim>
                                    <p:anim calcmode="lin" valueType="num">
                                      <p:cBhvr additive="base">
                                        <p:cTn id="29" dur="1000"/>
                                        <p:tgtEl>
                                          <p:spTgt spid="150532"/>
                                        </p:tgtEl>
                                        <p:attrNameLst>
                                          <p:attrName>ppt_y</p:attrName>
                                        </p:attrNameLst>
                                      </p:cBhvr>
                                      <p:tavLst>
                                        <p:tav tm="0">
                                          <p:val>
                                            <p:strVal val="ppt_y"/>
                                          </p:val>
                                        </p:tav>
                                        <p:tav tm="100000">
                                          <p:val>
                                            <p:strVal val="1+ppt_h/2"/>
                                          </p:val>
                                        </p:tav>
                                      </p:tavLst>
                                    </p:anim>
                                    <p:set>
                                      <p:cBhvr>
                                        <p:cTn id="30" dur="1" fill="hold">
                                          <p:stCondLst>
                                            <p:cond delay="999"/>
                                          </p:stCondLst>
                                        </p:cTn>
                                        <p:tgtEl>
                                          <p:spTgt spid="15053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0532"/>
                                        </p:tgtEl>
                                      </p:cBhvr>
                                    </p:animEffect>
                                    <p:set>
                                      <p:cBhvr>
                                        <p:cTn id="33" dur="1" fill="hold">
                                          <p:stCondLst>
                                            <p:cond delay="499"/>
                                          </p:stCondLst>
                                        </p:cTn>
                                        <p:tgtEl>
                                          <p:spTgt spid="150532"/>
                                        </p:tgtEl>
                                        <p:attrNameLst>
                                          <p:attrName>style.visibility</p:attrName>
                                        </p:attrNameLst>
                                      </p:cBhvr>
                                      <p:to>
                                        <p:strVal val="hidden"/>
                                      </p:to>
                                    </p:set>
                                  </p:childTnLst>
                                </p:cTn>
                              </p:par>
                              <p:par>
                                <p:cTn id="34" presetID="10" presetClass="entr" presetSubtype="0" fill="hold" nodeType="withEffect">
                                  <p:stCondLst>
                                    <p:cond delay="500"/>
                                  </p:stCondLst>
                                  <p:childTnLst>
                                    <p:set>
                                      <p:cBhvr>
                                        <p:cTn id="35" dur="1" fill="hold">
                                          <p:stCondLst>
                                            <p:cond delay="0"/>
                                          </p:stCondLst>
                                        </p:cTn>
                                        <p:tgtEl>
                                          <p:spTgt spid="150536"/>
                                        </p:tgtEl>
                                        <p:attrNameLst>
                                          <p:attrName>style.visibility</p:attrName>
                                        </p:attrNameLst>
                                      </p:cBhvr>
                                      <p:to>
                                        <p:strVal val="visible"/>
                                      </p:to>
                                    </p:set>
                                    <p:animEffect transition="in" filter="fade">
                                      <p:cBhvr>
                                        <p:cTn id="36" dur="500"/>
                                        <p:tgtEl>
                                          <p:spTgt spid="1505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50539"/>
                                        </p:tgtEl>
                                        <p:attrNameLst>
                                          <p:attrName>style.visibility</p:attrName>
                                        </p:attrNameLst>
                                      </p:cBhvr>
                                      <p:to>
                                        <p:strVal val="visible"/>
                                      </p:to>
                                    </p:set>
                                    <p:animEffect transition="in" filter="fade">
                                      <p:cBhvr>
                                        <p:cTn id="41" dur="1000"/>
                                        <p:tgtEl>
                                          <p:spTgt spid="15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autoUpdateAnimBg="0"/>
      <p:bldP spid="150531" grpId="1" animBg="1"/>
      <p:bldP spid="150531" grpId="2" animBg="1"/>
      <p:bldP spid="150532" grpId="0" animBg="1" autoUpdateAnimBg="0"/>
      <p:bldP spid="150532"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descr="white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858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06" name="Group 3"/>
          <p:cNvGrpSpPr>
            <a:grpSpLocks/>
          </p:cNvGrpSpPr>
          <p:nvPr/>
        </p:nvGrpSpPr>
        <p:grpSpPr bwMode="auto">
          <a:xfrm>
            <a:off x="60325" y="609600"/>
            <a:ext cx="1997075" cy="2743200"/>
            <a:chOff x="38" y="96"/>
            <a:chExt cx="1258" cy="1728"/>
          </a:xfrm>
        </p:grpSpPr>
        <p:pic>
          <p:nvPicPr>
            <p:cNvPr id="175140" name="Picture 4" descr="goldpa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 y="96"/>
              <a:ext cx="125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Text Box 5"/>
            <p:cNvSpPr txBox="1">
              <a:spLocks noChangeArrowheads="1"/>
            </p:cNvSpPr>
            <p:nvPr/>
          </p:nvSpPr>
          <p:spPr bwMode="auto">
            <a:xfrm>
              <a:off x="144" y="216"/>
              <a:ext cx="1104" cy="1593"/>
            </a:xfrm>
            <a:prstGeom prst="rect">
              <a:avLst/>
            </a:prstGeom>
            <a:noFill/>
            <a:ln>
              <a:noFill/>
            </a:ln>
            <a:effectLst/>
            <a:extLst>
              <a:ext uri="{909E8E84-426E-40dd-AFC4-6F175D3DCCD1}">
                <a14:hiddenFill xmlns:a14="http://schemas.microsoft.com/office/drawing/2010/main">
                  <a:solidFill>
                    <a:srgbClr val="FFCC33"/>
                  </a:solidFill>
                </a14:hiddenFill>
              </a:ext>
              <a:ext uri="{91240B29-F687-4f45-9708-019B960494DF}">
                <a14:hiddenLine xmlns:a14="http://schemas.microsoft.com/office/drawing/2010/main" w="19050">
                  <a:solidFill>
                    <a:srgbClr val="FFCC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70000"/>
                </a:lnSpc>
                <a:spcBef>
                  <a:spcPct val="150000"/>
                </a:spcBef>
                <a:defRPr/>
              </a:pPr>
              <a:r>
                <a:rPr lang="en-AU" sz="1200" i="0">
                  <a:solidFill>
                    <a:schemeClr val="tx1"/>
                  </a:solidFill>
                  <a:latin typeface="Bradley Hand ITC TT-Bold" charset="0"/>
                </a:rPr>
                <a:t>CLASS RULES</a:t>
              </a:r>
            </a:p>
            <a:p>
              <a:pPr algn="l" eaLnBrk="1" hangingPunct="1">
                <a:spcBef>
                  <a:spcPct val="150000"/>
                </a:spcBef>
                <a:defRPr/>
              </a:pPr>
              <a:r>
                <a:rPr lang="en-AU" sz="1200" i="0">
                  <a:solidFill>
                    <a:schemeClr val="tx1"/>
                  </a:solidFill>
                  <a:latin typeface="Bradley Hand ITC TT-Bold" charset="0"/>
                </a:rPr>
                <a:t>No talking when the teacher is talking</a:t>
              </a:r>
            </a:p>
            <a:p>
              <a:pPr algn="l" eaLnBrk="1" hangingPunct="1">
                <a:spcBef>
                  <a:spcPct val="100000"/>
                </a:spcBef>
                <a:defRPr/>
              </a:pPr>
              <a:r>
                <a:rPr lang="en-AU" sz="1200" i="0">
                  <a:solidFill>
                    <a:schemeClr val="tx1"/>
                  </a:solidFill>
                  <a:latin typeface="Bradley Hand ITC TT-Bold" charset="0"/>
                </a:rPr>
                <a:t>Stay in your seats</a:t>
              </a:r>
            </a:p>
            <a:p>
              <a:pPr algn="l" eaLnBrk="1" hangingPunct="1">
                <a:spcBef>
                  <a:spcPct val="100000"/>
                </a:spcBef>
                <a:defRPr/>
              </a:pPr>
              <a:r>
                <a:rPr lang="en-AU" sz="1200" i="0">
                  <a:solidFill>
                    <a:schemeClr val="tx1"/>
                  </a:solidFill>
                  <a:latin typeface="Bradley Hand ITC TT-Bold" charset="0"/>
                </a:rPr>
                <a:t>Keep your hands and feet off other people and their property</a:t>
              </a:r>
            </a:p>
            <a:p>
              <a:pPr algn="l" eaLnBrk="1" hangingPunct="1">
                <a:spcBef>
                  <a:spcPct val="100000"/>
                </a:spcBef>
                <a:defRPr/>
              </a:pPr>
              <a:r>
                <a:rPr lang="en-AU" sz="1200" i="0">
                  <a:solidFill>
                    <a:schemeClr val="tx1"/>
                  </a:solidFill>
                  <a:latin typeface="Bradley Hand ITC TT-Bold" charset="0"/>
                </a:rPr>
                <a:t>Follow the instructions given by the teacher</a:t>
              </a:r>
              <a:endParaRPr lang="en-AU" sz="2000" i="0">
                <a:solidFill>
                  <a:schemeClr val="tx1"/>
                </a:solidFill>
              </a:endParaRPr>
            </a:p>
          </p:txBody>
        </p:sp>
      </p:grpSp>
      <p:grpSp>
        <p:nvGrpSpPr>
          <p:cNvPr id="175107" name="Group 6"/>
          <p:cNvGrpSpPr>
            <a:grpSpLocks/>
          </p:cNvGrpSpPr>
          <p:nvPr/>
        </p:nvGrpSpPr>
        <p:grpSpPr bwMode="auto">
          <a:xfrm>
            <a:off x="60325" y="3352800"/>
            <a:ext cx="2073275" cy="2743200"/>
            <a:chOff x="38" y="2112"/>
            <a:chExt cx="1306" cy="1728"/>
          </a:xfrm>
        </p:grpSpPr>
        <p:pic>
          <p:nvPicPr>
            <p:cNvPr id="175138" name="Picture 7" descr="green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 y="2112"/>
              <a:ext cx="125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4" name="Text Box 8"/>
            <p:cNvSpPr txBox="1">
              <a:spLocks noChangeArrowheads="1"/>
            </p:cNvSpPr>
            <p:nvPr/>
          </p:nvSpPr>
          <p:spPr bwMode="auto">
            <a:xfrm>
              <a:off x="48" y="2160"/>
              <a:ext cx="1296" cy="164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tabLst>
                  <a:tab pos="381000" algn="l"/>
                </a:tabLst>
                <a:defRPr sz="2400">
                  <a:solidFill>
                    <a:schemeClr val="tx1"/>
                  </a:solidFill>
                  <a:latin typeface="Arial" charset="0"/>
                  <a:ea typeface="ＭＳ Ｐゴシック" charset="0"/>
                  <a:cs typeface="ＭＳ Ｐゴシック" charset="0"/>
                </a:defRPr>
              </a:lvl1pPr>
              <a:lvl2pPr algn="l">
                <a:tabLst>
                  <a:tab pos="381000" algn="l"/>
                </a:tabLst>
                <a:defRPr sz="2400">
                  <a:solidFill>
                    <a:schemeClr val="tx1"/>
                  </a:solidFill>
                  <a:latin typeface="Arial" charset="0"/>
                  <a:ea typeface="ＭＳ Ｐゴシック" charset="0"/>
                </a:defRPr>
              </a:lvl2pPr>
              <a:lvl3pPr algn="l">
                <a:tabLst>
                  <a:tab pos="381000" algn="l"/>
                </a:tabLst>
                <a:defRPr sz="2400">
                  <a:solidFill>
                    <a:schemeClr val="tx1"/>
                  </a:solidFill>
                  <a:latin typeface="Arial" charset="0"/>
                  <a:ea typeface="ＭＳ Ｐゴシック" charset="0"/>
                </a:defRPr>
              </a:lvl3pPr>
              <a:lvl4pPr algn="l">
                <a:tabLst>
                  <a:tab pos="381000" algn="l"/>
                </a:tabLst>
                <a:defRPr sz="2400">
                  <a:solidFill>
                    <a:schemeClr val="tx1"/>
                  </a:solidFill>
                  <a:latin typeface="Arial" charset="0"/>
                  <a:ea typeface="ＭＳ Ｐゴシック" charset="0"/>
                </a:defRPr>
              </a:lvl4pPr>
              <a:lvl5pPr algn="l">
                <a:tabLst>
                  <a:tab pos="381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ctr" eaLnBrk="1" hangingPunct="1">
                <a:lnSpc>
                  <a:spcPct val="80000"/>
                </a:lnSpc>
                <a:spcBef>
                  <a:spcPct val="50000"/>
                </a:spcBef>
                <a:defRPr/>
              </a:pPr>
              <a:r>
                <a:rPr lang="en-AU" sz="1200" i="0" smtClean="0">
                  <a:latin typeface="Bradley Hand ITC TT-Bold" charset="0"/>
                </a:rPr>
                <a:t>CONSEQUENCES</a:t>
              </a:r>
            </a:p>
            <a:p>
              <a:pPr eaLnBrk="1" hangingPunct="1">
                <a:lnSpc>
                  <a:spcPct val="80000"/>
                </a:lnSpc>
                <a:spcBef>
                  <a:spcPct val="100000"/>
                </a:spcBef>
                <a:defRPr/>
              </a:pPr>
              <a:r>
                <a:rPr lang="en-AU" sz="1200" i="0" smtClean="0">
                  <a:latin typeface="Bradley Hand ITC TT-Bold" charset="0"/>
                </a:rPr>
                <a:t>1</a:t>
              </a:r>
              <a:r>
                <a:rPr lang="en-AU" sz="1200" i="0" baseline="30000" smtClean="0">
                  <a:latin typeface="Bradley Hand ITC TT-Bold" charset="0"/>
                </a:rPr>
                <a:t>st</a:t>
              </a:r>
              <a:r>
                <a:rPr lang="en-AU" sz="1200" i="0" smtClean="0">
                  <a:latin typeface="Bradley Hand ITC TT-Bold" charset="0"/>
                </a:rPr>
                <a:t> 	name on board - 1</a:t>
              </a:r>
              <a:r>
                <a:rPr lang="en-AU" sz="1200" i="0" baseline="30000" smtClean="0">
                  <a:latin typeface="Bradley Hand ITC TT-Bold" charset="0"/>
                </a:rPr>
                <a:t>st</a:t>
              </a:r>
              <a:r>
                <a:rPr lang="en-AU" sz="1200" i="0" smtClean="0">
                  <a:latin typeface="Bradley Hand ITC TT-Bold" charset="0"/>
                </a:rPr>
                <a:t> 		warning</a:t>
              </a:r>
            </a:p>
            <a:p>
              <a:pPr eaLnBrk="1" hangingPunct="1">
                <a:lnSpc>
                  <a:spcPct val="80000"/>
                </a:lnSpc>
                <a:spcBef>
                  <a:spcPct val="100000"/>
                </a:spcBef>
                <a:defRPr/>
              </a:pPr>
              <a:r>
                <a:rPr lang="en-AU" sz="1200" i="0" smtClean="0">
                  <a:latin typeface="Bradley Hand ITC TT-Bold" charset="0"/>
                </a:rPr>
                <a:t>2</a:t>
              </a:r>
              <a:r>
                <a:rPr lang="en-AU" sz="1200" i="0" baseline="30000" smtClean="0">
                  <a:latin typeface="Bradley Hand ITC TT-Bold" charset="0"/>
                </a:rPr>
                <a:t>nd</a:t>
              </a:r>
              <a:r>
                <a:rPr lang="en-AU" sz="1200" i="0" smtClean="0">
                  <a:latin typeface="Bradley Hand ITC TT-Bold" charset="0"/>
                </a:rPr>
                <a:t> 	tick - 2</a:t>
              </a:r>
              <a:r>
                <a:rPr lang="en-AU" sz="1200" i="0" baseline="30000" smtClean="0">
                  <a:latin typeface="Bradley Hand ITC TT-Bold" charset="0"/>
                </a:rPr>
                <a:t>nd</a:t>
              </a:r>
              <a:r>
                <a:rPr lang="en-AU" sz="1200" i="0" smtClean="0">
                  <a:latin typeface="Bradley Hand ITC TT-Bold" charset="0"/>
                </a:rPr>
                <a:t> warning</a:t>
              </a:r>
            </a:p>
            <a:p>
              <a:pPr eaLnBrk="1" hangingPunct="1">
                <a:lnSpc>
                  <a:spcPct val="80000"/>
                </a:lnSpc>
                <a:spcBef>
                  <a:spcPct val="100000"/>
                </a:spcBef>
                <a:defRPr/>
              </a:pPr>
              <a:r>
                <a:rPr lang="en-AU" sz="1200" i="0" smtClean="0">
                  <a:latin typeface="Bradley Hand ITC TT-Bold" charset="0"/>
                </a:rPr>
                <a:t>3</a:t>
              </a:r>
              <a:r>
                <a:rPr lang="en-AU" sz="1200" i="0" baseline="30000" smtClean="0">
                  <a:latin typeface="Bradley Hand ITC TT-Bold" charset="0"/>
                </a:rPr>
                <a:t>rd</a:t>
              </a:r>
              <a:r>
                <a:rPr lang="en-AU" sz="1200" i="0" smtClean="0">
                  <a:latin typeface="Bradley Hand ITC TT-Bold" charset="0"/>
                </a:rPr>
                <a:t> 	tick - stay back 		after class</a:t>
              </a:r>
            </a:p>
            <a:p>
              <a:pPr eaLnBrk="1" hangingPunct="1">
                <a:lnSpc>
                  <a:spcPct val="80000"/>
                </a:lnSpc>
                <a:spcBef>
                  <a:spcPct val="100000"/>
                </a:spcBef>
                <a:defRPr/>
              </a:pPr>
              <a:r>
                <a:rPr lang="en-AU" sz="1200" i="0" smtClean="0">
                  <a:latin typeface="Bradley Hand ITC TT-Bold" charset="0"/>
                </a:rPr>
                <a:t>4</a:t>
              </a:r>
              <a:r>
                <a:rPr lang="en-AU" sz="1200" i="0" baseline="30000" smtClean="0">
                  <a:latin typeface="Bradley Hand ITC TT-Bold" charset="0"/>
                </a:rPr>
                <a:t>th</a:t>
              </a:r>
              <a:r>
                <a:rPr lang="en-AU" sz="1200" i="0" smtClean="0">
                  <a:latin typeface="Bradley Hand ITC TT-Bold" charset="0"/>
                </a:rPr>
                <a:t> 	tick - lunch time 		detention</a:t>
              </a:r>
            </a:p>
            <a:p>
              <a:pPr eaLnBrk="1" hangingPunct="1">
                <a:lnSpc>
                  <a:spcPct val="80000"/>
                </a:lnSpc>
                <a:spcBef>
                  <a:spcPct val="100000"/>
                </a:spcBef>
                <a:defRPr/>
              </a:pPr>
              <a:r>
                <a:rPr lang="en-AU" sz="1200" i="0" smtClean="0">
                  <a:latin typeface="Bradley Hand ITC TT-Bold" charset="0"/>
                </a:rPr>
                <a:t>5</a:t>
              </a:r>
              <a:r>
                <a:rPr lang="en-AU" sz="1200" i="0" baseline="30000" smtClean="0">
                  <a:latin typeface="Bradley Hand ITC TT-Bold" charset="0"/>
                </a:rPr>
                <a:t>th</a:t>
              </a:r>
              <a:r>
                <a:rPr lang="en-AU" sz="1200" i="0" smtClean="0">
                  <a:latin typeface="Bradley Hand ITC TT-Bold" charset="0"/>
                </a:rPr>
                <a:t> 	tick - leave the 		class, interview 		with HT/AP</a:t>
              </a:r>
            </a:p>
          </p:txBody>
        </p:sp>
      </p:grpSp>
      <p:sp>
        <p:nvSpPr>
          <p:cNvPr id="152585" name="Text Box 9"/>
          <p:cNvSpPr txBox="1">
            <a:spLocks noChangeArrowheads="1"/>
          </p:cNvSpPr>
          <p:nvPr/>
        </p:nvSpPr>
        <p:spPr bwMode="auto">
          <a:xfrm>
            <a:off x="7315200" y="1219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Caleb</a:t>
            </a:r>
            <a:endParaRPr lang="en-AU" sz="1800" b="0">
              <a:solidFill>
                <a:schemeClr val="tx1"/>
              </a:solidFill>
            </a:endParaRPr>
          </a:p>
        </p:txBody>
      </p:sp>
      <p:sp>
        <p:nvSpPr>
          <p:cNvPr id="152586" name="Text Box 10"/>
          <p:cNvSpPr txBox="1">
            <a:spLocks noChangeArrowheads="1"/>
          </p:cNvSpPr>
          <p:nvPr/>
        </p:nvSpPr>
        <p:spPr bwMode="auto">
          <a:xfrm>
            <a:off x="7315200" y="1524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Fabio</a:t>
            </a:r>
            <a:endParaRPr lang="en-AU" sz="1800" b="0">
              <a:solidFill>
                <a:schemeClr val="tx1"/>
              </a:solidFill>
            </a:endParaRPr>
          </a:p>
        </p:txBody>
      </p:sp>
      <p:sp>
        <p:nvSpPr>
          <p:cNvPr id="152587" name="Text Box 11"/>
          <p:cNvSpPr txBox="1">
            <a:spLocks noChangeArrowheads="1"/>
          </p:cNvSpPr>
          <p:nvPr/>
        </p:nvSpPr>
        <p:spPr bwMode="auto">
          <a:xfrm>
            <a:off x="7315200" y="1828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Suzie</a:t>
            </a:r>
            <a:endParaRPr lang="en-AU" sz="1800" b="0">
              <a:solidFill>
                <a:schemeClr val="tx1"/>
              </a:solidFill>
            </a:endParaRPr>
          </a:p>
        </p:txBody>
      </p:sp>
      <p:sp>
        <p:nvSpPr>
          <p:cNvPr id="152588" name="Text Box 12"/>
          <p:cNvSpPr txBox="1">
            <a:spLocks noChangeArrowheads="1"/>
          </p:cNvSpPr>
          <p:nvPr/>
        </p:nvSpPr>
        <p:spPr bwMode="auto">
          <a:xfrm>
            <a:off x="8077200" y="1143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589" name="Text Box 13"/>
          <p:cNvSpPr txBox="1">
            <a:spLocks noChangeArrowheads="1"/>
          </p:cNvSpPr>
          <p:nvPr/>
        </p:nvSpPr>
        <p:spPr bwMode="auto">
          <a:xfrm>
            <a:off x="7467600" y="2133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Jack</a:t>
            </a:r>
            <a:endParaRPr lang="en-AU" sz="1800" b="0">
              <a:solidFill>
                <a:schemeClr val="tx1"/>
              </a:solidFill>
            </a:endParaRPr>
          </a:p>
        </p:txBody>
      </p:sp>
      <p:sp>
        <p:nvSpPr>
          <p:cNvPr id="152590" name="Text Box 14"/>
          <p:cNvSpPr txBox="1">
            <a:spLocks noChangeArrowheads="1"/>
          </p:cNvSpPr>
          <p:nvPr/>
        </p:nvSpPr>
        <p:spPr bwMode="auto">
          <a:xfrm>
            <a:off x="7239000" y="2438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Bashir</a:t>
            </a:r>
            <a:endParaRPr lang="en-AU" sz="1800" b="0">
              <a:solidFill>
                <a:schemeClr val="tx1"/>
              </a:solidFill>
            </a:endParaRPr>
          </a:p>
        </p:txBody>
      </p:sp>
      <p:sp>
        <p:nvSpPr>
          <p:cNvPr id="152591" name="Text Box 15"/>
          <p:cNvSpPr txBox="1">
            <a:spLocks noChangeArrowheads="1"/>
          </p:cNvSpPr>
          <p:nvPr/>
        </p:nvSpPr>
        <p:spPr bwMode="auto">
          <a:xfrm>
            <a:off x="8077200" y="2057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592" name="Text Box 16"/>
          <p:cNvSpPr txBox="1">
            <a:spLocks noChangeArrowheads="1"/>
          </p:cNvSpPr>
          <p:nvPr/>
        </p:nvSpPr>
        <p:spPr bwMode="auto">
          <a:xfrm>
            <a:off x="8077200" y="2895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593" name="Text Box 17"/>
          <p:cNvSpPr txBox="1">
            <a:spLocks noChangeArrowheads="1"/>
          </p:cNvSpPr>
          <p:nvPr/>
        </p:nvSpPr>
        <p:spPr bwMode="auto">
          <a:xfrm>
            <a:off x="6858000" y="26812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Shannon</a:t>
            </a:r>
            <a:endParaRPr lang="en-AU" sz="1800" b="0">
              <a:solidFill>
                <a:schemeClr val="tx1"/>
              </a:solidFill>
            </a:endParaRPr>
          </a:p>
        </p:txBody>
      </p:sp>
      <p:sp>
        <p:nvSpPr>
          <p:cNvPr id="152594" name="Text Box 18"/>
          <p:cNvSpPr txBox="1">
            <a:spLocks noChangeArrowheads="1"/>
          </p:cNvSpPr>
          <p:nvPr/>
        </p:nvSpPr>
        <p:spPr bwMode="auto">
          <a:xfrm>
            <a:off x="7239000"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spcBef>
                <a:spcPct val="50000"/>
              </a:spcBef>
              <a:defRPr/>
            </a:pPr>
            <a:r>
              <a:rPr lang="en-AU" sz="1800" b="0">
                <a:solidFill>
                  <a:schemeClr val="accent2"/>
                </a:solidFill>
                <a:latin typeface="Bradley Hand ITC TT-Bold" charset="0"/>
              </a:rPr>
              <a:t>Carly</a:t>
            </a:r>
            <a:endParaRPr lang="en-AU" sz="1800" b="0">
              <a:solidFill>
                <a:schemeClr val="tx1"/>
              </a:solidFill>
            </a:endParaRPr>
          </a:p>
        </p:txBody>
      </p:sp>
      <p:sp>
        <p:nvSpPr>
          <p:cNvPr id="152595" name="Text Box 19"/>
          <p:cNvSpPr txBox="1">
            <a:spLocks noChangeArrowheads="1"/>
          </p:cNvSpPr>
          <p:nvPr/>
        </p:nvSpPr>
        <p:spPr bwMode="auto">
          <a:xfrm>
            <a:off x="7239000" y="32908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00000"/>
              </a:lnSpc>
              <a:defRPr/>
            </a:pPr>
            <a:r>
              <a:rPr lang="en-AU" sz="1800" b="0">
                <a:solidFill>
                  <a:schemeClr val="accent2"/>
                </a:solidFill>
                <a:latin typeface="Bradley Hand ITC TT-Bold" charset="0"/>
              </a:rPr>
              <a:t>Jess</a:t>
            </a:r>
            <a:endParaRPr lang="en-AU" sz="1800" b="0">
              <a:solidFill>
                <a:schemeClr val="tx1"/>
              </a:solidFill>
            </a:endParaRPr>
          </a:p>
        </p:txBody>
      </p:sp>
      <p:sp>
        <p:nvSpPr>
          <p:cNvPr id="152596" name="Text Box 20"/>
          <p:cNvSpPr txBox="1">
            <a:spLocks noChangeArrowheads="1"/>
          </p:cNvSpPr>
          <p:nvPr/>
        </p:nvSpPr>
        <p:spPr bwMode="auto">
          <a:xfrm>
            <a:off x="7239000" y="3581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00000"/>
              </a:lnSpc>
              <a:defRPr/>
            </a:pPr>
            <a:r>
              <a:rPr lang="en-AU" sz="1800" b="0">
                <a:solidFill>
                  <a:schemeClr val="accent2"/>
                </a:solidFill>
                <a:latin typeface="Bradley Hand ITC TT-Bold" charset="0"/>
              </a:rPr>
              <a:t>Ryan</a:t>
            </a:r>
            <a:endParaRPr lang="en-AU" sz="1800" b="0">
              <a:solidFill>
                <a:schemeClr val="tx1"/>
              </a:solidFill>
            </a:endParaRPr>
          </a:p>
        </p:txBody>
      </p:sp>
      <p:sp>
        <p:nvSpPr>
          <p:cNvPr id="152597" name="Text Box 21"/>
          <p:cNvSpPr txBox="1">
            <a:spLocks noChangeArrowheads="1"/>
          </p:cNvSpPr>
          <p:nvPr/>
        </p:nvSpPr>
        <p:spPr bwMode="auto">
          <a:xfrm>
            <a:off x="7010400" y="3886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00000"/>
              </a:lnSpc>
              <a:defRPr/>
            </a:pPr>
            <a:r>
              <a:rPr lang="en-AU" sz="1800" b="0">
                <a:solidFill>
                  <a:schemeClr val="accent2"/>
                </a:solidFill>
                <a:latin typeface="Bradley Hand ITC TT-Bold" charset="0"/>
              </a:rPr>
              <a:t>Hassan</a:t>
            </a:r>
            <a:endParaRPr lang="en-AU" sz="1800" b="0">
              <a:solidFill>
                <a:schemeClr val="tx1"/>
              </a:solidFill>
            </a:endParaRPr>
          </a:p>
        </p:txBody>
      </p:sp>
      <p:sp>
        <p:nvSpPr>
          <p:cNvPr id="152598" name="Text Box 22"/>
          <p:cNvSpPr txBox="1">
            <a:spLocks noChangeArrowheads="1"/>
          </p:cNvSpPr>
          <p:nvPr/>
        </p:nvSpPr>
        <p:spPr bwMode="auto">
          <a:xfrm>
            <a:off x="7162800" y="42052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00000"/>
              </a:lnSpc>
              <a:defRPr/>
            </a:pPr>
            <a:r>
              <a:rPr lang="en-AU" sz="1800" b="0">
                <a:solidFill>
                  <a:schemeClr val="accent2"/>
                </a:solidFill>
                <a:latin typeface="Bradley Hand ITC TT-Bold" charset="0"/>
              </a:rPr>
              <a:t>Tamika</a:t>
            </a:r>
            <a:endParaRPr lang="en-AU" sz="1800" b="0">
              <a:solidFill>
                <a:schemeClr val="tx1"/>
              </a:solidFill>
            </a:endParaRPr>
          </a:p>
        </p:txBody>
      </p:sp>
      <p:sp>
        <p:nvSpPr>
          <p:cNvPr id="152599" name="Text Box 23"/>
          <p:cNvSpPr txBox="1">
            <a:spLocks noChangeArrowheads="1"/>
          </p:cNvSpPr>
          <p:nvPr/>
        </p:nvSpPr>
        <p:spPr bwMode="auto">
          <a:xfrm>
            <a:off x="7239000" y="45100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00000"/>
              </a:lnSpc>
              <a:defRPr/>
            </a:pPr>
            <a:r>
              <a:rPr lang="en-AU" sz="1800" b="0">
                <a:solidFill>
                  <a:schemeClr val="accent2"/>
                </a:solidFill>
                <a:latin typeface="Bradley Hand ITC TT-Bold" charset="0"/>
              </a:rPr>
              <a:t>Lucas</a:t>
            </a:r>
            <a:endParaRPr lang="en-AU" sz="1800" b="0">
              <a:solidFill>
                <a:schemeClr val="tx1"/>
              </a:solidFill>
            </a:endParaRPr>
          </a:p>
        </p:txBody>
      </p:sp>
      <p:sp>
        <p:nvSpPr>
          <p:cNvPr id="152600" name="Text Box 24"/>
          <p:cNvSpPr txBox="1">
            <a:spLocks noChangeArrowheads="1"/>
          </p:cNvSpPr>
          <p:nvPr/>
        </p:nvSpPr>
        <p:spPr bwMode="auto">
          <a:xfrm>
            <a:off x="8255000" y="11430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1" name="Text Box 25"/>
          <p:cNvSpPr txBox="1">
            <a:spLocks noChangeArrowheads="1"/>
          </p:cNvSpPr>
          <p:nvPr/>
        </p:nvSpPr>
        <p:spPr bwMode="auto">
          <a:xfrm>
            <a:off x="8229600" y="2895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2" name="Text Box 26"/>
          <p:cNvSpPr txBox="1">
            <a:spLocks noChangeArrowheads="1"/>
          </p:cNvSpPr>
          <p:nvPr/>
        </p:nvSpPr>
        <p:spPr bwMode="auto">
          <a:xfrm>
            <a:off x="8229600" y="3505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3" name="Text Box 27"/>
          <p:cNvSpPr txBox="1">
            <a:spLocks noChangeArrowheads="1"/>
          </p:cNvSpPr>
          <p:nvPr/>
        </p:nvSpPr>
        <p:spPr bwMode="auto">
          <a:xfrm>
            <a:off x="8077200" y="3505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4" name="Text Box 28"/>
          <p:cNvSpPr txBox="1">
            <a:spLocks noChangeArrowheads="1"/>
          </p:cNvSpPr>
          <p:nvPr/>
        </p:nvSpPr>
        <p:spPr bwMode="auto">
          <a:xfrm>
            <a:off x="8382000" y="3505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5" name="Text Box 29"/>
          <p:cNvSpPr txBox="1">
            <a:spLocks noChangeArrowheads="1"/>
          </p:cNvSpPr>
          <p:nvPr/>
        </p:nvSpPr>
        <p:spPr bwMode="auto">
          <a:xfrm>
            <a:off x="8077200" y="2362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6" name="Text Box 30"/>
          <p:cNvSpPr txBox="1">
            <a:spLocks noChangeArrowheads="1"/>
          </p:cNvSpPr>
          <p:nvPr/>
        </p:nvSpPr>
        <p:spPr bwMode="auto">
          <a:xfrm>
            <a:off x="8064500" y="38227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sp>
        <p:nvSpPr>
          <p:cNvPr id="152607" name="Text Box 31"/>
          <p:cNvSpPr txBox="1">
            <a:spLocks noChangeArrowheads="1"/>
          </p:cNvSpPr>
          <p:nvPr/>
        </p:nvSpPr>
        <p:spPr bwMode="auto">
          <a:xfrm>
            <a:off x="8534400" y="35147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pic>
        <p:nvPicPr>
          <p:cNvPr id="152608" name="Picture 32" descr="pointing fi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6612">
            <a:off x="6096000" y="4648200"/>
            <a:ext cx="9604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09" name="Text Box 33"/>
          <p:cNvSpPr txBox="1">
            <a:spLocks noChangeArrowheads="1"/>
          </p:cNvSpPr>
          <p:nvPr/>
        </p:nvSpPr>
        <p:spPr bwMode="auto">
          <a:xfrm>
            <a:off x="8077200" y="14478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b="0" i="0">
                <a:solidFill>
                  <a:schemeClr val="accent2"/>
                </a:solidFill>
                <a:latin typeface="Times New Roman" charset="0"/>
                <a:sym typeface="Zapf Dingbats" charset="0"/>
              </a:rPr>
              <a:t></a:t>
            </a:r>
            <a:endParaRPr lang="en-AU" sz="1800" b="0" i="0">
              <a:solidFill>
                <a:schemeClr val="tx1"/>
              </a:solidFill>
              <a:latin typeface="Times New Roman" charset="0"/>
              <a:sym typeface="Zapf Dingbats" charset="0"/>
            </a:endParaRPr>
          </a:p>
        </p:txBody>
      </p:sp>
      <p:pic>
        <p:nvPicPr>
          <p:cNvPr id="152610" name="Picture 34" descr="pointing fi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6612">
            <a:off x="1600200" y="1524000"/>
            <a:ext cx="9604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11" name="Picture 35" descr="pointing fin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76217">
            <a:off x="1689100" y="1422400"/>
            <a:ext cx="9604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12" name="AutoShape 36"/>
          <p:cNvSpPr>
            <a:spLocks noChangeArrowheads="1"/>
          </p:cNvSpPr>
          <p:nvPr/>
        </p:nvSpPr>
        <p:spPr bwMode="auto">
          <a:xfrm>
            <a:off x="4953000" y="2971800"/>
            <a:ext cx="2286000" cy="685800"/>
          </a:xfrm>
          <a:prstGeom prst="wedgeEllipseCallout">
            <a:avLst>
              <a:gd name="adj1" fmla="val 59167"/>
              <a:gd name="adj2" fmla="val 5185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100000"/>
              </a:lnSpc>
              <a:defRPr/>
            </a:pPr>
            <a:r>
              <a:rPr lang="en-AU" sz="2000" b="0">
                <a:solidFill>
                  <a:schemeClr val="tx1"/>
                </a:solidFill>
              </a:rPr>
              <a:t>Is it worth it?</a:t>
            </a:r>
          </a:p>
        </p:txBody>
      </p:sp>
      <p:sp>
        <p:nvSpPr>
          <p:cNvPr id="152613" name="Rectangle 37"/>
          <p:cNvSpPr>
            <a:spLocks noChangeArrowheads="1"/>
          </p:cNvSpPr>
          <p:nvPr/>
        </p:nvSpPr>
        <p:spPr bwMode="auto">
          <a:xfrm>
            <a:off x="1600200" y="6324600"/>
            <a:ext cx="9144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2614" name="Text Box 38"/>
          <p:cNvSpPr txBox="1">
            <a:spLocks noChangeArrowheads="1"/>
          </p:cNvSpPr>
          <p:nvPr/>
        </p:nvSpPr>
        <p:spPr bwMode="auto">
          <a:xfrm>
            <a:off x="8458200" y="80963"/>
            <a:ext cx="533400"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10</a:t>
            </a:r>
            <a:endParaRPr lang="en-AU" sz="1800" b="0" i="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85"/>
                                        </p:tgtEl>
                                        <p:attrNameLst>
                                          <p:attrName>style.visibility</p:attrName>
                                        </p:attrNameLst>
                                      </p:cBhvr>
                                      <p:to>
                                        <p:strVal val="visible"/>
                                      </p:to>
                                    </p:set>
                                    <p:animEffect transition="in" filter="fade">
                                      <p:cBhvr>
                                        <p:cTn id="7" dur="1000"/>
                                        <p:tgtEl>
                                          <p:spTgt spid="152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86"/>
                                        </p:tgtEl>
                                        <p:attrNameLst>
                                          <p:attrName>style.visibility</p:attrName>
                                        </p:attrNameLst>
                                      </p:cBhvr>
                                      <p:to>
                                        <p:strVal val="visible"/>
                                      </p:to>
                                    </p:set>
                                    <p:animEffect transition="in" filter="fade">
                                      <p:cBhvr>
                                        <p:cTn id="12" dur="1000"/>
                                        <p:tgtEl>
                                          <p:spTgt spid="152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87"/>
                                        </p:tgtEl>
                                        <p:attrNameLst>
                                          <p:attrName>style.visibility</p:attrName>
                                        </p:attrNameLst>
                                      </p:cBhvr>
                                      <p:to>
                                        <p:strVal val="visible"/>
                                      </p:to>
                                    </p:set>
                                    <p:animEffect transition="in" filter="fade">
                                      <p:cBhvr>
                                        <p:cTn id="17" dur="1000"/>
                                        <p:tgtEl>
                                          <p:spTgt spid="152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88"/>
                                        </p:tgtEl>
                                        <p:attrNameLst>
                                          <p:attrName>style.visibility</p:attrName>
                                        </p:attrNameLst>
                                      </p:cBhvr>
                                      <p:to>
                                        <p:strVal val="visible"/>
                                      </p:to>
                                    </p:set>
                                    <p:animEffect transition="in" filter="fade">
                                      <p:cBhvr>
                                        <p:cTn id="22" dur="1000"/>
                                        <p:tgtEl>
                                          <p:spTgt spid="1525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89"/>
                                        </p:tgtEl>
                                        <p:attrNameLst>
                                          <p:attrName>style.visibility</p:attrName>
                                        </p:attrNameLst>
                                      </p:cBhvr>
                                      <p:to>
                                        <p:strVal val="visible"/>
                                      </p:to>
                                    </p:set>
                                    <p:animEffect transition="in" filter="fade">
                                      <p:cBhvr>
                                        <p:cTn id="27" dur="1000"/>
                                        <p:tgtEl>
                                          <p:spTgt spid="1525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2590"/>
                                        </p:tgtEl>
                                        <p:attrNameLst>
                                          <p:attrName>style.visibility</p:attrName>
                                        </p:attrNameLst>
                                      </p:cBhvr>
                                      <p:to>
                                        <p:strVal val="visible"/>
                                      </p:to>
                                    </p:set>
                                    <p:animEffect transition="in" filter="fade">
                                      <p:cBhvr>
                                        <p:cTn id="32" dur="1000"/>
                                        <p:tgtEl>
                                          <p:spTgt spid="1525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2593"/>
                                        </p:tgtEl>
                                        <p:attrNameLst>
                                          <p:attrName>style.visibility</p:attrName>
                                        </p:attrNameLst>
                                      </p:cBhvr>
                                      <p:to>
                                        <p:strVal val="visible"/>
                                      </p:to>
                                    </p:set>
                                    <p:animEffect transition="in" filter="fade">
                                      <p:cBhvr>
                                        <p:cTn id="37" dur="1000"/>
                                        <p:tgtEl>
                                          <p:spTgt spid="1525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2594"/>
                                        </p:tgtEl>
                                        <p:attrNameLst>
                                          <p:attrName>style.visibility</p:attrName>
                                        </p:attrNameLst>
                                      </p:cBhvr>
                                      <p:to>
                                        <p:strVal val="visible"/>
                                      </p:to>
                                    </p:set>
                                    <p:animEffect transition="in" filter="fade">
                                      <p:cBhvr>
                                        <p:cTn id="42" dur="1000"/>
                                        <p:tgtEl>
                                          <p:spTgt spid="1525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2591"/>
                                        </p:tgtEl>
                                        <p:attrNameLst>
                                          <p:attrName>style.visibility</p:attrName>
                                        </p:attrNameLst>
                                      </p:cBhvr>
                                      <p:to>
                                        <p:strVal val="visible"/>
                                      </p:to>
                                    </p:set>
                                    <p:animEffect transition="in" filter="fade">
                                      <p:cBhvr>
                                        <p:cTn id="47" dur="1000"/>
                                        <p:tgtEl>
                                          <p:spTgt spid="1525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2595"/>
                                        </p:tgtEl>
                                        <p:attrNameLst>
                                          <p:attrName>style.visibility</p:attrName>
                                        </p:attrNameLst>
                                      </p:cBhvr>
                                      <p:to>
                                        <p:strVal val="visible"/>
                                      </p:to>
                                    </p:set>
                                    <p:animEffect transition="in" filter="fade">
                                      <p:cBhvr>
                                        <p:cTn id="52" dur="1000"/>
                                        <p:tgtEl>
                                          <p:spTgt spid="1525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2596"/>
                                        </p:tgtEl>
                                        <p:attrNameLst>
                                          <p:attrName>style.visibility</p:attrName>
                                        </p:attrNameLst>
                                      </p:cBhvr>
                                      <p:to>
                                        <p:strVal val="visible"/>
                                      </p:to>
                                    </p:set>
                                    <p:animEffect transition="in" filter="fade">
                                      <p:cBhvr>
                                        <p:cTn id="57" dur="1000"/>
                                        <p:tgtEl>
                                          <p:spTgt spid="15259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2597"/>
                                        </p:tgtEl>
                                        <p:attrNameLst>
                                          <p:attrName>style.visibility</p:attrName>
                                        </p:attrNameLst>
                                      </p:cBhvr>
                                      <p:to>
                                        <p:strVal val="visible"/>
                                      </p:to>
                                    </p:set>
                                    <p:animEffect transition="in" filter="fade">
                                      <p:cBhvr>
                                        <p:cTn id="62" dur="1000"/>
                                        <p:tgtEl>
                                          <p:spTgt spid="15259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2598"/>
                                        </p:tgtEl>
                                        <p:attrNameLst>
                                          <p:attrName>style.visibility</p:attrName>
                                        </p:attrNameLst>
                                      </p:cBhvr>
                                      <p:to>
                                        <p:strVal val="visible"/>
                                      </p:to>
                                    </p:set>
                                    <p:animEffect transition="in" filter="fade">
                                      <p:cBhvr>
                                        <p:cTn id="67" dur="1000"/>
                                        <p:tgtEl>
                                          <p:spTgt spid="1525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2599"/>
                                        </p:tgtEl>
                                        <p:attrNameLst>
                                          <p:attrName>style.visibility</p:attrName>
                                        </p:attrNameLst>
                                      </p:cBhvr>
                                      <p:to>
                                        <p:strVal val="visible"/>
                                      </p:to>
                                    </p:set>
                                    <p:animEffect transition="in" filter="fade">
                                      <p:cBhvr>
                                        <p:cTn id="72" dur="1000"/>
                                        <p:tgtEl>
                                          <p:spTgt spid="1525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2603"/>
                                        </p:tgtEl>
                                        <p:attrNameLst>
                                          <p:attrName>style.visibility</p:attrName>
                                        </p:attrNameLst>
                                      </p:cBhvr>
                                      <p:to>
                                        <p:strVal val="visible"/>
                                      </p:to>
                                    </p:set>
                                    <p:animEffect transition="in" filter="fade">
                                      <p:cBhvr>
                                        <p:cTn id="77" dur="1000"/>
                                        <p:tgtEl>
                                          <p:spTgt spid="15260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2592"/>
                                        </p:tgtEl>
                                        <p:attrNameLst>
                                          <p:attrName>style.visibility</p:attrName>
                                        </p:attrNameLst>
                                      </p:cBhvr>
                                      <p:to>
                                        <p:strVal val="visible"/>
                                      </p:to>
                                    </p:set>
                                    <p:animEffect transition="in" filter="fade">
                                      <p:cBhvr>
                                        <p:cTn id="82" dur="1000"/>
                                        <p:tgtEl>
                                          <p:spTgt spid="15259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2602"/>
                                        </p:tgtEl>
                                        <p:attrNameLst>
                                          <p:attrName>style.visibility</p:attrName>
                                        </p:attrNameLst>
                                      </p:cBhvr>
                                      <p:to>
                                        <p:strVal val="visible"/>
                                      </p:to>
                                    </p:set>
                                    <p:animEffect transition="in" filter="fade">
                                      <p:cBhvr>
                                        <p:cTn id="87" dur="1000"/>
                                        <p:tgtEl>
                                          <p:spTgt spid="15260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52608"/>
                                        </p:tgtEl>
                                        <p:attrNameLst>
                                          <p:attrName>style.visibility</p:attrName>
                                        </p:attrNameLst>
                                      </p:cBhvr>
                                      <p:to>
                                        <p:strVal val="visible"/>
                                      </p:to>
                                    </p:set>
                                    <p:animEffect transition="in" filter="fade">
                                      <p:cBhvr>
                                        <p:cTn id="92" dur="1000"/>
                                        <p:tgtEl>
                                          <p:spTgt spid="152608"/>
                                        </p:tgtEl>
                                      </p:cBhvr>
                                    </p:animEffect>
                                  </p:childTnLst>
                                </p:cTn>
                              </p:par>
                              <p:par>
                                <p:cTn id="93" presetID="2" presetClass="exit" presetSubtype="9" fill="hold" nodeType="withEffect">
                                  <p:stCondLst>
                                    <p:cond delay="1000"/>
                                  </p:stCondLst>
                                  <p:childTnLst>
                                    <p:anim calcmode="lin" valueType="num">
                                      <p:cBhvr additive="base">
                                        <p:cTn id="94" dur="2000"/>
                                        <p:tgtEl>
                                          <p:spTgt spid="152608"/>
                                        </p:tgtEl>
                                        <p:attrNameLst>
                                          <p:attrName>ppt_x</p:attrName>
                                        </p:attrNameLst>
                                      </p:cBhvr>
                                      <p:tavLst>
                                        <p:tav tm="0">
                                          <p:val>
                                            <p:strVal val="ppt_x"/>
                                          </p:val>
                                        </p:tav>
                                        <p:tav tm="100000">
                                          <p:val>
                                            <p:strVal val="0-ppt_w/2"/>
                                          </p:val>
                                        </p:tav>
                                      </p:tavLst>
                                    </p:anim>
                                    <p:anim calcmode="lin" valueType="num">
                                      <p:cBhvr additive="base">
                                        <p:cTn id="95" dur="2000"/>
                                        <p:tgtEl>
                                          <p:spTgt spid="152608"/>
                                        </p:tgtEl>
                                        <p:attrNameLst>
                                          <p:attrName>ppt_y</p:attrName>
                                        </p:attrNameLst>
                                      </p:cBhvr>
                                      <p:tavLst>
                                        <p:tav tm="0">
                                          <p:val>
                                            <p:strVal val="ppt_y"/>
                                          </p:val>
                                        </p:tav>
                                        <p:tav tm="100000">
                                          <p:val>
                                            <p:strVal val="0-ppt_h/2"/>
                                          </p:val>
                                        </p:tav>
                                      </p:tavLst>
                                    </p:anim>
                                    <p:set>
                                      <p:cBhvr>
                                        <p:cTn id="96" dur="1" fill="hold">
                                          <p:stCondLst>
                                            <p:cond delay="1999"/>
                                          </p:stCondLst>
                                        </p:cTn>
                                        <p:tgtEl>
                                          <p:spTgt spid="152608"/>
                                        </p:tgtEl>
                                        <p:attrNameLst>
                                          <p:attrName>style.visibility</p:attrName>
                                        </p:attrNameLst>
                                      </p:cBhvr>
                                      <p:to>
                                        <p:strVal val="hidden"/>
                                      </p:to>
                                    </p:set>
                                  </p:childTnLst>
                                </p:cTn>
                              </p:par>
                              <p:par>
                                <p:cTn id="97" presetID="10" presetClass="exit" presetSubtype="0" fill="hold" nodeType="withEffect">
                                  <p:stCondLst>
                                    <p:cond delay="1500"/>
                                  </p:stCondLst>
                                  <p:childTnLst>
                                    <p:animEffect transition="out" filter="fade">
                                      <p:cBhvr>
                                        <p:cTn id="98" dur="500"/>
                                        <p:tgtEl>
                                          <p:spTgt spid="152608"/>
                                        </p:tgtEl>
                                      </p:cBhvr>
                                    </p:animEffect>
                                    <p:set>
                                      <p:cBhvr>
                                        <p:cTn id="99" dur="1" fill="hold">
                                          <p:stCondLst>
                                            <p:cond delay="499"/>
                                          </p:stCondLst>
                                        </p:cTn>
                                        <p:tgtEl>
                                          <p:spTgt spid="152608"/>
                                        </p:tgtEl>
                                        <p:attrNameLst>
                                          <p:attrName>style.visibility</p:attrName>
                                        </p:attrNameLst>
                                      </p:cBhvr>
                                      <p:to>
                                        <p:strVal val="hidden"/>
                                      </p:to>
                                    </p:set>
                                  </p:childTnLst>
                                </p:cTn>
                              </p:par>
                              <p:par>
                                <p:cTn id="100" presetID="10" presetClass="entr" presetSubtype="0" fill="hold" nodeType="withEffect">
                                  <p:stCondLst>
                                    <p:cond delay="1500"/>
                                  </p:stCondLst>
                                  <p:childTnLst>
                                    <p:set>
                                      <p:cBhvr>
                                        <p:cTn id="101" dur="1" fill="hold">
                                          <p:stCondLst>
                                            <p:cond delay="0"/>
                                          </p:stCondLst>
                                        </p:cTn>
                                        <p:tgtEl>
                                          <p:spTgt spid="152610"/>
                                        </p:tgtEl>
                                        <p:attrNameLst>
                                          <p:attrName>style.visibility</p:attrName>
                                        </p:attrNameLst>
                                      </p:cBhvr>
                                      <p:to>
                                        <p:strVal val="visible"/>
                                      </p:to>
                                    </p:set>
                                    <p:animEffect transition="in" filter="fade">
                                      <p:cBhvr>
                                        <p:cTn id="102" dur="500"/>
                                        <p:tgtEl>
                                          <p:spTgt spid="152610"/>
                                        </p:tgtEl>
                                      </p:cBhvr>
                                    </p:animEffect>
                                  </p:childTnLst>
                                </p:cTn>
                              </p:par>
                              <p:par>
                                <p:cTn id="103" presetID="1" presetClass="exit" presetSubtype="0" fill="hold" nodeType="withEffect">
                                  <p:stCondLst>
                                    <p:cond delay="2000"/>
                                  </p:stCondLst>
                                  <p:childTnLst>
                                    <p:set>
                                      <p:cBhvr>
                                        <p:cTn id="104" dur="1" fill="hold">
                                          <p:stCondLst>
                                            <p:cond delay="0"/>
                                          </p:stCondLst>
                                        </p:cTn>
                                        <p:tgtEl>
                                          <p:spTgt spid="152610"/>
                                        </p:tgtEl>
                                        <p:attrNameLst>
                                          <p:attrName>style.visibility</p:attrName>
                                        </p:attrNameLst>
                                      </p:cBhvr>
                                      <p:to>
                                        <p:strVal val="hidden"/>
                                      </p:to>
                                    </p:set>
                                  </p:childTnLst>
                                </p:cTn>
                              </p:par>
                              <p:par>
                                <p:cTn id="105" presetID="1" presetClass="entr" presetSubtype="0" fill="hold" nodeType="withEffect">
                                  <p:stCondLst>
                                    <p:cond delay="2000"/>
                                  </p:stCondLst>
                                  <p:childTnLst>
                                    <p:set>
                                      <p:cBhvr>
                                        <p:cTn id="106" dur="1" fill="hold">
                                          <p:stCondLst>
                                            <p:cond delay="0"/>
                                          </p:stCondLst>
                                        </p:cTn>
                                        <p:tgtEl>
                                          <p:spTgt spid="152611"/>
                                        </p:tgtEl>
                                        <p:attrNameLst>
                                          <p:attrName>style.visibility</p:attrName>
                                        </p:attrNameLst>
                                      </p:cBhvr>
                                      <p:to>
                                        <p:strVal val="visible"/>
                                      </p:to>
                                    </p:set>
                                  </p:childTnLst>
                                </p:cTn>
                              </p:par>
                              <p:par>
                                <p:cTn id="107" presetID="1" presetClass="exit" presetSubtype="0" fill="hold" nodeType="withEffect">
                                  <p:stCondLst>
                                    <p:cond delay="2500"/>
                                  </p:stCondLst>
                                  <p:childTnLst>
                                    <p:set>
                                      <p:cBhvr>
                                        <p:cTn id="108" dur="1" fill="hold">
                                          <p:stCondLst>
                                            <p:cond delay="0"/>
                                          </p:stCondLst>
                                        </p:cTn>
                                        <p:tgtEl>
                                          <p:spTgt spid="152611"/>
                                        </p:tgtEl>
                                        <p:attrNameLst>
                                          <p:attrName>style.visibility</p:attrName>
                                        </p:attrNameLst>
                                      </p:cBhvr>
                                      <p:to>
                                        <p:strVal val="hidden"/>
                                      </p:to>
                                    </p:set>
                                  </p:childTnLst>
                                </p:cTn>
                              </p:par>
                              <p:par>
                                <p:cTn id="109" presetID="1" presetClass="entr" presetSubtype="0" fill="hold" nodeType="withEffect">
                                  <p:stCondLst>
                                    <p:cond delay="2500"/>
                                  </p:stCondLst>
                                  <p:childTnLst>
                                    <p:set>
                                      <p:cBhvr>
                                        <p:cTn id="110" dur="1" fill="hold">
                                          <p:stCondLst>
                                            <p:cond delay="0"/>
                                          </p:stCondLst>
                                        </p:cTn>
                                        <p:tgtEl>
                                          <p:spTgt spid="152610"/>
                                        </p:tgtEl>
                                        <p:attrNameLst>
                                          <p:attrName>style.visibility</p:attrName>
                                        </p:attrNameLst>
                                      </p:cBhvr>
                                      <p:to>
                                        <p:strVal val="visible"/>
                                      </p:to>
                                    </p:set>
                                  </p:childTnLst>
                                </p:cTn>
                              </p:par>
                              <p:par>
                                <p:cTn id="111" presetID="1" presetClass="exit" presetSubtype="0" fill="hold" nodeType="withEffect">
                                  <p:stCondLst>
                                    <p:cond delay="3000"/>
                                  </p:stCondLst>
                                  <p:childTnLst>
                                    <p:set>
                                      <p:cBhvr>
                                        <p:cTn id="112" dur="1" fill="hold">
                                          <p:stCondLst>
                                            <p:cond delay="0"/>
                                          </p:stCondLst>
                                        </p:cTn>
                                        <p:tgtEl>
                                          <p:spTgt spid="152610"/>
                                        </p:tgtEl>
                                        <p:attrNameLst>
                                          <p:attrName>style.visibility</p:attrName>
                                        </p:attrNameLst>
                                      </p:cBhvr>
                                      <p:to>
                                        <p:strVal val="hidden"/>
                                      </p:to>
                                    </p:set>
                                  </p:childTnLst>
                                </p:cTn>
                              </p:par>
                              <p:par>
                                <p:cTn id="113" presetID="1" presetClass="entr" presetSubtype="0" fill="hold" nodeType="withEffect">
                                  <p:stCondLst>
                                    <p:cond delay="3000"/>
                                  </p:stCondLst>
                                  <p:childTnLst>
                                    <p:set>
                                      <p:cBhvr>
                                        <p:cTn id="114" dur="1" fill="hold">
                                          <p:stCondLst>
                                            <p:cond delay="0"/>
                                          </p:stCondLst>
                                        </p:cTn>
                                        <p:tgtEl>
                                          <p:spTgt spid="152611"/>
                                        </p:tgtEl>
                                        <p:attrNameLst>
                                          <p:attrName>style.visibility</p:attrName>
                                        </p:attrNameLst>
                                      </p:cBhvr>
                                      <p:to>
                                        <p:strVal val="visible"/>
                                      </p:to>
                                    </p:set>
                                  </p:childTnLst>
                                </p:cTn>
                              </p:par>
                              <p:par>
                                <p:cTn id="115" presetID="1" presetClass="exit" presetSubtype="0" fill="hold" nodeType="withEffect">
                                  <p:stCondLst>
                                    <p:cond delay="3500"/>
                                  </p:stCondLst>
                                  <p:childTnLst>
                                    <p:set>
                                      <p:cBhvr>
                                        <p:cTn id="116" dur="1" fill="hold">
                                          <p:stCondLst>
                                            <p:cond delay="0"/>
                                          </p:stCondLst>
                                        </p:cTn>
                                        <p:tgtEl>
                                          <p:spTgt spid="152611"/>
                                        </p:tgtEl>
                                        <p:attrNameLst>
                                          <p:attrName>style.visibility</p:attrName>
                                        </p:attrNameLst>
                                      </p:cBhvr>
                                      <p:to>
                                        <p:strVal val="hidden"/>
                                      </p:to>
                                    </p:set>
                                  </p:childTnLst>
                                </p:cTn>
                              </p:par>
                              <p:par>
                                <p:cTn id="117" presetID="1" presetClass="entr" presetSubtype="0" fill="hold" nodeType="withEffect">
                                  <p:stCondLst>
                                    <p:cond delay="3500"/>
                                  </p:stCondLst>
                                  <p:childTnLst>
                                    <p:set>
                                      <p:cBhvr>
                                        <p:cTn id="118" dur="1" fill="hold">
                                          <p:stCondLst>
                                            <p:cond delay="0"/>
                                          </p:stCondLst>
                                        </p:cTn>
                                        <p:tgtEl>
                                          <p:spTgt spid="152610"/>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xit" presetSubtype="0" fill="hold" nodeType="clickEffect">
                                  <p:stCondLst>
                                    <p:cond delay="0"/>
                                  </p:stCondLst>
                                  <p:childTnLst>
                                    <p:animEffect transition="out" filter="fade">
                                      <p:cBhvr>
                                        <p:cTn id="122" dur="1000"/>
                                        <p:tgtEl>
                                          <p:spTgt spid="152610"/>
                                        </p:tgtEl>
                                      </p:cBhvr>
                                    </p:animEffect>
                                    <p:set>
                                      <p:cBhvr>
                                        <p:cTn id="123" dur="1" fill="hold">
                                          <p:stCondLst>
                                            <p:cond delay="999"/>
                                          </p:stCondLst>
                                        </p:cTn>
                                        <p:tgtEl>
                                          <p:spTgt spid="152610"/>
                                        </p:tgtEl>
                                        <p:attrNameLst>
                                          <p:attrName>style.visibility</p:attrName>
                                        </p:attrNameLst>
                                      </p:cBhvr>
                                      <p:to>
                                        <p:strVal val="hidden"/>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52600"/>
                                        </p:tgtEl>
                                        <p:attrNameLst>
                                          <p:attrName>style.visibility</p:attrName>
                                        </p:attrNameLst>
                                      </p:cBhvr>
                                      <p:to>
                                        <p:strVal val="visible"/>
                                      </p:to>
                                    </p:set>
                                    <p:animEffect transition="in" filter="fade">
                                      <p:cBhvr>
                                        <p:cTn id="128" dur="1000"/>
                                        <p:tgtEl>
                                          <p:spTgt spid="152600"/>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52609"/>
                                        </p:tgtEl>
                                        <p:attrNameLst>
                                          <p:attrName>style.visibility</p:attrName>
                                        </p:attrNameLst>
                                      </p:cBhvr>
                                      <p:to>
                                        <p:strVal val="visible"/>
                                      </p:to>
                                    </p:set>
                                    <p:animEffect transition="in" filter="fade">
                                      <p:cBhvr>
                                        <p:cTn id="133" dur="1000"/>
                                        <p:tgtEl>
                                          <p:spTgt spid="15260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52606"/>
                                        </p:tgtEl>
                                        <p:attrNameLst>
                                          <p:attrName>style.visibility</p:attrName>
                                        </p:attrNameLst>
                                      </p:cBhvr>
                                      <p:to>
                                        <p:strVal val="visible"/>
                                      </p:to>
                                    </p:set>
                                    <p:animEffect transition="in" filter="fade">
                                      <p:cBhvr>
                                        <p:cTn id="138" dur="1000"/>
                                        <p:tgtEl>
                                          <p:spTgt spid="15260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52604"/>
                                        </p:tgtEl>
                                        <p:attrNameLst>
                                          <p:attrName>style.visibility</p:attrName>
                                        </p:attrNameLst>
                                      </p:cBhvr>
                                      <p:to>
                                        <p:strVal val="visible"/>
                                      </p:to>
                                    </p:set>
                                    <p:animEffect transition="in" filter="fade">
                                      <p:cBhvr>
                                        <p:cTn id="143" dur="1000"/>
                                        <p:tgtEl>
                                          <p:spTgt spid="152604"/>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52612"/>
                                        </p:tgtEl>
                                        <p:attrNameLst>
                                          <p:attrName>style.visibility</p:attrName>
                                        </p:attrNameLst>
                                      </p:cBhvr>
                                      <p:to>
                                        <p:strVal val="visible"/>
                                      </p:to>
                                    </p:set>
                                    <p:animEffect transition="in" filter="fade">
                                      <p:cBhvr>
                                        <p:cTn id="148" dur="1000"/>
                                        <p:tgtEl>
                                          <p:spTgt spid="15261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0" presetClass="exit" presetSubtype="0" fill="hold" grpId="1" nodeType="clickEffect">
                                  <p:stCondLst>
                                    <p:cond delay="0"/>
                                  </p:stCondLst>
                                  <p:childTnLst>
                                    <p:animEffect transition="out" filter="fade">
                                      <p:cBhvr>
                                        <p:cTn id="152" dur="1000"/>
                                        <p:tgtEl>
                                          <p:spTgt spid="152612"/>
                                        </p:tgtEl>
                                      </p:cBhvr>
                                    </p:animEffect>
                                    <p:set>
                                      <p:cBhvr>
                                        <p:cTn id="153" dur="1" fill="hold">
                                          <p:stCondLst>
                                            <p:cond delay="999"/>
                                          </p:stCondLst>
                                        </p:cTn>
                                        <p:tgtEl>
                                          <p:spTgt spid="152612"/>
                                        </p:tgtEl>
                                        <p:attrNameLst>
                                          <p:attrName>style.visibility</p:attrName>
                                        </p:attrNameLst>
                                      </p:cBhvr>
                                      <p:to>
                                        <p:strVal val="hidden"/>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52605"/>
                                        </p:tgtEl>
                                        <p:attrNameLst>
                                          <p:attrName>style.visibility</p:attrName>
                                        </p:attrNameLst>
                                      </p:cBhvr>
                                      <p:to>
                                        <p:strVal val="visible"/>
                                      </p:to>
                                    </p:set>
                                    <p:animEffect transition="in" filter="fade">
                                      <p:cBhvr>
                                        <p:cTn id="158" dur="1000"/>
                                        <p:tgtEl>
                                          <p:spTgt spid="152605"/>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52607"/>
                                        </p:tgtEl>
                                        <p:attrNameLst>
                                          <p:attrName>style.visibility</p:attrName>
                                        </p:attrNameLst>
                                      </p:cBhvr>
                                      <p:to>
                                        <p:strVal val="visible"/>
                                      </p:to>
                                    </p:set>
                                    <p:animEffect transition="in" filter="fade">
                                      <p:cBhvr>
                                        <p:cTn id="163" dur="1000"/>
                                        <p:tgtEl>
                                          <p:spTgt spid="152607"/>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2601"/>
                                        </p:tgtEl>
                                        <p:attrNameLst>
                                          <p:attrName>style.visibility</p:attrName>
                                        </p:attrNameLst>
                                      </p:cBhvr>
                                      <p:to>
                                        <p:strVal val="visible"/>
                                      </p:to>
                                    </p:set>
                                    <p:animEffect transition="in" filter="fade">
                                      <p:cBhvr>
                                        <p:cTn id="168" dur="1000"/>
                                        <p:tgtEl>
                                          <p:spTgt spid="152601"/>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52613"/>
                                        </p:tgtEl>
                                        <p:attrNameLst>
                                          <p:attrName>style.visibility</p:attrName>
                                        </p:attrNameLst>
                                      </p:cBhvr>
                                      <p:to>
                                        <p:strVal val="visible"/>
                                      </p:to>
                                    </p:set>
                                    <p:animEffect transition="in" filter="fade">
                                      <p:cBhvr>
                                        <p:cTn id="173" dur="5000"/>
                                        <p:tgtEl>
                                          <p:spTgt spid="152613"/>
                                        </p:tgtEl>
                                      </p:cBhvr>
                                    </p:animEffect>
                                  </p:childTnLst>
                                  <p:subTnLst>
                                    <p:audio>
                                      <p:cMediaNode>
                                        <p:cTn display="0" masterRel="sameClick">
                                          <p:stCondLst>
                                            <p:cond evt="begin" delay="0">
                                              <p:tn val="171"/>
                                            </p:cond>
                                          </p:stCondLst>
                                          <p:endCondLst>
                                            <p:cond evt="onStopAudio" delay="0">
                                              <p:tgtEl>
                                                <p:sldTgt/>
                                              </p:tgtEl>
                                            </p:cond>
                                          </p:endCondLst>
                                        </p:cTn>
                                        <p:tgtEl>
                                          <p:sndTgt r:embed="rId3" name="boxing_bell_long.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xit" presetSubtype="2" fill="hold" grpId="1" nodeType="clickEffect">
                                  <p:stCondLst>
                                    <p:cond delay="0"/>
                                  </p:stCondLst>
                                  <p:childTnLst>
                                    <p:animEffect transition="out" filter="wipe(right)">
                                      <p:cBhvr>
                                        <p:cTn id="177" dur="1000"/>
                                        <p:tgtEl>
                                          <p:spTgt spid="152586"/>
                                        </p:tgtEl>
                                      </p:cBhvr>
                                    </p:animEffect>
                                    <p:set>
                                      <p:cBhvr>
                                        <p:cTn id="178" dur="1" fill="hold">
                                          <p:stCondLst>
                                            <p:cond delay="999"/>
                                          </p:stCondLst>
                                        </p:cTn>
                                        <p:tgtEl>
                                          <p:spTgt spid="152586"/>
                                        </p:tgtEl>
                                        <p:attrNameLst>
                                          <p:attrName>style.visibility</p:attrName>
                                        </p:attrNameLst>
                                      </p:cBhvr>
                                      <p:to>
                                        <p:strVal val="hidden"/>
                                      </p:to>
                                    </p:set>
                                  </p:childTnLst>
                                </p:cTn>
                              </p:par>
                              <p:par>
                                <p:cTn id="179" presetID="22" presetClass="exit" presetSubtype="2" fill="hold" grpId="1" nodeType="withEffect">
                                  <p:stCondLst>
                                    <p:cond delay="0"/>
                                  </p:stCondLst>
                                  <p:childTnLst>
                                    <p:animEffect transition="out" filter="wipe(right)">
                                      <p:cBhvr>
                                        <p:cTn id="180" dur="1000"/>
                                        <p:tgtEl>
                                          <p:spTgt spid="152587"/>
                                        </p:tgtEl>
                                      </p:cBhvr>
                                    </p:animEffect>
                                    <p:set>
                                      <p:cBhvr>
                                        <p:cTn id="181" dur="1" fill="hold">
                                          <p:stCondLst>
                                            <p:cond delay="999"/>
                                          </p:stCondLst>
                                        </p:cTn>
                                        <p:tgtEl>
                                          <p:spTgt spid="152587"/>
                                        </p:tgtEl>
                                        <p:attrNameLst>
                                          <p:attrName>style.visibility</p:attrName>
                                        </p:attrNameLst>
                                      </p:cBhvr>
                                      <p:to>
                                        <p:strVal val="hidden"/>
                                      </p:to>
                                    </p:set>
                                  </p:childTnLst>
                                </p:cTn>
                              </p:par>
                              <p:par>
                                <p:cTn id="182" presetID="22" presetClass="exit" presetSubtype="2" fill="hold" grpId="1" nodeType="withEffect">
                                  <p:stCondLst>
                                    <p:cond delay="0"/>
                                  </p:stCondLst>
                                  <p:childTnLst>
                                    <p:animEffect transition="out" filter="wipe(right)">
                                      <p:cBhvr>
                                        <p:cTn id="183" dur="1000"/>
                                        <p:tgtEl>
                                          <p:spTgt spid="152590"/>
                                        </p:tgtEl>
                                      </p:cBhvr>
                                    </p:animEffect>
                                    <p:set>
                                      <p:cBhvr>
                                        <p:cTn id="184" dur="1" fill="hold">
                                          <p:stCondLst>
                                            <p:cond delay="999"/>
                                          </p:stCondLst>
                                        </p:cTn>
                                        <p:tgtEl>
                                          <p:spTgt spid="152590"/>
                                        </p:tgtEl>
                                        <p:attrNameLst>
                                          <p:attrName>style.visibility</p:attrName>
                                        </p:attrNameLst>
                                      </p:cBhvr>
                                      <p:to>
                                        <p:strVal val="hidden"/>
                                      </p:to>
                                    </p:set>
                                  </p:childTnLst>
                                </p:cTn>
                              </p:par>
                              <p:par>
                                <p:cTn id="185" presetID="22" presetClass="exit" presetSubtype="2" fill="hold" grpId="1" nodeType="withEffect">
                                  <p:stCondLst>
                                    <p:cond delay="0"/>
                                  </p:stCondLst>
                                  <p:childTnLst>
                                    <p:animEffect transition="out" filter="wipe(right)">
                                      <p:cBhvr>
                                        <p:cTn id="186" dur="1000"/>
                                        <p:tgtEl>
                                          <p:spTgt spid="152593"/>
                                        </p:tgtEl>
                                      </p:cBhvr>
                                    </p:animEffect>
                                    <p:set>
                                      <p:cBhvr>
                                        <p:cTn id="187" dur="1" fill="hold">
                                          <p:stCondLst>
                                            <p:cond delay="999"/>
                                          </p:stCondLst>
                                        </p:cTn>
                                        <p:tgtEl>
                                          <p:spTgt spid="152593"/>
                                        </p:tgtEl>
                                        <p:attrNameLst>
                                          <p:attrName>style.visibility</p:attrName>
                                        </p:attrNameLst>
                                      </p:cBhvr>
                                      <p:to>
                                        <p:strVal val="hidden"/>
                                      </p:to>
                                    </p:set>
                                  </p:childTnLst>
                                </p:cTn>
                              </p:par>
                              <p:par>
                                <p:cTn id="188" presetID="22" presetClass="exit" presetSubtype="2" fill="hold" grpId="1" nodeType="withEffect">
                                  <p:stCondLst>
                                    <p:cond delay="0"/>
                                  </p:stCondLst>
                                  <p:childTnLst>
                                    <p:animEffect transition="out" filter="wipe(right)">
                                      <p:cBhvr>
                                        <p:cTn id="189" dur="1000"/>
                                        <p:tgtEl>
                                          <p:spTgt spid="152589"/>
                                        </p:tgtEl>
                                      </p:cBhvr>
                                    </p:animEffect>
                                    <p:set>
                                      <p:cBhvr>
                                        <p:cTn id="190" dur="1" fill="hold">
                                          <p:stCondLst>
                                            <p:cond delay="999"/>
                                          </p:stCondLst>
                                        </p:cTn>
                                        <p:tgtEl>
                                          <p:spTgt spid="152589"/>
                                        </p:tgtEl>
                                        <p:attrNameLst>
                                          <p:attrName>style.visibility</p:attrName>
                                        </p:attrNameLst>
                                      </p:cBhvr>
                                      <p:to>
                                        <p:strVal val="hidden"/>
                                      </p:to>
                                    </p:set>
                                  </p:childTnLst>
                                </p:cTn>
                              </p:par>
                              <p:par>
                                <p:cTn id="191" presetID="22" presetClass="exit" presetSubtype="2" fill="hold" grpId="1" nodeType="withEffect">
                                  <p:stCondLst>
                                    <p:cond delay="0"/>
                                  </p:stCondLst>
                                  <p:childTnLst>
                                    <p:animEffect transition="out" filter="wipe(right)">
                                      <p:cBhvr>
                                        <p:cTn id="192" dur="1000"/>
                                        <p:tgtEl>
                                          <p:spTgt spid="152591"/>
                                        </p:tgtEl>
                                      </p:cBhvr>
                                    </p:animEffect>
                                    <p:set>
                                      <p:cBhvr>
                                        <p:cTn id="193" dur="1" fill="hold">
                                          <p:stCondLst>
                                            <p:cond delay="999"/>
                                          </p:stCondLst>
                                        </p:cTn>
                                        <p:tgtEl>
                                          <p:spTgt spid="152591"/>
                                        </p:tgtEl>
                                        <p:attrNameLst>
                                          <p:attrName>style.visibility</p:attrName>
                                        </p:attrNameLst>
                                      </p:cBhvr>
                                      <p:to>
                                        <p:strVal val="hidden"/>
                                      </p:to>
                                    </p:set>
                                  </p:childTnLst>
                                </p:cTn>
                              </p:par>
                              <p:par>
                                <p:cTn id="194" presetID="22" presetClass="exit" presetSubtype="2" fill="hold" grpId="1" nodeType="withEffect">
                                  <p:stCondLst>
                                    <p:cond delay="0"/>
                                  </p:stCondLst>
                                  <p:childTnLst>
                                    <p:animEffect transition="out" filter="wipe(right)">
                                      <p:cBhvr>
                                        <p:cTn id="195" dur="1000"/>
                                        <p:tgtEl>
                                          <p:spTgt spid="152595"/>
                                        </p:tgtEl>
                                      </p:cBhvr>
                                    </p:animEffect>
                                    <p:set>
                                      <p:cBhvr>
                                        <p:cTn id="196" dur="1" fill="hold">
                                          <p:stCondLst>
                                            <p:cond delay="999"/>
                                          </p:stCondLst>
                                        </p:cTn>
                                        <p:tgtEl>
                                          <p:spTgt spid="152595"/>
                                        </p:tgtEl>
                                        <p:attrNameLst>
                                          <p:attrName>style.visibility</p:attrName>
                                        </p:attrNameLst>
                                      </p:cBhvr>
                                      <p:to>
                                        <p:strVal val="hidden"/>
                                      </p:to>
                                    </p:set>
                                  </p:childTnLst>
                                </p:cTn>
                              </p:par>
                              <p:par>
                                <p:cTn id="197" presetID="22" presetClass="exit" presetSubtype="2" fill="hold" grpId="1" nodeType="withEffect">
                                  <p:stCondLst>
                                    <p:cond delay="0"/>
                                  </p:stCondLst>
                                  <p:childTnLst>
                                    <p:animEffect transition="out" filter="wipe(right)">
                                      <p:cBhvr>
                                        <p:cTn id="198" dur="1000"/>
                                        <p:tgtEl>
                                          <p:spTgt spid="152598"/>
                                        </p:tgtEl>
                                      </p:cBhvr>
                                    </p:animEffect>
                                    <p:set>
                                      <p:cBhvr>
                                        <p:cTn id="199" dur="1" fill="hold">
                                          <p:stCondLst>
                                            <p:cond delay="999"/>
                                          </p:stCondLst>
                                        </p:cTn>
                                        <p:tgtEl>
                                          <p:spTgt spid="152598"/>
                                        </p:tgtEl>
                                        <p:attrNameLst>
                                          <p:attrName>style.visibility</p:attrName>
                                        </p:attrNameLst>
                                      </p:cBhvr>
                                      <p:to>
                                        <p:strVal val="hidden"/>
                                      </p:to>
                                    </p:set>
                                  </p:childTnLst>
                                </p:cTn>
                              </p:par>
                              <p:par>
                                <p:cTn id="200" presetID="22" presetClass="exit" presetSubtype="2" fill="hold" grpId="1" nodeType="withEffect">
                                  <p:stCondLst>
                                    <p:cond delay="0"/>
                                  </p:stCondLst>
                                  <p:childTnLst>
                                    <p:animEffect transition="out" filter="wipe(right)">
                                      <p:cBhvr>
                                        <p:cTn id="201" dur="1000"/>
                                        <p:tgtEl>
                                          <p:spTgt spid="152597"/>
                                        </p:tgtEl>
                                      </p:cBhvr>
                                    </p:animEffect>
                                    <p:set>
                                      <p:cBhvr>
                                        <p:cTn id="202" dur="1" fill="hold">
                                          <p:stCondLst>
                                            <p:cond delay="999"/>
                                          </p:stCondLst>
                                        </p:cTn>
                                        <p:tgtEl>
                                          <p:spTgt spid="152597"/>
                                        </p:tgtEl>
                                        <p:attrNameLst>
                                          <p:attrName>style.visibility</p:attrName>
                                        </p:attrNameLst>
                                      </p:cBhvr>
                                      <p:to>
                                        <p:strVal val="hidden"/>
                                      </p:to>
                                    </p:set>
                                  </p:childTnLst>
                                </p:cTn>
                              </p:par>
                              <p:par>
                                <p:cTn id="203" presetID="22" presetClass="exit" presetSubtype="2" fill="hold" grpId="1" nodeType="withEffect">
                                  <p:stCondLst>
                                    <p:cond delay="0"/>
                                  </p:stCondLst>
                                  <p:childTnLst>
                                    <p:animEffect transition="out" filter="wipe(right)">
                                      <p:cBhvr>
                                        <p:cTn id="204" dur="1000"/>
                                        <p:tgtEl>
                                          <p:spTgt spid="152599"/>
                                        </p:tgtEl>
                                      </p:cBhvr>
                                    </p:animEffect>
                                    <p:set>
                                      <p:cBhvr>
                                        <p:cTn id="205" dur="1" fill="hold">
                                          <p:stCondLst>
                                            <p:cond delay="999"/>
                                          </p:stCondLst>
                                        </p:cTn>
                                        <p:tgtEl>
                                          <p:spTgt spid="152599"/>
                                        </p:tgtEl>
                                        <p:attrNameLst>
                                          <p:attrName>style.visibility</p:attrName>
                                        </p:attrNameLst>
                                      </p:cBhvr>
                                      <p:to>
                                        <p:strVal val="hidden"/>
                                      </p:to>
                                    </p:set>
                                  </p:childTnLst>
                                </p:cTn>
                              </p:par>
                              <p:par>
                                <p:cTn id="206" presetID="22" presetClass="exit" presetSubtype="2" fill="hold" grpId="1" nodeType="withEffect">
                                  <p:stCondLst>
                                    <p:cond delay="0"/>
                                  </p:stCondLst>
                                  <p:childTnLst>
                                    <p:animEffect transition="out" filter="wipe(right)">
                                      <p:cBhvr>
                                        <p:cTn id="207" dur="1000"/>
                                        <p:tgtEl>
                                          <p:spTgt spid="152605"/>
                                        </p:tgtEl>
                                      </p:cBhvr>
                                    </p:animEffect>
                                    <p:set>
                                      <p:cBhvr>
                                        <p:cTn id="208" dur="1" fill="hold">
                                          <p:stCondLst>
                                            <p:cond delay="999"/>
                                          </p:stCondLst>
                                        </p:cTn>
                                        <p:tgtEl>
                                          <p:spTgt spid="152605"/>
                                        </p:tgtEl>
                                        <p:attrNameLst>
                                          <p:attrName>style.visibility</p:attrName>
                                        </p:attrNameLst>
                                      </p:cBhvr>
                                      <p:to>
                                        <p:strVal val="hidden"/>
                                      </p:to>
                                    </p:set>
                                  </p:childTnLst>
                                </p:cTn>
                              </p:par>
                              <p:par>
                                <p:cTn id="209" presetID="22" presetClass="exit" presetSubtype="2" fill="hold" grpId="1" nodeType="withEffect">
                                  <p:stCondLst>
                                    <p:cond delay="0"/>
                                  </p:stCondLst>
                                  <p:childTnLst>
                                    <p:animEffect transition="out" filter="wipe(right)">
                                      <p:cBhvr>
                                        <p:cTn id="210" dur="1000"/>
                                        <p:tgtEl>
                                          <p:spTgt spid="152606"/>
                                        </p:tgtEl>
                                      </p:cBhvr>
                                    </p:animEffect>
                                    <p:set>
                                      <p:cBhvr>
                                        <p:cTn id="211" dur="1" fill="hold">
                                          <p:stCondLst>
                                            <p:cond delay="999"/>
                                          </p:stCondLst>
                                        </p:cTn>
                                        <p:tgtEl>
                                          <p:spTgt spid="152606"/>
                                        </p:tgtEl>
                                        <p:attrNameLst>
                                          <p:attrName>style.visibility</p:attrName>
                                        </p:attrNameLst>
                                      </p:cBhvr>
                                      <p:to>
                                        <p:strVal val="hidden"/>
                                      </p:to>
                                    </p:set>
                                  </p:childTnLst>
                                </p:cTn>
                              </p:par>
                              <p:par>
                                <p:cTn id="212" presetID="22" presetClass="exit" presetSubtype="2" fill="hold" grpId="1" nodeType="withEffect">
                                  <p:stCondLst>
                                    <p:cond delay="0"/>
                                  </p:stCondLst>
                                  <p:childTnLst>
                                    <p:animEffect transition="out" filter="wipe(right)">
                                      <p:cBhvr>
                                        <p:cTn id="213" dur="1000"/>
                                        <p:tgtEl>
                                          <p:spTgt spid="152609"/>
                                        </p:tgtEl>
                                      </p:cBhvr>
                                    </p:animEffect>
                                    <p:set>
                                      <p:cBhvr>
                                        <p:cTn id="214" dur="1" fill="hold">
                                          <p:stCondLst>
                                            <p:cond delay="999"/>
                                          </p:stCondLst>
                                        </p:cTn>
                                        <p:tgtEl>
                                          <p:spTgt spid="152609"/>
                                        </p:tgtEl>
                                        <p:attrNameLst>
                                          <p:attrName>style.visibility</p:attrName>
                                        </p:attrNameLst>
                                      </p:cBhvr>
                                      <p:to>
                                        <p:strVal val="hidden"/>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2" presetClass="exit" presetSubtype="2" fill="hold" grpId="1" nodeType="clickEffect">
                                  <p:stCondLst>
                                    <p:cond delay="0"/>
                                  </p:stCondLst>
                                  <p:childTnLst>
                                    <p:animEffect transition="out" filter="wipe(right)">
                                      <p:cBhvr>
                                        <p:cTn id="218" dur="500"/>
                                        <p:tgtEl>
                                          <p:spTgt spid="152585"/>
                                        </p:tgtEl>
                                      </p:cBhvr>
                                    </p:animEffect>
                                    <p:set>
                                      <p:cBhvr>
                                        <p:cTn id="219" dur="1" fill="hold">
                                          <p:stCondLst>
                                            <p:cond delay="499"/>
                                          </p:stCondLst>
                                        </p:cTn>
                                        <p:tgtEl>
                                          <p:spTgt spid="152585"/>
                                        </p:tgtEl>
                                        <p:attrNameLst>
                                          <p:attrName>style.visibility</p:attrName>
                                        </p:attrNameLst>
                                      </p:cBhvr>
                                      <p:to>
                                        <p:strVal val="hidden"/>
                                      </p:to>
                                    </p:set>
                                  </p:childTnLst>
                                </p:cTn>
                              </p:par>
                              <p:par>
                                <p:cTn id="220" presetID="22" presetClass="exit" presetSubtype="2" fill="hold" grpId="1" nodeType="withEffect">
                                  <p:stCondLst>
                                    <p:cond delay="0"/>
                                  </p:stCondLst>
                                  <p:childTnLst>
                                    <p:animEffect transition="out" filter="wipe(right)">
                                      <p:cBhvr>
                                        <p:cTn id="221" dur="1000"/>
                                        <p:tgtEl>
                                          <p:spTgt spid="152588"/>
                                        </p:tgtEl>
                                      </p:cBhvr>
                                    </p:animEffect>
                                    <p:set>
                                      <p:cBhvr>
                                        <p:cTn id="222" dur="1" fill="hold">
                                          <p:stCondLst>
                                            <p:cond delay="999"/>
                                          </p:stCondLst>
                                        </p:cTn>
                                        <p:tgtEl>
                                          <p:spTgt spid="152588"/>
                                        </p:tgtEl>
                                        <p:attrNameLst>
                                          <p:attrName>style.visibility</p:attrName>
                                        </p:attrNameLst>
                                      </p:cBhvr>
                                      <p:to>
                                        <p:strVal val="hidden"/>
                                      </p:to>
                                    </p:set>
                                  </p:childTnLst>
                                </p:cTn>
                              </p:par>
                              <p:par>
                                <p:cTn id="223" presetID="22" presetClass="exit" presetSubtype="2" fill="hold" grpId="1" nodeType="withEffect">
                                  <p:stCondLst>
                                    <p:cond delay="0"/>
                                  </p:stCondLst>
                                  <p:childTnLst>
                                    <p:animEffect transition="out" filter="wipe(right)">
                                      <p:cBhvr>
                                        <p:cTn id="224" dur="1000"/>
                                        <p:tgtEl>
                                          <p:spTgt spid="152600"/>
                                        </p:tgtEl>
                                      </p:cBhvr>
                                    </p:animEffect>
                                    <p:set>
                                      <p:cBhvr>
                                        <p:cTn id="225" dur="1" fill="hold">
                                          <p:stCondLst>
                                            <p:cond delay="999"/>
                                          </p:stCondLst>
                                        </p:cTn>
                                        <p:tgtEl>
                                          <p:spTgt spid="152600"/>
                                        </p:tgtEl>
                                        <p:attrNameLst>
                                          <p:attrName>style.visibility</p:attrName>
                                        </p:attrNameLst>
                                      </p:cBhvr>
                                      <p:to>
                                        <p:strVal val="hidden"/>
                                      </p:to>
                                    </p:set>
                                  </p:childTnLst>
                                </p:cTn>
                              </p:par>
                              <p:par>
                                <p:cTn id="226" presetID="22" presetClass="exit" presetSubtype="2" fill="hold" grpId="1" nodeType="withEffect">
                                  <p:stCondLst>
                                    <p:cond delay="0"/>
                                  </p:stCondLst>
                                  <p:childTnLst>
                                    <p:animEffect transition="out" filter="wipe(right)">
                                      <p:cBhvr>
                                        <p:cTn id="227" dur="1000"/>
                                        <p:tgtEl>
                                          <p:spTgt spid="152594"/>
                                        </p:tgtEl>
                                      </p:cBhvr>
                                    </p:animEffect>
                                    <p:set>
                                      <p:cBhvr>
                                        <p:cTn id="228" dur="1" fill="hold">
                                          <p:stCondLst>
                                            <p:cond delay="999"/>
                                          </p:stCondLst>
                                        </p:cTn>
                                        <p:tgtEl>
                                          <p:spTgt spid="152594"/>
                                        </p:tgtEl>
                                        <p:attrNameLst>
                                          <p:attrName>style.visibility</p:attrName>
                                        </p:attrNameLst>
                                      </p:cBhvr>
                                      <p:to>
                                        <p:strVal val="hidden"/>
                                      </p:to>
                                    </p:set>
                                  </p:childTnLst>
                                </p:cTn>
                              </p:par>
                              <p:par>
                                <p:cTn id="229" presetID="22" presetClass="exit" presetSubtype="2" fill="hold" grpId="1" nodeType="withEffect">
                                  <p:stCondLst>
                                    <p:cond delay="0"/>
                                  </p:stCondLst>
                                  <p:childTnLst>
                                    <p:animEffect transition="out" filter="wipe(right)">
                                      <p:cBhvr>
                                        <p:cTn id="230" dur="1000"/>
                                        <p:tgtEl>
                                          <p:spTgt spid="152592"/>
                                        </p:tgtEl>
                                      </p:cBhvr>
                                    </p:animEffect>
                                    <p:set>
                                      <p:cBhvr>
                                        <p:cTn id="231" dur="1" fill="hold">
                                          <p:stCondLst>
                                            <p:cond delay="999"/>
                                          </p:stCondLst>
                                        </p:cTn>
                                        <p:tgtEl>
                                          <p:spTgt spid="152592"/>
                                        </p:tgtEl>
                                        <p:attrNameLst>
                                          <p:attrName>style.visibility</p:attrName>
                                        </p:attrNameLst>
                                      </p:cBhvr>
                                      <p:to>
                                        <p:strVal val="hidden"/>
                                      </p:to>
                                    </p:set>
                                  </p:childTnLst>
                                </p:cTn>
                              </p:par>
                              <p:par>
                                <p:cTn id="232" presetID="22" presetClass="exit" presetSubtype="2" fill="hold" grpId="1" nodeType="withEffect">
                                  <p:stCondLst>
                                    <p:cond delay="0"/>
                                  </p:stCondLst>
                                  <p:childTnLst>
                                    <p:animEffect transition="out" filter="wipe(right)">
                                      <p:cBhvr>
                                        <p:cTn id="233" dur="1000"/>
                                        <p:tgtEl>
                                          <p:spTgt spid="152601"/>
                                        </p:tgtEl>
                                      </p:cBhvr>
                                    </p:animEffect>
                                    <p:set>
                                      <p:cBhvr>
                                        <p:cTn id="234" dur="1" fill="hold">
                                          <p:stCondLst>
                                            <p:cond delay="999"/>
                                          </p:stCondLst>
                                        </p:cTn>
                                        <p:tgtEl>
                                          <p:spTgt spid="152601"/>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xit" presetSubtype="2" fill="hold" grpId="1" nodeType="clickEffect">
                                  <p:stCondLst>
                                    <p:cond delay="0"/>
                                  </p:stCondLst>
                                  <p:childTnLst>
                                    <p:animEffect transition="out" filter="wipe(right)">
                                      <p:cBhvr>
                                        <p:cTn id="238" dur="1000"/>
                                        <p:tgtEl>
                                          <p:spTgt spid="152596"/>
                                        </p:tgtEl>
                                      </p:cBhvr>
                                    </p:animEffect>
                                    <p:set>
                                      <p:cBhvr>
                                        <p:cTn id="239" dur="1" fill="hold">
                                          <p:stCondLst>
                                            <p:cond delay="999"/>
                                          </p:stCondLst>
                                        </p:cTn>
                                        <p:tgtEl>
                                          <p:spTgt spid="152596"/>
                                        </p:tgtEl>
                                        <p:attrNameLst>
                                          <p:attrName>style.visibility</p:attrName>
                                        </p:attrNameLst>
                                      </p:cBhvr>
                                      <p:to>
                                        <p:strVal val="hidden"/>
                                      </p:to>
                                    </p:set>
                                  </p:childTnLst>
                                </p:cTn>
                              </p:par>
                              <p:par>
                                <p:cTn id="240" presetID="22" presetClass="exit" presetSubtype="2" fill="hold" grpId="1" nodeType="withEffect">
                                  <p:stCondLst>
                                    <p:cond delay="0"/>
                                  </p:stCondLst>
                                  <p:childTnLst>
                                    <p:animEffect transition="out" filter="wipe(right)">
                                      <p:cBhvr>
                                        <p:cTn id="241" dur="1000"/>
                                        <p:tgtEl>
                                          <p:spTgt spid="152602"/>
                                        </p:tgtEl>
                                      </p:cBhvr>
                                    </p:animEffect>
                                    <p:set>
                                      <p:cBhvr>
                                        <p:cTn id="242" dur="1" fill="hold">
                                          <p:stCondLst>
                                            <p:cond delay="999"/>
                                          </p:stCondLst>
                                        </p:cTn>
                                        <p:tgtEl>
                                          <p:spTgt spid="152602"/>
                                        </p:tgtEl>
                                        <p:attrNameLst>
                                          <p:attrName>style.visibility</p:attrName>
                                        </p:attrNameLst>
                                      </p:cBhvr>
                                      <p:to>
                                        <p:strVal val="hidden"/>
                                      </p:to>
                                    </p:set>
                                  </p:childTnLst>
                                </p:cTn>
                              </p:par>
                              <p:par>
                                <p:cTn id="243" presetID="22" presetClass="exit" presetSubtype="2" fill="hold" grpId="1" nodeType="withEffect">
                                  <p:stCondLst>
                                    <p:cond delay="0"/>
                                  </p:stCondLst>
                                  <p:childTnLst>
                                    <p:animEffect transition="out" filter="wipe(right)">
                                      <p:cBhvr>
                                        <p:cTn id="244" dur="1000"/>
                                        <p:tgtEl>
                                          <p:spTgt spid="152603"/>
                                        </p:tgtEl>
                                      </p:cBhvr>
                                    </p:animEffect>
                                    <p:set>
                                      <p:cBhvr>
                                        <p:cTn id="245" dur="1" fill="hold">
                                          <p:stCondLst>
                                            <p:cond delay="999"/>
                                          </p:stCondLst>
                                        </p:cTn>
                                        <p:tgtEl>
                                          <p:spTgt spid="152603"/>
                                        </p:tgtEl>
                                        <p:attrNameLst>
                                          <p:attrName>style.visibility</p:attrName>
                                        </p:attrNameLst>
                                      </p:cBhvr>
                                      <p:to>
                                        <p:strVal val="hidden"/>
                                      </p:to>
                                    </p:set>
                                  </p:childTnLst>
                                </p:cTn>
                              </p:par>
                              <p:par>
                                <p:cTn id="246" presetID="22" presetClass="exit" presetSubtype="2" fill="hold" grpId="1" nodeType="withEffect">
                                  <p:stCondLst>
                                    <p:cond delay="0"/>
                                  </p:stCondLst>
                                  <p:childTnLst>
                                    <p:animEffect transition="out" filter="wipe(right)">
                                      <p:cBhvr>
                                        <p:cTn id="247" dur="1000"/>
                                        <p:tgtEl>
                                          <p:spTgt spid="152604"/>
                                        </p:tgtEl>
                                      </p:cBhvr>
                                    </p:animEffect>
                                    <p:set>
                                      <p:cBhvr>
                                        <p:cTn id="248" dur="1" fill="hold">
                                          <p:stCondLst>
                                            <p:cond delay="999"/>
                                          </p:stCondLst>
                                        </p:cTn>
                                        <p:tgtEl>
                                          <p:spTgt spid="152604"/>
                                        </p:tgtEl>
                                        <p:attrNameLst>
                                          <p:attrName>style.visibility</p:attrName>
                                        </p:attrNameLst>
                                      </p:cBhvr>
                                      <p:to>
                                        <p:strVal val="hidden"/>
                                      </p:to>
                                    </p:set>
                                  </p:childTnLst>
                                </p:cTn>
                              </p:par>
                              <p:par>
                                <p:cTn id="249" presetID="22" presetClass="exit" presetSubtype="2" fill="hold" grpId="1" nodeType="withEffect">
                                  <p:stCondLst>
                                    <p:cond delay="0"/>
                                  </p:stCondLst>
                                  <p:childTnLst>
                                    <p:animEffect transition="out" filter="wipe(right)">
                                      <p:cBhvr>
                                        <p:cTn id="250" dur="1000"/>
                                        <p:tgtEl>
                                          <p:spTgt spid="152607"/>
                                        </p:tgtEl>
                                      </p:cBhvr>
                                    </p:animEffect>
                                    <p:set>
                                      <p:cBhvr>
                                        <p:cTn id="251" dur="1" fill="hold">
                                          <p:stCondLst>
                                            <p:cond delay="999"/>
                                          </p:stCondLst>
                                        </p:cTn>
                                        <p:tgtEl>
                                          <p:spTgt spid="1526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p:bldP spid="152585" grpId="1"/>
      <p:bldP spid="152586" grpId="0"/>
      <p:bldP spid="152586" grpId="1"/>
      <p:bldP spid="152587" grpId="0"/>
      <p:bldP spid="152587" grpId="1"/>
      <p:bldP spid="152588" grpId="0"/>
      <p:bldP spid="152588" grpId="1"/>
      <p:bldP spid="152589" grpId="0"/>
      <p:bldP spid="152589" grpId="1"/>
      <p:bldP spid="152590" grpId="0"/>
      <p:bldP spid="152590" grpId="1"/>
      <p:bldP spid="152591" grpId="0"/>
      <p:bldP spid="152591" grpId="1"/>
      <p:bldP spid="152592" grpId="0"/>
      <p:bldP spid="152592" grpId="1"/>
      <p:bldP spid="152593" grpId="0"/>
      <p:bldP spid="152593" grpId="1"/>
      <p:bldP spid="152594" grpId="0"/>
      <p:bldP spid="152594" grpId="1"/>
      <p:bldP spid="152595" grpId="0"/>
      <p:bldP spid="152595" grpId="1"/>
      <p:bldP spid="152596" grpId="0"/>
      <p:bldP spid="152596" grpId="1"/>
      <p:bldP spid="152597" grpId="0"/>
      <p:bldP spid="152597" grpId="1"/>
      <p:bldP spid="152598" grpId="0"/>
      <p:bldP spid="152598" grpId="1"/>
      <p:bldP spid="152599" grpId="0"/>
      <p:bldP spid="152599" grpId="1"/>
      <p:bldP spid="152600" grpId="0"/>
      <p:bldP spid="152600" grpId="1"/>
      <p:bldP spid="152601" grpId="0"/>
      <p:bldP spid="152601" grpId="1"/>
      <p:bldP spid="152602" grpId="0"/>
      <p:bldP spid="152602" grpId="1"/>
      <p:bldP spid="152603" grpId="0"/>
      <p:bldP spid="152603" grpId="1"/>
      <p:bldP spid="152604" grpId="0"/>
      <p:bldP spid="152604" grpId="1"/>
      <p:bldP spid="152605" grpId="0"/>
      <p:bldP spid="152605" grpId="1"/>
      <p:bldP spid="152606" grpId="0"/>
      <p:bldP spid="152606" grpId="1"/>
      <p:bldP spid="152607" grpId="0"/>
      <p:bldP spid="152607" grpId="1"/>
      <p:bldP spid="152609" grpId="0"/>
      <p:bldP spid="152609" grpId="1"/>
      <p:bldP spid="152612" grpId="0" animBg="1"/>
      <p:bldP spid="152612" grpId="1" animBg="1"/>
      <p:bldP spid="1526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coolwithanvi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22733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304800" y="-228600"/>
            <a:ext cx="2667000" cy="2209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4628" name="Text Box 4"/>
          <p:cNvSpPr txBox="1">
            <a:spLocks noChangeArrowheads="1"/>
          </p:cNvSpPr>
          <p:nvPr/>
        </p:nvSpPr>
        <p:spPr bwMode="auto">
          <a:xfrm>
            <a:off x="3276600" y="838200"/>
            <a:ext cx="4572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3200" i="0">
                <a:solidFill>
                  <a:schemeClr val="bg1"/>
                </a:solidFill>
              </a:rPr>
              <a:t>Talk sense to yourself</a:t>
            </a:r>
            <a:r>
              <a:rPr lang="en-AU" sz="2400" i="0">
                <a:solidFill>
                  <a:schemeClr val="bg1"/>
                </a:solidFill>
              </a:rPr>
              <a:t>  </a:t>
            </a:r>
          </a:p>
          <a:p>
            <a:pPr eaLnBrk="1" hangingPunct="1">
              <a:lnSpc>
                <a:spcPct val="100000"/>
              </a:lnSpc>
              <a:spcBef>
                <a:spcPct val="50000"/>
              </a:spcBef>
              <a:defRPr/>
            </a:pPr>
            <a:r>
              <a:rPr lang="en-AU" sz="2400" i="0">
                <a:solidFill>
                  <a:schemeClr val="bg1"/>
                </a:solidFill>
              </a:rPr>
              <a:t>Jeff Wragg</a:t>
            </a:r>
          </a:p>
        </p:txBody>
      </p:sp>
      <p:sp>
        <p:nvSpPr>
          <p:cNvPr id="154629" name="Text Box 5"/>
          <p:cNvSpPr txBox="1">
            <a:spLocks noChangeArrowheads="1"/>
          </p:cNvSpPr>
          <p:nvPr/>
        </p:nvSpPr>
        <p:spPr bwMode="auto">
          <a:xfrm>
            <a:off x="2895600" y="5334000"/>
            <a:ext cx="676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800100" indent="-800100" algn="l">
              <a:defRPr sz="2400">
                <a:solidFill>
                  <a:schemeClr val="tx1"/>
                </a:solidFill>
                <a:latin typeface="Arial" charset="0"/>
                <a:ea typeface="ＭＳ Ｐゴシック" charset="0"/>
                <a:cs typeface="ＭＳ Ｐゴシック" charset="0"/>
              </a:defRPr>
            </a:lvl1pPr>
            <a:lvl2pPr marL="1074738" algn="l">
              <a:defRPr sz="2400">
                <a:solidFill>
                  <a:schemeClr val="tx1"/>
                </a:solidFill>
                <a:latin typeface="Arial" charset="0"/>
                <a:ea typeface="ＭＳ Ｐゴシック" charset="0"/>
              </a:defRPr>
            </a:lvl2pPr>
            <a:lvl3pPr marL="1254125" algn="l">
              <a:defRPr sz="2400">
                <a:solidFill>
                  <a:schemeClr val="tx1"/>
                </a:solidFill>
                <a:latin typeface="Arial" charset="0"/>
                <a:ea typeface="ＭＳ Ｐゴシック" charset="0"/>
              </a:defRPr>
            </a:lvl3pPr>
            <a:lvl4pPr marL="1433513"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00000"/>
              </a:lnSpc>
              <a:spcBef>
                <a:spcPct val="50000"/>
              </a:spcBef>
              <a:buFont typeface="Arial" charset="0"/>
              <a:buNone/>
              <a:defRPr/>
            </a:pPr>
            <a:r>
              <a:rPr lang="en-AU" i="0" smtClean="0">
                <a:solidFill>
                  <a:schemeClr val="bg1"/>
                </a:solidFill>
              </a:rPr>
              <a:t>What do I need to say to myself?</a:t>
            </a:r>
          </a:p>
        </p:txBody>
      </p:sp>
      <p:sp>
        <p:nvSpPr>
          <p:cNvPr id="154630" name="Line 6"/>
          <p:cNvSpPr>
            <a:spLocks noChangeShapeType="1"/>
          </p:cNvSpPr>
          <p:nvPr/>
        </p:nvSpPr>
        <p:spPr bwMode="auto">
          <a:xfrm flipV="1">
            <a:off x="3505200" y="1447800"/>
            <a:ext cx="41910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pic>
        <p:nvPicPr>
          <p:cNvPr id="154631" name="Picture 7" descr="S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14795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2" name="Text Box 8"/>
          <p:cNvSpPr txBox="1">
            <a:spLocks noChangeArrowheads="1"/>
          </p:cNvSpPr>
          <p:nvPr/>
        </p:nvSpPr>
        <p:spPr bwMode="auto">
          <a:xfrm>
            <a:off x="2057400" y="3581400"/>
            <a:ext cx="319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2400" i="0">
                <a:solidFill>
                  <a:schemeClr val="bg1"/>
                </a:solidFill>
              </a:rPr>
              <a:t>Think consequences</a:t>
            </a:r>
          </a:p>
        </p:txBody>
      </p:sp>
      <p:sp>
        <p:nvSpPr>
          <p:cNvPr id="154633" name="Rectangle 9"/>
          <p:cNvSpPr>
            <a:spLocks noChangeArrowheads="1"/>
          </p:cNvSpPr>
          <p:nvPr/>
        </p:nvSpPr>
        <p:spPr bwMode="auto">
          <a:xfrm>
            <a:off x="5638800" y="4267200"/>
            <a:ext cx="208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2400" i="0">
                <a:solidFill>
                  <a:schemeClr val="bg1"/>
                </a:solidFill>
              </a:rPr>
              <a:t>Is it worth it?</a:t>
            </a:r>
          </a:p>
        </p:txBody>
      </p:sp>
      <p:pic>
        <p:nvPicPr>
          <p:cNvPr id="1546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600200"/>
            <a:ext cx="20574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4635" name="AutoShape 11"/>
          <p:cNvSpPr>
            <a:spLocks noChangeArrowheads="1"/>
          </p:cNvSpPr>
          <p:nvPr/>
        </p:nvSpPr>
        <p:spPr bwMode="auto">
          <a:xfrm>
            <a:off x="1600200" y="1600200"/>
            <a:ext cx="2209800" cy="1219200"/>
          </a:xfrm>
          <a:prstGeom prst="cloudCallout">
            <a:avLst>
              <a:gd name="adj1" fmla="val -48634"/>
              <a:gd name="adj2" fmla="val 90366"/>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defRPr/>
            </a:pPr>
            <a:r>
              <a:rPr lang="en-AU" sz="4000" i="0">
                <a:solidFill>
                  <a:schemeClr val="bg1"/>
                </a:solidFill>
              </a:rPr>
              <a:t>?</a:t>
            </a:r>
            <a:endParaRPr lang="en-AU" sz="1800" b="0" i="0">
              <a:solidFill>
                <a:schemeClr val="tx1"/>
              </a:solidFill>
            </a:endParaRPr>
          </a:p>
        </p:txBody>
      </p:sp>
      <p:sp>
        <p:nvSpPr>
          <p:cNvPr id="154636" name="Text Box 12"/>
          <p:cNvSpPr txBox="1">
            <a:spLocks noChangeArrowheads="1"/>
          </p:cNvSpPr>
          <p:nvPr/>
        </p:nvSpPr>
        <p:spPr bwMode="auto">
          <a:xfrm>
            <a:off x="8458200" y="80963"/>
            <a:ext cx="533400"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11</a:t>
            </a:r>
            <a:endParaRPr lang="en-AU" sz="1800" b="0" i="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fade">
                                      <p:cBhvr>
                                        <p:cTn id="7" dur="1000"/>
                                        <p:tgtEl>
                                          <p:spTgt spid="154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4626"/>
                                        </p:tgtEl>
                                        <p:attrNameLst>
                                          <p:attrName>style.visibility</p:attrName>
                                        </p:attrNameLst>
                                      </p:cBhvr>
                                      <p:to>
                                        <p:strVal val="visible"/>
                                      </p:to>
                                    </p:set>
                                    <p:animEffect transition="in" filter="fade">
                                      <p:cBhvr>
                                        <p:cTn id="12" dur="1000"/>
                                        <p:tgtEl>
                                          <p:spTgt spid="15462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54632"/>
                                        </p:tgtEl>
                                        <p:attrNameLst>
                                          <p:attrName>style.visibility</p:attrName>
                                        </p:attrNameLst>
                                      </p:cBhvr>
                                      <p:to>
                                        <p:strVal val="visible"/>
                                      </p:to>
                                    </p:set>
                                    <p:animEffect transition="in" filter="fade">
                                      <p:cBhvr>
                                        <p:cTn id="15" dur="1000"/>
                                        <p:tgtEl>
                                          <p:spTgt spid="1546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4627"/>
                                        </p:tgtEl>
                                        <p:attrNameLst>
                                          <p:attrName>style.visibility</p:attrName>
                                        </p:attrNameLst>
                                      </p:cBhvr>
                                      <p:to>
                                        <p:strVal val="visible"/>
                                      </p:to>
                                    </p:set>
                                    <p:animEffect transition="in" filter="fade">
                                      <p:cBhvr>
                                        <p:cTn id="20" dur="500"/>
                                        <p:tgtEl>
                                          <p:spTgt spid="154627"/>
                                        </p:tgtEl>
                                      </p:cBhvr>
                                    </p:animEffect>
                                  </p:childTnLst>
                                </p:cTn>
                              </p:par>
                              <p:par>
                                <p:cTn id="21" presetID="47" presetClass="entr" presetSubtype="0" fill="hold" nodeType="withEffect">
                                  <p:stCondLst>
                                    <p:cond delay="0"/>
                                  </p:stCondLst>
                                  <p:childTnLst>
                                    <p:set>
                                      <p:cBhvr>
                                        <p:cTn id="22" dur="1" fill="hold">
                                          <p:stCondLst>
                                            <p:cond delay="0"/>
                                          </p:stCondLst>
                                        </p:cTn>
                                        <p:tgtEl>
                                          <p:spTgt spid="154634"/>
                                        </p:tgtEl>
                                        <p:attrNameLst>
                                          <p:attrName>style.visibility</p:attrName>
                                        </p:attrNameLst>
                                      </p:cBhvr>
                                      <p:to>
                                        <p:strVal val="visible"/>
                                      </p:to>
                                    </p:set>
                                    <p:animEffect transition="in" filter="fade">
                                      <p:cBhvr>
                                        <p:cTn id="23" dur="1000"/>
                                        <p:tgtEl>
                                          <p:spTgt spid="154634"/>
                                        </p:tgtEl>
                                      </p:cBhvr>
                                    </p:animEffect>
                                    <p:anim calcmode="lin" valueType="num">
                                      <p:cBhvr>
                                        <p:cTn id="24" dur="1000" fill="hold"/>
                                        <p:tgtEl>
                                          <p:spTgt spid="154634"/>
                                        </p:tgtEl>
                                        <p:attrNameLst>
                                          <p:attrName>ppt_x</p:attrName>
                                        </p:attrNameLst>
                                      </p:cBhvr>
                                      <p:tavLst>
                                        <p:tav tm="0">
                                          <p:val>
                                            <p:strVal val="#ppt_x"/>
                                          </p:val>
                                        </p:tav>
                                        <p:tav tm="100000">
                                          <p:val>
                                            <p:strVal val="#ppt_x"/>
                                          </p:val>
                                        </p:tav>
                                      </p:tavLst>
                                    </p:anim>
                                    <p:anim calcmode="lin" valueType="num">
                                      <p:cBhvr>
                                        <p:cTn id="25" dur="1000" fill="hold"/>
                                        <p:tgtEl>
                                          <p:spTgt spid="154634"/>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54633"/>
                                        </p:tgtEl>
                                        <p:attrNameLst>
                                          <p:attrName>style.visibility</p:attrName>
                                        </p:attrNameLst>
                                      </p:cBhvr>
                                      <p:to>
                                        <p:strVal val="visible"/>
                                      </p:to>
                                    </p:set>
                                    <p:animEffect transition="in" filter="fade">
                                      <p:cBhvr>
                                        <p:cTn id="28" dur="1000"/>
                                        <p:tgtEl>
                                          <p:spTgt spid="1546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4629"/>
                                        </p:tgtEl>
                                        <p:attrNameLst>
                                          <p:attrName>style.visibility</p:attrName>
                                        </p:attrNameLst>
                                      </p:cBhvr>
                                      <p:to>
                                        <p:strVal val="visible"/>
                                      </p:to>
                                    </p:set>
                                    <p:animEffect transition="in" filter="fade">
                                      <p:cBhvr>
                                        <p:cTn id="33" dur="1000"/>
                                        <p:tgtEl>
                                          <p:spTgt spid="154629"/>
                                        </p:tgtEl>
                                      </p:cBhvr>
                                    </p:animEffect>
                                  </p:childTnLst>
                                </p:cTn>
                              </p:par>
                              <p:par>
                                <p:cTn id="34" presetID="10" presetClass="exit" presetSubtype="0" fill="hold" nodeType="withEffect">
                                  <p:stCondLst>
                                    <p:cond delay="0"/>
                                  </p:stCondLst>
                                  <p:childTnLst>
                                    <p:animEffect transition="out" filter="fade">
                                      <p:cBhvr>
                                        <p:cTn id="35" dur="1000"/>
                                        <p:tgtEl>
                                          <p:spTgt spid="154634"/>
                                        </p:tgtEl>
                                      </p:cBhvr>
                                    </p:animEffect>
                                    <p:set>
                                      <p:cBhvr>
                                        <p:cTn id="36" dur="1" fill="hold">
                                          <p:stCondLst>
                                            <p:cond delay="999"/>
                                          </p:stCondLst>
                                        </p:cTn>
                                        <p:tgtEl>
                                          <p:spTgt spid="15463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4635"/>
                                        </p:tgtEl>
                                        <p:attrNameLst>
                                          <p:attrName>style.visibility</p:attrName>
                                        </p:attrNameLst>
                                      </p:cBhvr>
                                      <p:to>
                                        <p:strVal val="visible"/>
                                      </p:to>
                                    </p:set>
                                    <p:animEffect transition="in" filter="fade">
                                      <p:cBhvr>
                                        <p:cTn id="39" dur="1000"/>
                                        <p:tgtEl>
                                          <p:spTgt spid="15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animBg="1"/>
      <p:bldP spid="154629" grpId="0"/>
      <p:bldP spid="154632" grpId="0"/>
      <p:bldP spid="154633" grpId="0"/>
      <p:bldP spid="15463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Punk-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533400"/>
            <a:ext cx="15303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Text Box 3"/>
          <p:cNvSpPr txBox="1">
            <a:spLocks noChangeArrowheads="1"/>
          </p:cNvSpPr>
          <p:nvPr/>
        </p:nvSpPr>
        <p:spPr bwMode="auto">
          <a:xfrm>
            <a:off x="547688" y="2971800"/>
            <a:ext cx="3455987"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i="0">
                <a:solidFill>
                  <a:schemeClr val="bg1"/>
                </a:solidFill>
              </a:rPr>
              <a:t>ACTIONS – What am I doing?</a:t>
            </a:r>
          </a:p>
        </p:txBody>
      </p:sp>
      <p:sp>
        <p:nvSpPr>
          <p:cNvPr id="156676" name="Text Box 4"/>
          <p:cNvSpPr txBox="1">
            <a:spLocks noChangeArrowheads="1"/>
          </p:cNvSpPr>
          <p:nvPr/>
        </p:nvSpPr>
        <p:spPr bwMode="auto">
          <a:xfrm>
            <a:off x="2627313" y="3835400"/>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a:solidFill>
                  <a:schemeClr val="bg1"/>
                </a:solidFill>
              </a:rPr>
              <a:t>Hassling other kids</a:t>
            </a:r>
            <a:endParaRPr lang="en-AU" sz="1800" b="0">
              <a:solidFill>
                <a:schemeClr val="bg1"/>
              </a:solidFill>
            </a:endParaRPr>
          </a:p>
        </p:txBody>
      </p:sp>
      <p:sp>
        <p:nvSpPr>
          <p:cNvPr id="156677" name="Text Box 5"/>
          <p:cNvSpPr txBox="1">
            <a:spLocks noChangeArrowheads="1"/>
          </p:cNvSpPr>
          <p:nvPr/>
        </p:nvSpPr>
        <p:spPr bwMode="auto">
          <a:xfrm>
            <a:off x="547688" y="4581525"/>
            <a:ext cx="4176712"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i="0">
                <a:solidFill>
                  <a:schemeClr val="bg1"/>
                </a:solidFill>
              </a:rPr>
              <a:t>CONSEQUENCES – What happens?</a:t>
            </a:r>
          </a:p>
        </p:txBody>
      </p:sp>
      <p:sp>
        <p:nvSpPr>
          <p:cNvPr id="156678" name="Text Box 6"/>
          <p:cNvSpPr txBox="1">
            <a:spLocks noChangeArrowheads="1"/>
          </p:cNvSpPr>
          <p:nvPr/>
        </p:nvSpPr>
        <p:spPr bwMode="auto">
          <a:xfrm>
            <a:off x="1835150" y="55165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Detention</a:t>
            </a:r>
          </a:p>
        </p:txBody>
      </p:sp>
      <p:sp>
        <p:nvSpPr>
          <p:cNvPr id="156679" name="Text Box 7"/>
          <p:cNvSpPr txBox="1">
            <a:spLocks noChangeArrowheads="1"/>
          </p:cNvSpPr>
          <p:nvPr/>
        </p:nvSpPr>
        <p:spPr bwMode="auto">
          <a:xfrm>
            <a:off x="1403350" y="5084763"/>
            <a:ext cx="208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Sent out</a:t>
            </a:r>
          </a:p>
        </p:txBody>
      </p:sp>
      <p:sp>
        <p:nvSpPr>
          <p:cNvPr id="156680" name="Text Box 8"/>
          <p:cNvSpPr txBox="1">
            <a:spLocks noChangeArrowheads="1"/>
          </p:cNvSpPr>
          <p:nvPr/>
        </p:nvSpPr>
        <p:spPr bwMode="auto">
          <a:xfrm>
            <a:off x="3276600" y="50847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Suspension</a:t>
            </a:r>
          </a:p>
        </p:txBody>
      </p:sp>
      <p:sp>
        <p:nvSpPr>
          <p:cNvPr id="156681" name="Text Box 9"/>
          <p:cNvSpPr txBox="1">
            <a:spLocks noChangeArrowheads="1"/>
          </p:cNvSpPr>
          <p:nvPr/>
        </p:nvSpPr>
        <p:spPr bwMode="auto">
          <a:xfrm>
            <a:off x="5580063" y="501332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Mum gets upset</a:t>
            </a:r>
          </a:p>
        </p:txBody>
      </p:sp>
      <p:sp>
        <p:nvSpPr>
          <p:cNvPr id="156682" name="Text Box 10"/>
          <p:cNvSpPr txBox="1">
            <a:spLocks noChangeArrowheads="1"/>
          </p:cNvSpPr>
          <p:nvPr/>
        </p:nvSpPr>
        <p:spPr bwMode="auto">
          <a:xfrm>
            <a:off x="3851275" y="5516563"/>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Interview with principal</a:t>
            </a:r>
          </a:p>
        </p:txBody>
      </p:sp>
      <p:sp>
        <p:nvSpPr>
          <p:cNvPr id="156683" name="Rectangle 11"/>
          <p:cNvSpPr>
            <a:spLocks noChangeArrowheads="1"/>
          </p:cNvSpPr>
          <p:nvPr/>
        </p:nvSpPr>
        <p:spPr bwMode="auto">
          <a:xfrm>
            <a:off x="1258888" y="3403600"/>
            <a:ext cx="2017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defRPr/>
            </a:pPr>
            <a:r>
              <a:rPr lang="en-AU" sz="1800">
                <a:solidFill>
                  <a:schemeClr val="bg1"/>
                </a:solidFill>
              </a:rPr>
              <a:t>Throwing things         </a:t>
            </a:r>
          </a:p>
        </p:txBody>
      </p:sp>
      <p:sp>
        <p:nvSpPr>
          <p:cNvPr id="156684" name="Rectangle 12"/>
          <p:cNvSpPr>
            <a:spLocks noChangeArrowheads="1"/>
          </p:cNvSpPr>
          <p:nvPr/>
        </p:nvSpPr>
        <p:spPr bwMode="auto">
          <a:xfrm>
            <a:off x="5148263" y="3692525"/>
            <a:ext cx="285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a:solidFill>
                  <a:schemeClr val="bg1"/>
                </a:solidFill>
              </a:rPr>
              <a:t>Talking back to teachers</a:t>
            </a:r>
          </a:p>
        </p:txBody>
      </p:sp>
      <p:sp>
        <p:nvSpPr>
          <p:cNvPr id="156685" name="Rectangle 13"/>
          <p:cNvSpPr>
            <a:spLocks noChangeArrowheads="1"/>
          </p:cNvSpPr>
          <p:nvPr/>
        </p:nvSpPr>
        <p:spPr bwMode="auto">
          <a:xfrm>
            <a:off x="4211638" y="3116263"/>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1800">
                <a:solidFill>
                  <a:schemeClr val="bg1"/>
                </a:solidFill>
              </a:rPr>
              <a:t>Talking in class</a:t>
            </a:r>
          </a:p>
        </p:txBody>
      </p:sp>
      <p:sp>
        <p:nvSpPr>
          <p:cNvPr id="156686" name="Text Box 14"/>
          <p:cNvSpPr txBox="1">
            <a:spLocks noChangeArrowheads="1"/>
          </p:cNvSpPr>
          <p:nvPr/>
        </p:nvSpPr>
        <p:spPr bwMode="auto">
          <a:xfrm>
            <a:off x="1187450" y="6092825"/>
            <a:ext cx="5832475" cy="514350"/>
          </a:xfrm>
          <a:prstGeom prst="rect">
            <a:avLst/>
          </a:prstGeom>
          <a:noFill/>
          <a:ln w="571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400" i="0">
                <a:solidFill>
                  <a:schemeClr val="bg1"/>
                </a:solidFill>
              </a:rPr>
              <a:t>IS IT HELPING ME?    IS IT WORTH IT?</a:t>
            </a:r>
          </a:p>
        </p:txBody>
      </p:sp>
      <p:sp>
        <p:nvSpPr>
          <p:cNvPr id="156687" name="Text Box 15"/>
          <p:cNvSpPr txBox="1">
            <a:spLocks noChangeArrowheads="1"/>
          </p:cNvSpPr>
          <p:nvPr/>
        </p:nvSpPr>
        <p:spPr bwMode="auto">
          <a:xfrm>
            <a:off x="7308850" y="6165850"/>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
                <a:solidFill>
                  <a:schemeClr val="bg1"/>
                </a:solidFill>
              </a:rPr>
              <a:t>YES / NO</a:t>
            </a:r>
          </a:p>
        </p:txBody>
      </p:sp>
      <p:sp>
        <p:nvSpPr>
          <p:cNvPr id="156688" name="Oval 16"/>
          <p:cNvSpPr>
            <a:spLocks noChangeArrowheads="1"/>
          </p:cNvSpPr>
          <p:nvPr/>
        </p:nvSpPr>
        <p:spPr bwMode="auto">
          <a:xfrm>
            <a:off x="8048625" y="6111875"/>
            <a:ext cx="574675" cy="504825"/>
          </a:xfrm>
          <a:prstGeom prst="ellipse">
            <a:avLst/>
          </a:prstGeom>
          <a:noFill/>
          <a:ln w="57150">
            <a:solidFill>
              <a:schemeClr val="hlink"/>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689" name="Text Box 17"/>
          <p:cNvSpPr txBox="1">
            <a:spLocks noChangeArrowheads="1"/>
          </p:cNvSpPr>
          <p:nvPr/>
        </p:nvSpPr>
        <p:spPr bwMode="auto">
          <a:xfrm>
            <a:off x="381000" y="31908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This is boring</a:t>
            </a:r>
          </a:p>
        </p:txBody>
      </p:sp>
      <p:sp>
        <p:nvSpPr>
          <p:cNvPr id="156690" name="Text Box 18"/>
          <p:cNvSpPr txBox="1">
            <a:spLocks noChangeArrowheads="1"/>
          </p:cNvSpPr>
          <p:nvPr/>
        </p:nvSpPr>
        <p:spPr bwMode="auto">
          <a:xfrm>
            <a:off x="1371600" y="70008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School sux</a:t>
            </a:r>
          </a:p>
        </p:txBody>
      </p:sp>
      <p:sp>
        <p:nvSpPr>
          <p:cNvPr id="156691" name="Text Box 19"/>
          <p:cNvSpPr txBox="1">
            <a:spLocks noChangeArrowheads="1"/>
          </p:cNvSpPr>
          <p:nvPr/>
        </p:nvSpPr>
        <p:spPr bwMode="auto">
          <a:xfrm>
            <a:off x="406400" y="1538288"/>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b="0">
                <a:solidFill>
                  <a:schemeClr val="bg1"/>
                </a:solidFill>
                <a:latin typeface="Comic Sans MS" charset="0"/>
              </a:rPr>
              <a:t>They always pick on me</a:t>
            </a:r>
            <a:endParaRPr lang="en-AU">
              <a:solidFill>
                <a:schemeClr val="bg1"/>
              </a:solidFill>
              <a:latin typeface="Comic Sans MS" charset="0"/>
            </a:endParaRPr>
          </a:p>
        </p:txBody>
      </p:sp>
      <p:sp>
        <p:nvSpPr>
          <p:cNvPr id="156692" name="Text Box 20"/>
          <p:cNvSpPr txBox="1">
            <a:spLocks noChangeArrowheads="1"/>
          </p:cNvSpPr>
          <p:nvPr/>
        </p:nvSpPr>
        <p:spPr bwMode="auto">
          <a:xfrm>
            <a:off x="6372225" y="1066800"/>
            <a:ext cx="277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Just get through this and then it is recess</a:t>
            </a:r>
          </a:p>
        </p:txBody>
      </p:sp>
      <p:sp>
        <p:nvSpPr>
          <p:cNvPr id="156693" name="Text Box 21"/>
          <p:cNvSpPr txBox="1">
            <a:spLocks noChangeArrowheads="1"/>
          </p:cNvSpPr>
          <p:nvPr/>
        </p:nvSpPr>
        <p:spPr bwMode="auto">
          <a:xfrm>
            <a:off x="5994400" y="6985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Think consequences</a:t>
            </a:r>
          </a:p>
        </p:txBody>
      </p:sp>
      <p:sp>
        <p:nvSpPr>
          <p:cNvPr id="156694" name="Text Box 22"/>
          <p:cNvSpPr txBox="1">
            <a:spLocks noChangeArrowheads="1"/>
          </p:cNvSpPr>
          <p:nvPr/>
        </p:nvSpPr>
        <p:spPr bwMode="auto">
          <a:xfrm>
            <a:off x="6705600" y="1752600"/>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It</a:t>
            </a:r>
            <a:r>
              <a:rPr lang="ja-JP" altLang="en-AU">
                <a:solidFill>
                  <a:schemeClr val="bg1"/>
                </a:solidFill>
                <a:latin typeface="Comic Sans MS" charset="0"/>
              </a:rPr>
              <a:t>’</a:t>
            </a:r>
            <a:r>
              <a:rPr lang="en-AU">
                <a:solidFill>
                  <a:schemeClr val="bg1"/>
                </a:solidFill>
                <a:latin typeface="Comic Sans MS" charset="0"/>
              </a:rPr>
              <a:t>s not worth it</a:t>
            </a:r>
          </a:p>
        </p:txBody>
      </p:sp>
      <p:sp>
        <p:nvSpPr>
          <p:cNvPr id="156695" name="Text Box 23"/>
          <p:cNvSpPr txBox="1">
            <a:spLocks noChangeArrowheads="1"/>
          </p:cNvSpPr>
          <p:nvPr/>
        </p:nvSpPr>
        <p:spPr bwMode="auto">
          <a:xfrm>
            <a:off x="5257800" y="2667000"/>
            <a:ext cx="3744913" cy="376238"/>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1800">
                <a:solidFill>
                  <a:schemeClr val="bg1"/>
                </a:solidFill>
              </a:rPr>
              <a:t>TALKING SENSE TO YOURSELF</a:t>
            </a:r>
            <a:endParaRPr lang="en-AU" sz="1800" i="0">
              <a:solidFill>
                <a:schemeClr val="bg1"/>
              </a:solidFill>
            </a:endParaRPr>
          </a:p>
        </p:txBody>
      </p:sp>
      <p:sp>
        <p:nvSpPr>
          <p:cNvPr id="156696" name="Text Box 24"/>
          <p:cNvSpPr txBox="1">
            <a:spLocks noChangeArrowheads="1"/>
          </p:cNvSpPr>
          <p:nvPr/>
        </p:nvSpPr>
        <p:spPr bwMode="auto">
          <a:xfrm>
            <a:off x="4648200" y="4983163"/>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3200" b="0" i="0">
                <a:solidFill>
                  <a:srgbClr val="CC0000"/>
                </a:solidFill>
                <a:sym typeface="Wingdings" charset="0"/>
              </a:rPr>
              <a:t></a:t>
            </a:r>
            <a:endParaRPr lang="en-AU" sz="1800" b="0" i="0">
              <a:solidFill>
                <a:schemeClr val="tx1"/>
              </a:solidFill>
            </a:endParaRPr>
          </a:p>
        </p:txBody>
      </p:sp>
      <p:sp>
        <p:nvSpPr>
          <p:cNvPr id="156697" name="Rectangle 25"/>
          <p:cNvSpPr>
            <a:spLocks noChangeArrowheads="1"/>
          </p:cNvSpPr>
          <p:nvPr/>
        </p:nvSpPr>
        <p:spPr bwMode="auto">
          <a:xfrm>
            <a:off x="5029200" y="4953000"/>
            <a:ext cx="442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3200" b="0" i="0">
                <a:solidFill>
                  <a:srgbClr val="CC0000"/>
                </a:solidFill>
                <a:sym typeface="Wingdings" charset="0"/>
              </a:rPr>
              <a:t></a:t>
            </a:r>
          </a:p>
        </p:txBody>
      </p:sp>
      <p:sp>
        <p:nvSpPr>
          <p:cNvPr id="156698" name="Text Box 26"/>
          <p:cNvSpPr txBox="1">
            <a:spLocks noChangeArrowheads="1"/>
          </p:cNvSpPr>
          <p:nvPr/>
        </p:nvSpPr>
        <p:spPr bwMode="auto">
          <a:xfrm>
            <a:off x="3048000" y="5410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3200" b="0" i="0">
                <a:solidFill>
                  <a:srgbClr val="CC0000"/>
                </a:solidFill>
                <a:sym typeface="Wingdings" charset="0"/>
              </a:rPr>
              <a:t></a:t>
            </a:r>
            <a:endParaRPr lang="en-AU" sz="1800" b="0" i="0">
              <a:solidFill>
                <a:schemeClr val="tx1"/>
              </a:solidFill>
            </a:endParaRPr>
          </a:p>
        </p:txBody>
      </p:sp>
      <p:sp>
        <p:nvSpPr>
          <p:cNvPr id="156699" name="Text Box 27"/>
          <p:cNvSpPr txBox="1">
            <a:spLocks noChangeArrowheads="1"/>
          </p:cNvSpPr>
          <p:nvPr/>
        </p:nvSpPr>
        <p:spPr bwMode="auto">
          <a:xfrm>
            <a:off x="2514600" y="5029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3200" b="0" i="0">
                <a:solidFill>
                  <a:srgbClr val="CC0000"/>
                </a:solidFill>
                <a:sym typeface="Wingdings" charset="0"/>
              </a:rPr>
              <a:t></a:t>
            </a:r>
            <a:endParaRPr lang="en-AU" sz="1800" b="0" i="0">
              <a:solidFill>
                <a:schemeClr val="tx1"/>
              </a:solidFill>
            </a:endParaRPr>
          </a:p>
        </p:txBody>
      </p:sp>
      <p:sp>
        <p:nvSpPr>
          <p:cNvPr id="156700" name="Rectangle 28"/>
          <p:cNvSpPr>
            <a:spLocks noChangeArrowheads="1"/>
          </p:cNvSpPr>
          <p:nvPr/>
        </p:nvSpPr>
        <p:spPr bwMode="auto">
          <a:xfrm>
            <a:off x="7620000" y="4876800"/>
            <a:ext cx="442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3200" b="0" i="0">
                <a:solidFill>
                  <a:srgbClr val="CC0000"/>
                </a:solidFill>
                <a:sym typeface="Wingdings" charset="0"/>
              </a:rPr>
              <a:t></a:t>
            </a:r>
          </a:p>
        </p:txBody>
      </p:sp>
      <p:sp>
        <p:nvSpPr>
          <p:cNvPr id="156701" name="Rectangle 29"/>
          <p:cNvSpPr>
            <a:spLocks noChangeArrowheads="1"/>
          </p:cNvSpPr>
          <p:nvPr/>
        </p:nvSpPr>
        <p:spPr bwMode="auto">
          <a:xfrm>
            <a:off x="6629400" y="5410200"/>
            <a:ext cx="442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lnSpc>
                <a:spcPct val="100000"/>
              </a:lnSpc>
              <a:defRPr/>
            </a:pPr>
            <a:r>
              <a:rPr lang="en-AU" sz="3200" b="0" i="0">
                <a:solidFill>
                  <a:srgbClr val="CC0000"/>
                </a:solidFill>
                <a:sym typeface="Wingdings" charset="0"/>
              </a:rPr>
              <a:t></a:t>
            </a:r>
          </a:p>
        </p:txBody>
      </p:sp>
      <p:sp>
        <p:nvSpPr>
          <p:cNvPr id="156702" name="Text Box 30"/>
          <p:cNvSpPr txBox="1">
            <a:spLocks noChangeArrowheads="1"/>
          </p:cNvSpPr>
          <p:nvPr/>
        </p:nvSpPr>
        <p:spPr bwMode="auto">
          <a:xfrm>
            <a:off x="6248400" y="3175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STOP</a:t>
            </a:r>
            <a:endParaRPr lang="en-AU" b="0" i="0">
              <a:solidFill>
                <a:schemeClr val="tx1"/>
              </a:solidFill>
              <a:latin typeface="Comic Sans MS" charset="0"/>
            </a:endParaRPr>
          </a:p>
        </p:txBody>
      </p:sp>
      <p:sp>
        <p:nvSpPr>
          <p:cNvPr id="156703" name="Text Box 31"/>
          <p:cNvSpPr txBox="1">
            <a:spLocks noChangeArrowheads="1"/>
          </p:cNvSpPr>
          <p:nvPr/>
        </p:nvSpPr>
        <p:spPr bwMode="auto">
          <a:xfrm>
            <a:off x="1524000" y="2057400"/>
            <a:ext cx="2286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20000" b="0" i="0">
                <a:solidFill>
                  <a:srgbClr val="CC0000"/>
                </a:solidFill>
                <a:sym typeface="Wingdings 2" charset="0"/>
              </a:rPr>
              <a:t></a:t>
            </a:r>
            <a:endParaRPr lang="en-AU" sz="20000" b="0" i="0">
              <a:solidFill>
                <a:schemeClr val="tx1"/>
              </a:solidFill>
            </a:endParaRPr>
          </a:p>
        </p:txBody>
      </p:sp>
      <p:sp>
        <p:nvSpPr>
          <p:cNvPr id="156704" name="Text Box 32"/>
          <p:cNvSpPr txBox="1">
            <a:spLocks noChangeArrowheads="1"/>
          </p:cNvSpPr>
          <p:nvPr/>
        </p:nvSpPr>
        <p:spPr bwMode="auto">
          <a:xfrm rot="2782159">
            <a:off x="2384425" y="3125788"/>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sz="3600" i="0">
                <a:solidFill>
                  <a:srgbClr val="CC0000"/>
                </a:solidFill>
              </a:rPr>
              <a:t>hard</a:t>
            </a:r>
            <a:endParaRPr lang="en-AU" sz="3600" b="0" i="0">
              <a:solidFill>
                <a:schemeClr val="tx1"/>
              </a:solidFill>
            </a:endParaRPr>
          </a:p>
        </p:txBody>
      </p:sp>
      <p:sp>
        <p:nvSpPr>
          <p:cNvPr id="156705" name="AutoShape 33"/>
          <p:cNvSpPr>
            <a:spLocks noChangeArrowheads="1"/>
          </p:cNvSpPr>
          <p:nvPr/>
        </p:nvSpPr>
        <p:spPr bwMode="auto">
          <a:xfrm flipH="1">
            <a:off x="0" y="0"/>
            <a:ext cx="3352800" cy="2438400"/>
          </a:xfrm>
          <a:prstGeom prst="cloudCallout">
            <a:avLst>
              <a:gd name="adj1" fmla="val -80116"/>
              <a:gd name="adj2" fmla="val -28060"/>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defRPr/>
            </a:pPr>
            <a:endParaRPr lang="en-US" sz="1800" b="0" i="0">
              <a:solidFill>
                <a:schemeClr val="tx1"/>
              </a:solidFill>
            </a:endParaRPr>
          </a:p>
        </p:txBody>
      </p:sp>
      <p:sp>
        <p:nvSpPr>
          <p:cNvPr id="156706" name="Rectangle 34"/>
          <p:cNvSpPr>
            <a:spLocks noChangeArrowheads="1"/>
          </p:cNvSpPr>
          <p:nvPr/>
        </p:nvSpPr>
        <p:spPr bwMode="auto">
          <a:xfrm rot="19554787">
            <a:off x="3276600" y="228600"/>
            <a:ext cx="1366838" cy="8334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707" name="Text Box 35"/>
          <p:cNvSpPr txBox="1">
            <a:spLocks noChangeArrowheads="1"/>
          </p:cNvSpPr>
          <p:nvPr/>
        </p:nvSpPr>
        <p:spPr bwMode="auto">
          <a:xfrm rot="-36114">
            <a:off x="762000" y="2463800"/>
            <a:ext cx="2360613" cy="376238"/>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a:solidFill>
                  <a:schemeClr val="bg1"/>
                </a:solidFill>
              </a:rPr>
              <a:t>TALKING TRASH</a:t>
            </a:r>
            <a:endParaRPr lang="en-AU" sz="1800" i="0">
              <a:solidFill>
                <a:schemeClr val="bg1"/>
              </a:solidFill>
            </a:endParaRPr>
          </a:p>
        </p:txBody>
      </p:sp>
      <p:sp>
        <p:nvSpPr>
          <p:cNvPr id="156708" name="AutoShape 36"/>
          <p:cNvSpPr>
            <a:spLocks noChangeArrowheads="1"/>
          </p:cNvSpPr>
          <p:nvPr/>
        </p:nvSpPr>
        <p:spPr bwMode="auto">
          <a:xfrm flipH="1">
            <a:off x="5867400" y="0"/>
            <a:ext cx="3276600" cy="2590800"/>
          </a:xfrm>
          <a:prstGeom prst="cloudCallout">
            <a:avLst>
              <a:gd name="adj1" fmla="val 92829"/>
              <a:gd name="adj2" fmla="val -28556"/>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defRPr/>
            </a:pPr>
            <a:endParaRPr lang="en-US" sz="1800" b="0" i="0">
              <a:solidFill>
                <a:schemeClr val="tx1"/>
              </a:solidFill>
            </a:endParaRPr>
          </a:p>
        </p:txBody>
      </p:sp>
      <p:pic>
        <p:nvPicPr>
          <p:cNvPr id="156709" name="Picture 37" descr="Punk-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51250" y="533400"/>
            <a:ext cx="1676400" cy="2268538"/>
          </a:xfrm>
          <a:prstGeom prst="rect">
            <a:avLst/>
          </a:prstGeom>
          <a:noFill/>
          <a:ln>
            <a:noFill/>
          </a:ln>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10" name="Line 38"/>
          <p:cNvSpPr>
            <a:spLocks noChangeShapeType="1"/>
          </p:cNvSpPr>
          <p:nvPr/>
        </p:nvSpPr>
        <p:spPr bwMode="auto">
          <a:xfrm rot="-21515836">
            <a:off x="4064000" y="2819400"/>
            <a:ext cx="914400" cy="0"/>
          </a:xfrm>
          <a:prstGeom prst="line">
            <a:avLst/>
          </a:prstGeom>
          <a:noFill/>
          <a:ln w="127000">
            <a:solidFill>
              <a:srgbClr val="CC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711" name="Line 39"/>
          <p:cNvSpPr>
            <a:spLocks noChangeShapeType="1"/>
          </p:cNvSpPr>
          <p:nvPr/>
        </p:nvSpPr>
        <p:spPr bwMode="auto">
          <a:xfrm rot="-32291960">
            <a:off x="3282950" y="2667000"/>
            <a:ext cx="914400" cy="0"/>
          </a:xfrm>
          <a:prstGeom prst="line">
            <a:avLst/>
          </a:prstGeom>
          <a:noFill/>
          <a:ln w="127000">
            <a:solidFill>
              <a:srgbClr val="CC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712" name="Line 40"/>
          <p:cNvSpPr>
            <a:spLocks noChangeShapeType="1"/>
          </p:cNvSpPr>
          <p:nvPr/>
        </p:nvSpPr>
        <p:spPr bwMode="auto">
          <a:xfrm rot="-21515836">
            <a:off x="4267200" y="2819400"/>
            <a:ext cx="914400" cy="0"/>
          </a:xfrm>
          <a:prstGeom prst="line">
            <a:avLst/>
          </a:prstGeom>
          <a:noFill/>
          <a:ln w="127000">
            <a:solidFill>
              <a:srgbClr val="CC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713" name="Line 41"/>
          <p:cNvSpPr>
            <a:spLocks noChangeShapeType="1"/>
          </p:cNvSpPr>
          <p:nvPr/>
        </p:nvSpPr>
        <p:spPr bwMode="auto">
          <a:xfrm rot="-32291960">
            <a:off x="3511550" y="2667000"/>
            <a:ext cx="914400" cy="0"/>
          </a:xfrm>
          <a:prstGeom prst="line">
            <a:avLst/>
          </a:prstGeom>
          <a:noFill/>
          <a:ln w="127000">
            <a:solidFill>
              <a:srgbClr val="CC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56714" name="Text Box 42"/>
          <p:cNvSpPr txBox="1">
            <a:spLocks noChangeArrowheads="1"/>
          </p:cNvSpPr>
          <p:nvPr/>
        </p:nvSpPr>
        <p:spPr bwMode="auto">
          <a:xfrm>
            <a:off x="8610600" y="0"/>
            <a:ext cx="533400" cy="37623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12</a:t>
            </a:r>
            <a:endParaRPr lang="en-AU" sz="1800" b="0" i="0">
              <a:solidFill>
                <a:schemeClr val="tx1"/>
              </a:solidFill>
            </a:endParaRPr>
          </a:p>
        </p:txBody>
      </p:sp>
      <p:sp>
        <p:nvSpPr>
          <p:cNvPr id="156715" name="Text Box 43"/>
          <p:cNvSpPr txBox="1">
            <a:spLocks noChangeArrowheads="1"/>
          </p:cNvSpPr>
          <p:nvPr/>
        </p:nvSpPr>
        <p:spPr bwMode="auto">
          <a:xfrm>
            <a:off x="3124200" y="30163"/>
            <a:ext cx="1524000" cy="37623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i="0">
                <a:solidFill>
                  <a:schemeClr val="bg1"/>
                </a:solidFill>
              </a:rPr>
              <a:t>THINKING</a:t>
            </a:r>
          </a:p>
        </p:txBody>
      </p:sp>
      <p:sp>
        <p:nvSpPr>
          <p:cNvPr id="156716" name="Text Box 44"/>
          <p:cNvSpPr txBox="1">
            <a:spLocks noChangeArrowheads="1"/>
          </p:cNvSpPr>
          <p:nvPr/>
        </p:nvSpPr>
        <p:spPr bwMode="auto">
          <a:xfrm>
            <a:off x="762000" y="1119188"/>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lnSpc>
                <a:spcPct val="100000"/>
              </a:lnSpc>
              <a:spcBef>
                <a:spcPct val="50000"/>
              </a:spcBef>
              <a:defRPr/>
            </a:pPr>
            <a:r>
              <a:rPr lang="en-AU">
                <a:solidFill>
                  <a:schemeClr val="bg1"/>
                </a:solidFill>
                <a:latin typeface="Comic Sans MS" charset="0"/>
              </a:rPr>
              <a:t>I didn</a:t>
            </a:r>
            <a:r>
              <a:rPr lang="ja-JP" altLang="en-AU">
                <a:solidFill>
                  <a:schemeClr val="bg1"/>
                </a:solidFill>
                <a:latin typeface="Comic Sans MS" charset="0"/>
              </a:rPr>
              <a:t>’</a:t>
            </a:r>
            <a:r>
              <a:rPr lang="en-AU">
                <a:solidFill>
                  <a:schemeClr val="bg1"/>
                </a:solidFill>
                <a:latin typeface="Comic Sans MS" charset="0"/>
              </a:rPr>
              <a:t>t do nothing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Effect transition="in" filter="fade">
                                      <p:cBhvr>
                                        <p:cTn id="7" dur="1000"/>
                                        <p:tgtEl>
                                          <p:spTgt spid="156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fade">
                                      <p:cBhvr>
                                        <p:cTn id="12" dur="1000"/>
                                        <p:tgtEl>
                                          <p:spTgt spid="156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685"/>
                                        </p:tgtEl>
                                        <p:attrNameLst>
                                          <p:attrName>style.visibility</p:attrName>
                                        </p:attrNameLst>
                                      </p:cBhvr>
                                      <p:to>
                                        <p:strVal val="visible"/>
                                      </p:to>
                                    </p:set>
                                    <p:animEffect transition="in" filter="fade">
                                      <p:cBhvr>
                                        <p:cTn id="17" dur="1000"/>
                                        <p:tgtEl>
                                          <p:spTgt spid="156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6683"/>
                                        </p:tgtEl>
                                        <p:attrNameLst>
                                          <p:attrName>style.visibility</p:attrName>
                                        </p:attrNameLst>
                                      </p:cBhvr>
                                      <p:to>
                                        <p:strVal val="visible"/>
                                      </p:to>
                                    </p:set>
                                    <p:animEffect transition="in" filter="fade">
                                      <p:cBhvr>
                                        <p:cTn id="22" dur="1000"/>
                                        <p:tgtEl>
                                          <p:spTgt spid="1566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6684"/>
                                        </p:tgtEl>
                                        <p:attrNameLst>
                                          <p:attrName>style.visibility</p:attrName>
                                        </p:attrNameLst>
                                      </p:cBhvr>
                                      <p:to>
                                        <p:strVal val="visible"/>
                                      </p:to>
                                    </p:set>
                                    <p:animEffect transition="in" filter="fade">
                                      <p:cBhvr>
                                        <p:cTn id="27" dur="1000"/>
                                        <p:tgtEl>
                                          <p:spTgt spid="1566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6677"/>
                                        </p:tgtEl>
                                        <p:attrNameLst>
                                          <p:attrName>style.visibility</p:attrName>
                                        </p:attrNameLst>
                                      </p:cBhvr>
                                      <p:to>
                                        <p:strVal val="visible"/>
                                      </p:to>
                                    </p:set>
                                    <p:animEffect transition="in" filter="fade">
                                      <p:cBhvr>
                                        <p:cTn id="32" dur="1000"/>
                                        <p:tgtEl>
                                          <p:spTgt spid="1566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6679"/>
                                        </p:tgtEl>
                                        <p:attrNameLst>
                                          <p:attrName>style.visibility</p:attrName>
                                        </p:attrNameLst>
                                      </p:cBhvr>
                                      <p:to>
                                        <p:strVal val="visible"/>
                                      </p:to>
                                    </p:set>
                                    <p:animEffect transition="in" filter="fade">
                                      <p:cBhvr>
                                        <p:cTn id="37" dur="1000"/>
                                        <p:tgtEl>
                                          <p:spTgt spid="1566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6678"/>
                                        </p:tgtEl>
                                        <p:attrNameLst>
                                          <p:attrName>style.visibility</p:attrName>
                                        </p:attrNameLst>
                                      </p:cBhvr>
                                      <p:to>
                                        <p:strVal val="visible"/>
                                      </p:to>
                                    </p:set>
                                    <p:animEffect transition="in" filter="fade">
                                      <p:cBhvr>
                                        <p:cTn id="42" dur="1000"/>
                                        <p:tgtEl>
                                          <p:spTgt spid="1566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6680"/>
                                        </p:tgtEl>
                                        <p:attrNameLst>
                                          <p:attrName>style.visibility</p:attrName>
                                        </p:attrNameLst>
                                      </p:cBhvr>
                                      <p:to>
                                        <p:strVal val="visible"/>
                                      </p:to>
                                    </p:set>
                                    <p:animEffect transition="in" filter="fade">
                                      <p:cBhvr>
                                        <p:cTn id="47" dur="1000"/>
                                        <p:tgtEl>
                                          <p:spTgt spid="1566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6682"/>
                                        </p:tgtEl>
                                        <p:attrNameLst>
                                          <p:attrName>style.visibility</p:attrName>
                                        </p:attrNameLst>
                                      </p:cBhvr>
                                      <p:to>
                                        <p:strVal val="visible"/>
                                      </p:to>
                                    </p:set>
                                    <p:animEffect transition="in" filter="fade">
                                      <p:cBhvr>
                                        <p:cTn id="52" dur="1000"/>
                                        <p:tgtEl>
                                          <p:spTgt spid="15668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6681"/>
                                        </p:tgtEl>
                                        <p:attrNameLst>
                                          <p:attrName>style.visibility</p:attrName>
                                        </p:attrNameLst>
                                      </p:cBhvr>
                                      <p:to>
                                        <p:strVal val="visible"/>
                                      </p:to>
                                    </p:set>
                                    <p:animEffect transition="in" filter="fade">
                                      <p:cBhvr>
                                        <p:cTn id="57" dur="1000"/>
                                        <p:tgtEl>
                                          <p:spTgt spid="1566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6699"/>
                                        </p:tgtEl>
                                        <p:attrNameLst>
                                          <p:attrName>style.visibility</p:attrName>
                                        </p:attrNameLst>
                                      </p:cBhvr>
                                      <p:to>
                                        <p:strVal val="visible"/>
                                      </p:to>
                                    </p:set>
                                    <p:animEffect transition="in" filter="fade">
                                      <p:cBhvr>
                                        <p:cTn id="62" dur="1000"/>
                                        <p:tgtEl>
                                          <p:spTgt spid="1566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6698"/>
                                        </p:tgtEl>
                                        <p:attrNameLst>
                                          <p:attrName>style.visibility</p:attrName>
                                        </p:attrNameLst>
                                      </p:cBhvr>
                                      <p:to>
                                        <p:strVal val="visible"/>
                                      </p:to>
                                    </p:set>
                                    <p:animEffect transition="in" filter="fade">
                                      <p:cBhvr>
                                        <p:cTn id="67" dur="1000"/>
                                        <p:tgtEl>
                                          <p:spTgt spid="1566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6696"/>
                                        </p:tgtEl>
                                        <p:attrNameLst>
                                          <p:attrName>style.visibility</p:attrName>
                                        </p:attrNameLst>
                                      </p:cBhvr>
                                      <p:to>
                                        <p:strVal val="visible"/>
                                      </p:to>
                                    </p:set>
                                    <p:animEffect transition="in" filter="fade">
                                      <p:cBhvr>
                                        <p:cTn id="72" dur="1000"/>
                                        <p:tgtEl>
                                          <p:spTgt spid="15669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6697"/>
                                        </p:tgtEl>
                                        <p:attrNameLst>
                                          <p:attrName>style.visibility</p:attrName>
                                        </p:attrNameLst>
                                      </p:cBhvr>
                                      <p:to>
                                        <p:strVal val="visible"/>
                                      </p:to>
                                    </p:set>
                                    <p:animEffect transition="in" filter="fade">
                                      <p:cBhvr>
                                        <p:cTn id="77" dur="1000"/>
                                        <p:tgtEl>
                                          <p:spTgt spid="15669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6700"/>
                                        </p:tgtEl>
                                        <p:attrNameLst>
                                          <p:attrName>style.visibility</p:attrName>
                                        </p:attrNameLst>
                                      </p:cBhvr>
                                      <p:to>
                                        <p:strVal val="visible"/>
                                      </p:to>
                                    </p:set>
                                    <p:animEffect transition="in" filter="fade">
                                      <p:cBhvr>
                                        <p:cTn id="82" dur="1000"/>
                                        <p:tgtEl>
                                          <p:spTgt spid="15670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6701"/>
                                        </p:tgtEl>
                                        <p:attrNameLst>
                                          <p:attrName>style.visibility</p:attrName>
                                        </p:attrNameLst>
                                      </p:cBhvr>
                                      <p:to>
                                        <p:strVal val="visible"/>
                                      </p:to>
                                    </p:set>
                                    <p:animEffect transition="in" filter="fade">
                                      <p:cBhvr>
                                        <p:cTn id="87" dur="1000"/>
                                        <p:tgtEl>
                                          <p:spTgt spid="1567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6686"/>
                                        </p:tgtEl>
                                        <p:attrNameLst>
                                          <p:attrName>style.visibility</p:attrName>
                                        </p:attrNameLst>
                                      </p:cBhvr>
                                      <p:to>
                                        <p:strVal val="visible"/>
                                      </p:to>
                                    </p:set>
                                    <p:animEffect transition="in" filter="fade">
                                      <p:cBhvr>
                                        <p:cTn id="92" dur="1000"/>
                                        <p:tgtEl>
                                          <p:spTgt spid="15668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6687"/>
                                        </p:tgtEl>
                                        <p:attrNameLst>
                                          <p:attrName>style.visibility</p:attrName>
                                        </p:attrNameLst>
                                      </p:cBhvr>
                                      <p:to>
                                        <p:strVal val="visible"/>
                                      </p:to>
                                    </p:set>
                                    <p:animEffect transition="in" filter="fade">
                                      <p:cBhvr>
                                        <p:cTn id="97" dur="1000"/>
                                        <p:tgtEl>
                                          <p:spTgt spid="15668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6688"/>
                                        </p:tgtEl>
                                        <p:attrNameLst>
                                          <p:attrName>style.visibility</p:attrName>
                                        </p:attrNameLst>
                                      </p:cBhvr>
                                      <p:to>
                                        <p:strVal val="visible"/>
                                      </p:to>
                                    </p:set>
                                    <p:animEffect transition="in" filter="fade">
                                      <p:cBhvr>
                                        <p:cTn id="102" dur="1000"/>
                                        <p:tgtEl>
                                          <p:spTgt spid="15668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6703"/>
                                        </p:tgtEl>
                                        <p:attrNameLst>
                                          <p:attrName>style.visibility</p:attrName>
                                        </p:attrNameLst>
                                      </p:cBhvr>
                                      <p:to>
                                        <p:strVal val="visible"/>
                                      </p:to>
                                    </p:set>
                                    <p:animEffect transition="in" filter="fade">
                                      <p:cBhvr>
                                        <p:cTn id="107" dur="1000"/>
                                        <p:tgtEl>
                                          <p:spTgt spid="15670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6704"/>
                                        </p:tgtEl>
                                        <p:attrNameLst>
                                          <p:attrName>style.visibility</p:attrName>
                                        </p:attrNameLst>
                                      </p:cBhvr>
                                      <p:to>
                                        <p:strVal val="visible"/>
                                      </p:to>
                                    </p:set>
                                    <p:animEffect transition="in" filter="fade">
                                      <p:cBhvr>
                                        <p:cTn id="112" dur="1000"/>
                                        <p:tgtEl>
                                          <p:spTgt spid="15670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xit" presetSubtype="0" fill="hold" grpId="1" nodeType="clickEffect">
                                  <p:stCondLst>
                                    <p:cond delay="0"/>
                                  </p:stCondLst>
                                  <p:childTnLst>
                                    <p:animEffect transition="out" filter="fade">
                                      <p:cBhvr>
                                        <p:cTn id="116" dur="1000"/>
                                        <p:tgtEl>
                                          <p:spTgt spid="156703"/>
                                        </p:tgtEl>
                                      </p:cBhvr>
                                    </p:animEffect>
                                    <p:set>
                                      <p:cBhvr>
                                        <p:cTn id="117" dur="1" fill="hold">
                                          <p:stCondLst>
                                            <p:cond delay="999"/>
                                          </p:stCondLst>
                                        </p:cTn>
                                        <p:tgtEl>
                                          <p:spTgt spid="156703"/>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156704"/>
                                        </p:tgtEl>
                                      </p:cBhvr>
                                    </p:animEffect>
                                    <p:set>
                                      <p:cBhvr>
                                        <p:cTn id="120" dur="1" fill="hold">
                                          <p:stCondLst>
                                            <p:cond delay="999"/>
                                          </p:stCondLst>
                                        </p:cTn>
                                        <p:tgtEl>
                                          <p:spTgt spid="156704"/>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nodeType="clickEffect">
                                  <p:stCondLst>
                                    <p:cond delay="0"/>
                                  </p:stCondLst>
                                  <p:childTnLst>
                                    <p:set>
                                      <p:cBhvr>
                                        <p:cTn id="124" dur="1" fill="hold">
                                          <p:stCondLst>
                                            <p:cond delay="0"/>
                                          </p:stCondLst>
                                        </p:cTn>
                                        <p:tgtEl>
                                          <p:spTgt spid="156715"/>
                                        </p:tgtEl>
                                        <p:attrNameLst>
                                          <p:attrName>style.visibility</p:attrName>
                                        </p:attrNameLst>
                                      </p:cBhvr>
                                      <p:to>
                                        <p:strVal val="visible"/>
                                      </p:to>
                                    </p:set>
                                    <p:animEffect transition="in" filter="fade">
                                      <p:cBhvr>
                                        <p:cTn id="125" dur="1000"/>
                                        <p:tgtEl>
                                          <p:spTgt spid="156715"/>
                                        </p:tgtEl>
                                      </p:cBhvr>
                                    </p:animEffect>
                                  </p:childTnLst>
                                </p:cTn>
                              </p:par>
                              <p:par>
                                <p:cTn id="126" presetID="10" presetClass="entr" presetSubtype="0" fill="hold" nodeType="withEffect">
                                  <p:stCondLst>
                                    <p:cond delay="0"/>
                                  </p:stCondLst>
                                  <p:childTnLst>
                                    <p:set>
                                      <p:cBhvr>
                                        <p:cTn id="127" dur="1" fill="hold">
                                          <p:stCondLst>
                                            <p:cond delay="0"/>
                                          </p:stCondLst>
                                        </p:cTn>
                                        <p:tgtEl>
                                          <p:spTgt spid="156674"/>
                                        </p:tgtEl>
                                        <p:attrNameLst>
                                          <p:attrName>style.visibility</p:attrName>
                                        </p:attrNameLst>
                                      </p:cBhvr>
                                      <p:to>
                                        <p:strVal val="visible"/>
                                      </p:to>
                                    </p:set>
                                    <p:animEffect transition="in" filter="fade">
                                      <p:cBhvr>
                                        <p:cTn id="128" dur="1000"/>
                                        <p:tgtEl>
                                          <p:spTgt spid="156674"/>
                                        </p:tgtEl>
                                      </p:cBhvr>
                                    </p:animEffect>
                                  </p:childTnLst>
                                </p:cTn>
                              </p:par>
                              <p:par>
                                <p:cTn id="129" presetID="10" presetClass="entr" presetSubtype="0" fill="hold" nodeType="withEffect">
                                  <p:stCondLst>
                                    <p:cond delay="0"/>
                                  </p:stCondLst>
                                  <p:childTnLst>
                                    <p:set>
                                      <p:cBhvr>
                                        <p:cTn id="130" dur="1" fill="hold">
                                          <p:stCondLst>
                                            <p:cond delay="0"/>
                                          </p:stCondLst>
                                        </p:cTn>
                                        <p:tgtEl>
                                          <p:spTgt spid="156705"/>
                                        </p:tgtEl>
                                        <p:attrNameLst>
                                          <p:attrName>style.visibility</p:attrName>
                                        </p:attrNameLst>
                                      </p:cBhvr>
                                      <p:to>
                                        <p:strVal val="visible"/>
                                      </p:to>
                                    </p:set>
                                    <p:animEffect transition="in" filter="fade">
                                      <p:cBhvr>
                                        <p:cTn id="131" dur="1000"/>
                                        <p:tgtEl>
                                          <p:spTgt spid="15670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nodeType="clickEffect">
                                  <p:stCondLst>
                                    <p:cond delay="0"/>
                                  </p:stCondLst>
                                  <p:childTnLst>
                                    <p:set>
                                      <p:cBhvr>
                                        <p:cTn id="135" dur="1" fill="hold">
                                          <p:stCondLst>
                                            <p:cond delay="0"/>
                                          </p:stCondLst>
                                        </p:cTn>
                                        <p:tgtEl>
                                          <p:spTgt spid="156689"/>
                                        </p:tgtEl>
                                        <p:attrNameLst>
                                          <p:attrName>style.visibility</p:attrName>
                                        </p:attrNameLst>
                                      </p:cBhvr>
                                      <p:to>
                                        <p:strVal val="visible"/>
                                      </p:to>
                                    </p:set>
                                    <p:animEffect transition="in" filter="fade">
                                      <p:cBhvr>
                                        <p:cTn id="136" dur="1000"/>
                                        <p:tgtEl>
                                          <p:spTgt spid="156689"/>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ntr" presetSubtype="0" fill="hold" nodeType="clickEffect">
                                  <p:stCondLst>
                                    <p:cond delay="0"/>
                                  </p:stCondLst>
                                  <p:childTnLst>
                                    <p:set>
                                      <p:cBhvr>
                                        <p:cTn id="140" dur="1" fill="hold">
                                          <p:stCondLst>
                                            <p:cond delay="0"/>
                                          </p:stCondLst>
                                        </p:cTn>
                                        <p:tgtEl>
                                          <p:spTgt spid="156690"/>
                                        </p:tgtEl>
                                        <p:attrNameLst>
                                          <p:attrName>style.visibility</p:attrName>
                                        </p:attrNameLst>
                                      </p:cBhvr>
                                      <p:to>
                                        <p:strVal val="visible"/>
                                      </p:to>
                                    </p:set>
                                    <p:animEffect transition="in" filter="fade">
                                      <p:cBhvr>
                                        <p:cTn id="141" dur="1000"/>
                                        <p:tgtEl>
                                          <p:spTgt spid="156690"/>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nodeType="clickEffect">
                                  <p:stCondLst>
                                    <p:cond delay="0"/>
                                  </p:stCondLst>
                                  <p:childTnLst>
                                    <p:set>
                                      <p:cBhvr>
                                        <p:cTn id="145" dur="1" fill="hold">
                                          <p:stCondLst>
                                            <p:cond delay="0"/>
                                          </p:stCondLst>
                                        </p:cTn>
                                        <p:tgtEl>
                                          <p:spTgt spid="156716"/>
                                        </p:tgtEl>
                                        <p:attrNameLst>
                                          <p:attrName>style.visibility</p:attrName>
                                        </p:attrNameLst>
                                      </p:cBhvr>
                                      <p:to>
                                        <p:strVal val="visible"/>
                                      </p:to>
                                    </p:set>
                                    <p:animEffect transition="in" filter="fade">
                                      <p:cBhvr>
                                        <p:cTn id="146" dur="1000"/>
                                        <p:tgtEl>
                                          <p:spTgt spid="156716"/>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ntr" presetSubtype="0" fill="hold" nodeType="clickEffect">
                                  <p:stCondLst>
                                    <p:cond delay="0"/>
                                  </p:stCondLst>
                                  <p:childTnLst>
                                    <p:set>
                                      <p:cBhvr>
                                        <p:cTn id="150" dur="1" fill="hold">
                                          <p:stCondLst>
                                            <p:cond delay="0"/>
                                          </p:stCondLst>
                                        </p:cTn>
                                        <p:tgtEl>
                                          <p:spTgt spid="156691"/>
                                        </p:tgtEl>
                                        <p:attrNameLst>
                                          <p:attrName>style.visibility</p:attrName>
                                        </p:attrNameLst>
                                      </p:cBhvr>
                                      <p:to>
                                        <p:strVal val="visible"/>
                                      </p:to>
                                    </p:set>
                                    <p:animEffect transition="in" filter="fade">
                                      <p:cBhvr>
                                        <p:cTn id="151" dur="1000"/>
                                        <p:tgtEl>
                                          <p:spTgt spid="15669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156707"/>
                                        </p:tgtEl>
                                        <p:attrNameLst>
                                          <p:attrName>style.visibility</p:attrName>
                                        </p:attrNameLst>
                                      </p:cBhvr>
                                      <p:to>
                                        <p:strVal val="visible"/>
                                      </p:to>
                                    </p:set>
                                    <p:animEffect transition="in" filter="fade">
                                      <p:cBhvr>
                                        <p:cTn id="156" dur="1000"/>
                                        <p:tgtEl>
                                          <p:spTgt spid="15670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0" presetClass="entr" presetSubtype="0" fill="hold" nodeType="clickEffect">
                                  <p:stCondLst>
                                    <p:cond delay="0"/>
                                  </p:stCondLst>
                                  <p:childTnLst>
                                    <p:set>
                                      <p:cBhvr>
                                        <p:cTn id="160" dur="1" fill="hold">
                                          <p:stCondLst>
                                            <p:cond delay="0"/>
                                          </p:stCondLst>
                                        </p:cTn>
                                        <p:tgtEl>
                                          <p:spTgt spid="156709"/>
                                        </p:tgtEl>
                                        <p:attrNameLst>
                                          <p:attrName>style.visibility</p:attrName>
                                        </p:attrNameLst>
                                      </p:cBhvr>
                                      <p:to>
                                        <p:strVal val="visible"/>
                                      </p:to>
                                    </p:set>
                                    <p:animEffect transition="in" filter="fade">
                                      <p:cBhvr>
                                        <p:cTn id="161" dur="500"/>
                                        <p:tgtEl>
                                          <p:spTgt spid="156709"/>
                                        </p:tgtEl>
                                      </p:cBhvr>
                                    </p:animEffect>
                                  </p:childTnLst>
                                </p:cTn>
                              </p:par>
                              <p:par>
                                <p:cTn id="162" presetID="10" presetClass="exit" presetSubtype="0" fill="hold" nodeType="withEffect">
                                  <p:stCondLst>
                                    <p:cond delay="0"/>
                                  </p:stCondLst>
                                  <p:childTnLst>
                                    <p:animEffect transition="out" filter="fade">
                                      <p:cBhvr>
                                        <p:cTn id="163" dur="500"/>
                                        <p:tgtEl>
                                          <p:spTgt spid="156674"/>
                                        </p:tgtEl>
                                      </p:cBhvr>
                                    </p:animEffect>
                                    <p:set>
                                      <p:cBhvr>
                                        <p:cTn id="164" dur="1" fill="hold">
                                          <p:stCondLst>
                                            <p:cond delay="499"/>
                                          </p:stCondLst>
                                        </p:cTn>
                                        <p:tgtEl>
                                          <p:spTgt spid="156674"/>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156706"/>
                                        </p:tgtEl>
                                        <p:attrNameLst>
                                          <p:attrName>style.visibility</p:attrName>
                                        </p:attrNameLst>
                                      </p:cBhvr>
                                      <p:to>
                                        <p:strVal val="visible"/>
                                      </p:to>
                                    </p:set>
                                    <p:animEffect transition="in" filter="fade">
                                      <p:cBhvr>
                                        <p:cTn id="167" dur="1000"/>
                                        <p:tgtEl>
                                          <p:spTgt spid="156706"/>
                                        </p:tgtEl>
                                      </p:cBhvr>
                                    </p:animEffect>
                                  </p:childTnLst>
                                </p:cTn>
                              </p:par>
                              <p:par>
                                <p:cTn id="168" presetID="10" presetClass="entr" presetSubtype="0" fill="hold" nodeType="withEffect">
                                  <p:stCondLst>
                                    <p:cond delay="0"/>
                                  </p:stCondLst>
                                  <p:childTnLst>
                                    <p:set>
                                      <p:cBhvr>
                                        <p:cTn id="169" dur="1" fill="hold">
                                          <p:stCondLst>
                                            <p:cond delay="0"/>
                                          </p:stCondLst>
                                        </p:cTn>
                                        <p:tgtEl>
                                          <p:spTgt spid="156708"/>
                                        </p:tgtEl>
                                        <p:attrNameLst>
                                          <p:attrName>style.visibility</p:attrName>
                                        </p:attrNameLst>
                                      </p:cBhvr>
                                      <p:to>
                                        <p:strVal val="visible"/>
                                      </p:to>
                                    </p:set>
                                    <p:animEffect transition="in" filter="fade">
                                      <p:cBhvr>
                                        <p:cTn id="170" dur="1000"/>
                                        <p:tgtEl>
                                          <p:spTgt spid="156708"/>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nodeType="clickEffect">
                                  <p:stCondLst>
                                    <p:cond delay="0"/>
                                  </p:stCondLst>
                                  <p:childTnLst>
                                    <p:set>
                                      <p:cBhvr>
                                        <p:cTn id="174" dur="1" fill="hold">
                                          <p:stCondLst>
                                            <p:cond delay="0"/>
                                          </p:stCondLst>
                                        </p:cTn>
                                        <p:tgtEl>
                                          <p:spTgt spid="156702"/>
                                        </p:tgtEl>
                                        <p:attrNameLst>
                                          <p:attrName>style.visibility</p:attrName>
                                        </p:attrNameLst>
                                      </p:cBhvr>
                                      <p:to>
                                        <p:strVal val="visible"/>
                                      </p:to>
                                    </p:set>
                                    <p:animEffect transition="in" filter="fade">
                                      <p:cBhvr>
                                        <p:cTn id="175" dur="1000"/>
                                        <p:tgtEl>
                                          <p:spTgt spid="156702"/>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156693"/>
                                        </p:tgtEl>
                                        <p:attrNameLst>
                                          <p:attrName>style.visibility</p:attrName>
                                        </p:attrNameLst>
                                      </p:cBhvr>
                                      <p:to>
                                        <p:strVal val="visible"/>
                                      </p:to>
                                    </p:set>
                                    <p:animEffect transition="in" filter="fade">
                                      <p:cBhvr>
                                        <p:cTn id="180" dur="1000"/>
                                        <p:tgtEl>
                                          <p:spTgt spid="156693"/>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nodeType="clickEffect">
                                  <p:stCondLst>
                                    <p:cond delay="0"/>
                                  </p:stCondLst>
                                  <p:childTnLst>
                                    <p:set>
                                      <p:cBhvr>
                                        <p:cTn id="184" dur="1" fill="hold">
                                          <p:stCondLst>
                                            <p:cond delay="0"/>
                                          </p:stCondLst>
                                        </p:cTn>
                                        <p:tgtEl>
                                          <p:spTgt spid="156692"/>
                                        </p:tgtEl>
                                        <p:attrNameLst>
                                          <p:attrName>style.visibility</p:attrName>
                                        </p:attrNameLst>
                                      </p:cBhvr>
                                      <p:to>
                                        <p:strVal val="visible"/>
                                      </p:to>
                                    </p:set>
                                    <p:animEffect transition="in" filter="fade">
                                      <p:cBhvr>
                                        <p:cTn id="185" dur="1000"/>
                                        <p:tgtEl>
                                          <p:spTgt spid="15669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0" presetClass="entr" presetSubtype="0" fill="hold" nodeType="clickEffect">
                                  <p:stCondLst>
                                    <p:cond delay="0"/>
                                  </p:stCondLst>
                                  <p:childTnLst>
                                    <p:set>
                                      <p:cBhvr>
                                        <p:cTn id="189" dur="1" fill="hold">
                                          <p:stCondLst>
                                            <p:cond delay="0"/>
                                          </p:stCondLst>
                                        </p:cTn>
                                        <p:tgtEl>
                                          <p:spTgt spid="156694"/>
                                        </p:tgtEl>
                                        <p:attrNameLst>
                                          <p:attrName>style.visibility</p:attrName>
                                        </p:attrNameLst>
                                      </p:cBhvr>
                                      <p:to>
                                        <p:strVal val="visible"/>
                                      </p:to>
                                    </p:set>
                                    <p:animEffect transition="in" filter="fade">
                                      <p:cBhvr>
                                        <p:cTn id="190" dur="1000"/>
                                        <p:tgtEl>
                                          <p:spTgt spid="156694"/>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0" presetClass="entr" presetSubtype="0" fill="hold" nodeType="clickEffect">
                                  <p:stCondLst>
                                    <p:cond delay="0"/>
                                  </p:stCondLst>
                                  <p:childTnLst>
                                    <p:set>
                                      <p:cBhvr>
                                        <p:cTn id="194" dur="1" fill="hold">
                                          <p:stCondLst>
                                            <p:cond delay="0"/>
                                          </p:stCondLst>
                                        </p:cTn>
                                        <p:tgtEl>
                                          <p:spTgt spid="156695"/>
                                        </p:tgtEl>
                                        <p:attrNameLst>
                                          <p:attrName>style.visibility</p:attrName>
                                        </p:attrNameLst>
                                      </p:cBhvr>
                                      <p:to>
                                        <p:strVal val="visible"/>
                                      </p:to>
                                    </p:set>
                                    <p:animEffect transition="in" filter="fade">
                                      <p:cBhvr>
                                        <p:cTn id="195" dur="1000"/>
                                        <p:tgtEl>
                                          <p:spTgt spid="156695"/>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0" presetClass="exit" presetSubtype="0" fill="hold" grpId="1" nodeType="clickEffect">
                                  <p:stCondLst>
                                    <p:cond delay="0"/>
                                  </p:stCondLst>
                                  <p:childTnLst>
                                    <p:animEffect transition="out" filter="fade">
                                      <p:cBhvr>
                                        <p:cTn id="199" dur="2000"/>
                                        <p:tgtEl>
                                          <p:spTgt spid="156706"/>
                                        </p:tgtEl>
                                      </p:cBhvr>
                                    </p:animEffect>
                                    <p:set>
                                      <p:cBhvr>
                                        <p:cTn id="200" dur="1" fill="hold">
                                          <p:stCondLst>
                                            <p:cond delay="1999"/>
                                          </p:stCondLst>
                                        </p:cTn>
                                        <p:tgtEl>
                                          <p:spTgt spid="156706"/>
                                        </p:tgtEl>
                                        <p:attrNameLst>
                                          <p:attrName>style.visibility</p:attrName>
                                        </p:attrNameLst>
                                      </p:cBhvr>
                                      <p:to>
                                        <p:strVal val="hidden"/>
                                      </p:to>
                                    </p:set>
                                  </p:childTnLst>
                                </p:cTn>
                              </p:par>
                              <p:par>
                                <p:cTn id="201" presetID="10" presetClass="entr" presetSubtype="0" repeatCount="4000" fill="hold" nodeType="withEffect">
                                  <p:stCondLst>
                                    <p:cond delay="0"/>
                                  </p:stCondLst>
                                  <p:childTnLst>
                                    <p:set>
                                      <p:cBhvr>
                                        <p:cTn id="202" dur="1" fill="hold">
                                          <p:stCondLst>
                                            <p:cond delay="0"/>
                                          </p:stCondLst>
                                        </p:cTn>
                                        <p:tgtEl>
                                          <p:spTgt spid="156710"/>
                                        </p:tgtEl>
                                        <p:attrNameLst>
                                          <p:attrName>style.visibility</p:attrName>
                                        </p:attrNameLst>
                                      </p:cBhvr>
                                      <p:to>
                                        <p:strVal val="visible"/>
                                      </p:to>
                                    </p:set>
                                    <p:animEffect transition="in" filter="fade">
                                      <p:cBhvr>
                                        <p:cTn id="203" dur="500"/>
                                        <p:tgtEl>
                                          <p:spTgt spid="156710"/>
                                        </p:tgtEl>
                                      </p:cBhvr>
                                    </p:animEffect>
                                  </p:childTnLst>
                                </p:cTn>
                              </p:par>
                              <p:par>
                                <p:cTn id="204" presetID="10" presetClass="entr" presetSubtype="0" repeatCount="4000" fill="hold" nodeType="withEffect">
                                  <p:stCondLst>
                                    <p:cond delay="0"/>
                                  </p:stCondLst>
                                  <p:childTnLst>
                                    <p:set>
                                      <p:cBhvr>
                                        <p:cTn id="205" dur="1" fill="hold">
                                          <p:stCondLst>
                                            <p:cond delay="0"/>
                                          </p:stCondLst>
                                        </p:cTn>
                                        <p:tgtEl>
                                          <p:spTgt spid="156713"/>
                                        </p:tgtEl>
                                        <p:attrNameLst>
                                          <p:attrName>style.visibility</p:attrName>
                                        </p:attrNameLst>
                                      </p:cBhvr>
                                      <p:to>
                                        <p:strVal val="visible"/>
                                      </p:to>
                                    </p:set>
                                    <p:animEffect transition="in" filter="fade">
                                      <p:cBhvr>
                                        <p:cTn id="206" dur="500"/>
                                        <p:tgtEl>
                                          <p:spTgt spid="156713"/>
                                        </p:tgtEl>
                                      </p:cBhvr>
                                    </p:animEffect>
                                  </p:childTnLst>
                                </p:cTn>
                              </p:par>
                              <p:par>
                                <p:cTn id="207" presetID="10" presetClass="exit" presetSubtype="0" repeatCount="4000" fill="hold" nodeType="withEffect">
                                  <p:stCondLst>
                                    <p:cond delay="1000"/>
                                  </p:stCondLst>
                                  <p:childTnLst>
                                    <p:animEffect transition="out" filter="fade">
                                      <p:cBhvr>
                                        <p:cTn id="208" dur="500"/>
                                        <p:tgtEl>
                                          <p:spTgt spid="156710"/>
                                        </p:tgtEl>
                                      </p:cBhvr>
                                    </p:animEffect>
                                    <p:set>
                                      <p:cBhvr>
                                        <p:cTn id="209" dur="1" fill="hold">
                                          <p:stCondLst>
                                            <p:cond delay="499"/>
                                          </p:stCondLst>
                                        </p:cTn>
                                        <p:tgtEl>
                                          <p:spTgt spid="156710"/>
                                        </p:tgtEl>
                                        <p:attrNameLst>
                                          <p:attrName>style.visibility</p:attrName>
                                        </p:attrNameLst>
                                      </p:cBhvr>
                                      <p:to>
                                        <p:strVal val="hidden"/>
                                      </p:to>
                                    </p:set>
                                  </p:childTnLst>
                                </p:cTn>
                              </p:par>
                              <p:par>
                                <p:cTn id="210" presetID="10" presetClass="exit" presetSubtype="0" repeatCount="4000" fill="hold" nodeType="withEffect">
                                  <p:stCondLst>
                                    <p:cond delay="1000"/>
                                  </p:stCondLst>
                                  <p:childTnLst>
                                    <p:animEffect transition="out" filter="fade">
                                      <p:cBhvr>
                                        <p:cTn id="211" dur="500"/>
                                        <p:tgtEl>
                                          <p:spTgt spid="156713"/>
                                        </p:tgtEl>
                                      </p:cBhvr>
                                    </p:animEffect>
                                    <p:set>
                                      <p:cBhvr>
                                        <p:cTn id="212" dur="1" fill="hold">
                                          <p:stCondLst>
                                            <p:cond delay="499"/>
                                          </p:stCondLst>
                                        </p:cTn>
                                        <p:tgtEl>
                                          <p:spTgt spid="156713"/>
                                        </p:tgtEl>
                                        <p:attrNameLst>
                                          <p:attrName>style.visibility</p:attrName>
                                        </p:attrNameLst>
                                      </p:cBhvr>
                                      <p:to>
                                        <p:strVal val="hidden"/>
                                      </p:to>
                                    </p:set>
                                  </p:childTnLst>
                                </p:cTn>
                              </p:par>
                              <p:par>
                                <p:cTn id="213" presetID="10" presetClass="entr" presetSubtype="0" repeatCount="4000" fill="hold" nodeType="withEffect">
                                  <p:stCondLst>
                                    <p:cond delay="1500"/>
                                  </p:stCondLst>
                                  <p:childTnLst>
                                    <p:set>
                                      <p:cBhvr>
                                        <p:cTn id="214" dur="1" fill="hold">
                                          <p:stCondLst>
                                            <p:cond delay="0"/>
                                          </p:stCondLst>
                                        </p:cTn>
                                        <p:tgtEl>
                                          <p:spTgt spid="156711"/>
                                        </p:tgtEl>
                                        <p:attrNameLst>
                                          <p:attrName>style.visibility</p:attrName>
                                        </p:attrNameLst>
                                      </p:cBhvr>
                                      <p:to>
                                        <p:strVal val="visible"/>
                                      </p:to>
                                    </p:set>
                                    <p:animEffect transition="in" filter="fade">
                                      <p:cBhvr>
                                        <p:cTn id="215" dur="1000"/>
                                        <p:tgtEl>
                                          <p:spTgt spid="156711"/>
                                        </p:tgtEl>
                                      </p:cBhvr>
                                    </p:animEffect>
                                  </p:childTnLst>
                                </p:cTn>
                              </p:par>
                              <p:par>
                                <p:cTn id="216" presetID="10" presetClass="entr" presetSubtype="0" repeatCount="4000" fill="hold" nodeType="withEffect">
                                  <p:stCondLst>
                                    <p:cond delay="1500"/>
                                  </p:stCondLst>
                                  <p:childTnLst>
                                    <p:set>
                                      <p:cBhvr>
                                        <p:cTn id="217" dur="1" fill="hold">
                                          <p:stCondLst>
                                            <p:cond delay="0"/>
                                          </p:stCondLst>
                                        </p:cTn>
                                        <p:tgtEl>
                                          <p:spTgt spid="156712"/>
                                        </p:tgtEl>
                                        <p:attrNameLst>
                                          <p:attrName>style.visibility</p:attrName>
                                        </p:attrNameLst>
                                      </p:cBhvr>
                                      <p:to>
                                        <p:strVal val="visible"/>
                                      </p:to>
                                    </p:set>
                                    <p:animEffect transition="in" filter="fade">
                                      <p:cBhvr>
                                        <p:cTn id="218" dur="1000"/>
                                        <p:tgtEl>
                                          <p:spTgt spid="156712"/>
                                        </p:tgtEl>
                                      </p:cBhvr>
                                    </p:animEffect>
                                  </p:childTnLst>
                                </p:cTn>
                              </p:par>
                              <p:par>
                                <p:cTn id="219" presetID="10" presetClass="exit" presetSubtype="0" repeatCount="4000" fill="hold" nodeType="withEffect">
                                  <p:stCondLst>
                                    <p:cond delay="2500"/>
                                  </p:stCondLst>
                                  <p:childTnLst>
                                    <p:animEffect transition="out" filter="fade">
                                      <p:cBhvr>
                                        <p:cTn id="220" dur="500"/>
                                        <p:tgtEl>
                                          <p:spTgt spid="156711"/>
                                        </p:tgtEl>
                                      </p:cBhvr>
                                    </p:animEffect>
                                    <p:set>
                                      <p:cBhvr>
                                        <p:cTn id="221" dur="1" fill="hold">
                                          <p:stCondLst>
                                            <p:cond delay="499"/>
                                          </p:stCondLst>
                                        </p:cTn>
                                        <p:tgtEl>
                                          <p:spTgt spid="156711"/>
                                        </p:tgtEl>
                                        <p:attrNameLst>
                                          <p:attrName>style.visibility</p:attrName>
                                        </p:attrNameLst>
                                      </p:cBhvr>
                                      <p:to>
                                        <p:strVal val="hidden"/>
                                      </p:to>
                                    </p:set>
                                  </p:childTnLst>
                                </p:cTn>
                              </p:par>
                              <p:par>
                                <p:cTn id="222" presetID="10" presetClass="exit" presetSubtype="0" repeatCount="4000" fill="hold" nodeType="withEffect">
                                  <p:stCondLst>
                                    <p:cond delay="2500"/>
                                  </p:stCondLst>
                                  <p:childTnLst>
                                    <p:animEffect transition="out" filter="fade">
                                      <p:cBhvr>
                                        <p:cTn id="223" dur="500"/>
                                        <p:tgtEl>
                                          <p:spTgt spid="156712"/>
                                        </p:tgtEl>
                                      </p:cBhvr>
                                    </p:animEffect>
                                    <p:set>
                                      <p:cBhvr>
                                        <p:cTn id="224" dur="1" fill="hold">
                                          <p:stCondLst>
                                            <p:cond delay="499"/>
                                          </p:stCondLst>
                                        </p:cTn>
                                        <p:tgtEl>
                                          <p:spTgt spid="156712"/>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156709"/>
                                        </p:tgtEl>
                                      </p:cBhvr>
                                    </p:animEffect>
                                    <p:set>
                                      <p:cBhvr>
                                        <p:cTn id="227" dur="1" fill="hold">
                                          <p:stCondLst>
                                            <p:cond delay="499"/>
                                          </p:stCondLst>
                                        </p:cTn>
                                        <p:tgtEl>
                                          <p:spTgt spid="156709"/>
                                        </p:tgtEl>
                                        <p:attrNameLst>
                                          <p:attrName>style.visibility</p:attrName>
                                        </p:attrNameLst>
                                      </p:cBhvr>
                                      <p:to>
                                        <p:strVal val="hidden"/>
                                      </p:to>
                                    </p:set>
                                  </p:childTnLst>
                                </p:cTn>
                              </p:par>
                              <p:par>
                                <p:cTn id="228" presetID="10" presetClass="entr" presetSubtype="0" fill="hold" nodeType="withEffect">
                                  <p:stCondLst>
                                    <p:cond delay="0"/>
                                  </p:stCondLst>
                                  <p:childTnLst>
                                    <p:set>
                                      <p:cBhvr>
                                        <p:cTn id="229" dur="1" fill="hold">
                                          <p:stCondLst>
                                            <p:cond delay="0"/>
                                          </p:stCondLst>
                                        </p:cTn>
                                        <p:tgtEl>
                                          <p:spTgt spid="156674"/>
                                        </p:tgtEl>
                                        <p:attrNameLst>
                                          <p:attrName>style.visibility</p:attrName>
                                        </p:attrNameLst>
                                      </p:cBhvr>
                                      <p:to>
                                        <p:strVal val="visible"/>
                                      </p:to>
                                    </p:set>
                                    <p:animEffect transition="in" filter="fade">
                                      <p:cBhvr>
                                        <p:cTn id="230" dur="500"/>
                                        <p:tgtEl>
                                          <p:spTgt spid="156674"/>
                                        </p:tgtEl>
                                      </p:cBhvr>
                                    </p:animEffect>
                                  </p:childTnLst>
                                </p:cTn>
                              </p:par>
                              <p:par>
                                <p:cTn id="231" presetID="10" presetClass="exit" presetSubtype="0" fill="hold" nodeType="withEffect">
                                  <p:stCondLst>
                                    <p:cond delay="1000"/>
                                  </p:stCondLst>
                                  <p:childTnLst>
                                    <p:animEffect transition="out" filter="fade">
                                      <p:cBhvr>
                                        <p:cTn id="232" dur="500"/>
                                        <p:tgtEl>
                                          <p:spTgt spid="156674"/>
                                        </p:tgtEl>
                                      </p:cBhvr>
                                    </p:animEffect>
                                    <p:set>
                                      <p:cBhvr>
                                        <p:cTn id="233" dur="1" fill="hold">
                                          <p:stCondLst>
                                            <p:cond delay="499"/>
                                          </p:stCondLst>
                                        </p:cTn>
                                        <p:tgtEl>
                                          <p:spTgt spid="156674"/>
                                        </p:tgtEl>
                                        <p:attrNameLst>
                                          <p:attrName>style.visibility</p:attrName>
                                        </p:attrNameLst>
                                      </p:cBhvr>
                                      <p:to>
                                        <p:strVal val="hidden"/>
                                      </p:to>
                                    </p:set>
                                  </p:childTnLst>
                                </p:cTn>
                              </p:par>
                              <p:par>
                                <p:cTn id="234" presetID="10" presetClass="entr" presetSubtype="0" fill="hold" nodeType="withEffect">
                                  <p:stCondLst>
                                    <p:cond delay="1000"/>
                                  </p:stCondLst>
                                  <p:childTnLst>
                                    <p:set>
                                      <p:cBhvr>
                                        <p:cTn id="235" dur="1" fill="hold">
                                          <p:stCondLst>
                                            <p:cond delay="0"/>
                                          </p:stCondLst>
                                        </p:cTn>
                                        <p:tgtEl>
                                          <p:spTgt spid="156709"/>
                                        </p:tgtEl>
                                        <p:attrNameLst>
                                          <p:attrName>style.visibility</p:attrName>
                                        </p:attrNameLst>
                                      </p:cBhvr>
                                      <p:to>
                                        <p:strVal val="visible"/>
                                      </p:to>
                                    </p:set>
                                    <p:animEffect transition="in" filter="fade">
                                      <p:cBhvr>
                                        <p:cTn id="236" dur="500"/>
                                        <p:tgtEl>
                                          <p:spTgt spid="156709"/>
                                        </p:tgtEl>
                                      </p:cBhvr>
                                    </p:animEffect>
                                  </p:childTnLst>
                                </p:cTn>
                              </p:par>
                              <p:par>
                                <p:cTn id="237" presetID="10" presetClass="exit" presetSubtype="0" fill="hold" nodeType="withEffect">
                                  <p:stCondLst>
                                    <p:cond delay="2000"/>
                                  </p:stCondLst>
                                  <p:childTnLst>
                                    <p:animEffect transition="out" filter="fade">
                                      <p:cBhvr>
                                        <p:cTn id="238" dur="500"/>
                                        <p:tgtEl>
                                          <p:spTgt spid="156709"/>
                                        </p:tgtEl>
                                      </p:cBhvr>
                                    </p:animEffect>
                                    <p:set>
                                      <p:cBhvr>
                                        <p:cTn id="239" dur="1" fill="hold">
                                          <p:stCondLst>
                                            <p:cond delay="499"/>
                                          </p:stCondLst>
                                        </p:cTn>
                                        <p:tgtEl>
                                          <p:spTgt spid="156709"/>
                                        </p:tgtEl>
                                        <p:attrNameLst>
                                          <p:attrName>style.visibility</p:attrName>
                                        </p:attrNameLst>
                                      </p:cBhvr>
                                      <p:to>
                                        <p:strVal val="hidden"/>
                                      </p:to>
                                    </p:set>
                                  </p:childTnLst>
                                </p:cTn>
                              </p:par>
                              <p:par>
                                <p:cTn id="240" presetID="10" presetClass="entr" presetSubtype="0" fill="hold" nodeType="withEffect">
                                  <p:stCondLst>
                                    <p:cond delay="2000"/>
                                  </p:stCondLst>
                                  <p:childTnLst>
                                    <p:set>
                                      <p:cBhvr>
                                        <p:cTn id="241" dur="1" fill="hold">
                                          <p:stCondLst>
                                            <p:cond delay="0"/>
                                          </p:stCondLst>
                                        </p:cTn>
                                        <p:tgtEl>
                                          <p:spTgt spid="156674"/>
                                        </p:tgtEl>
                                        <p:attrNameLst>
                                          <p:attrName>style.visibility</p:attrName>
                                        </p:attrNameLst>
                                      </p:cBhvr>
                                      <p:to>
                                        <p:strVal val="visible"/>
                                      </p:to>
                                    </p:set>
                                    <p:animEffect transition="in" filter="fade">
                                      <p:cBhvr>
                                        <p:cTn id="242" dur="500"/>
                                        <p:tgtEl>
                                          <p:spTgt spid="156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p:bldP spid="156676" grpId="0"/>
      <p:bldP spid="156677" grpId="0" animBg="1"/>
      <p:bldP spid="156678" grpId="0"/>
      <p:bldP spid="156679" grpId="0"/>
      <p:bldP spid="156680" grpId="0"/>
      <p:bldP spid="156681" grpId="0"/>
      <p:bldP spid="156682" grpId="0"/>
      <p:bldP spid="156683" grpId="0"/>
      <p:bldP spid="156684" grpId="0"/>
      <p:bldP spid="156685" grpId="0"/>
      <p:bldP spid="156686" grpId="0" animBg="1"/>
      <p:bldP spid="156687" grpId="0"/>
      <p:bldP spid="156688" grpId="0" animBg="1"/>
      <p:bldP spid="156696" grpId="0"/>
      <p:bldP spid="156697" grpId="0"/>
      <p:bldP spid="156698" grpId="0"/>
      <p:bldP spid="156699" grpId="0"/>
      <p:bldP spid="156700" grpId="0"/>
      <p:bldP spid="156701" grpId="0"/>
      <p:bldP spid="156703" grpId="0"/>
      <p:bldP spid="156703" grpId="1"/>
      <p:bldP spid="156704" grpId="0"/>
      <p:bldP spid="156706" grpId="0" animBg="1"/>
      <p:bldP spid="156706"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Emotional Temperature graph"/>
          <p:cNvPicPr>
            <a:picLocks noChangeAspect="1" noChangeArrowheads="1"/>
          </p:cNvPicPr>
          <p:nvPr/>
        </p:nvPicPr>
        <p:blipFill>
          <a:blip r:embed="rId3">
            <a:alphaModFix amt="59000"/>
            <a:extLst>
              <a:ext uri="{28A0092B-C50C-407E-A947-70E740481C1C}">
                <a14:useLocalDpi xmlns:a14="http://schemas.microsoft.com/office/drawing/2010/main" val="0"/>
              </a:ext>
            </a:extLst>
          </a:blip>
          <a:srcRect/>
          <a:stretch>
            <a:fillRect/>
          </a:stretch>
        </p:blipFill>
        <p:spPr bwMode="auto">
          <a:xfrm>
            <a:off x="609600" y="609600"/>
            <a:ext cx="8001000" cy="5738813"/>
          </a:xfrm>
          <a:prstGeom prst="rect">
            <a:avLst/>
          </a:prstGeom>
          <a:noFill/>
          <a:ln>
            <a:noFill/>
          </a:ln>
          <a:extLst>
            <a:ext uri="{909E8E84-426E-40dd-AFC4-6F175D3DCCD1}">
              <a14:hiddenFill xmlns:a14="http://schemas.microsoft.com/office/drawing/2010/main">
                <a:solidFill>
                  <a:srgbClr val="FFFFFF">
                    <a:alpha val="5882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 Box 3"/>
          <p:cNvSpPr txBox="1">
            <a:spLocks noChangeArrowheads="1"/>
          </p:cNvSpPr>
          <p:nvPr/>
        </p:nvSpPr>
        <p:spPr bwMode="auto">
          <a:xfrm>
            <a:off x="685800" y="762000"/>
            <a:ext cx="16891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r">
              <a:lnSpc>
                <a:spcPct val="100000"/>
              </a:lnSpc>
              <a:spcBef>
                <a:spcPct val="50000"/>
              </a:spcBef>
            </a:pPr>
            <a:r>
              <a:rPr lang="en-AU" sz="2800" b="0">
                <a:solidFill>
                  <a:schemeClr val="tx1"/>
                </a:solidFill>
                <a:latin typeface="Comic Sans MS" charset="0"/>
              </a:rPr>
              <a:t>Anyone</a:t>
            </a:r>
          </a:p>
        </p:txBody>
      </p:sp>
      <p:sp>
        <p:nvSpPr>
          <p:cNvPr id="158724" name="Text Box 4"/>
          <p:cNvSpPr txBox="1">
            <a:spLocks noChangeArrowheads="1"/>
          </p:cNvSpPr>
          <p:nvPr/>
        </p:nvSpPr>
        <p:spPr bwMode="auto">
          <a:xfrm>
            <a:off x="685800" y="5638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0</a:t>
            </a:r>
            <a:endParaRPr lang="en-AU" sz="2000" b="0" i="0">
              <a:solidFill>
                <a:schemeClr val="tx1"/>
              </a:solidFill>
            </a:endParaRPr>
          </a:p>
        </p:txBody>
      </p:sp>
      <p:sp>
        <p:nvSpPr>
          <p:cNvPr id="158725" name="Text Box 5"/>
          <p:cNvSpPr txBox="1">
            <a:spLocks noChangeArrowheads="1"/>
          </p:cNvSpPr>
          <p:nvPr/>
        </p:nvSpPr>
        <p:spPr bwMode="auto">
          <a:xfrm>
            <a:off x="1524000" y="5257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1</a:t>
            </a:r>
            <a:endParaRPr lang="en-AU" sz="2000" b="0" i="0">
              <a:solidFill>
                <a:schemeClr val="tx1"/>
              </a:solidFill>
            </a:endParaRPr>
          </a:p>
        </p:txBody>
      </p:sp>
      <p:sp>
        <p:nvSpPr>
          <p:cNvPr id="158726" name="Text Box 6"/>
          <p:cNvSpPr txBox="1">
            <a:spLocks noChangeArrowheads="1"/>
          </p:cNvSpPr>
          <p:nvPr/>
        </p:nvSpPr>
        <p:spPr bwMode="auto">
          <a:xfrm>
            <a:off x="2133600" y="49530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2</a:t>
            </a:r>
            <a:endParaRPr lang="en-AU" sz="2000" b="0" i="0">
              <a:solidFill>
                <a:schemeClr val="tx1"/>
              </a:solidFill>
            </a:endParaRPr>
          </a:p>
        </p:txBody>
      </p:sp>
      <p:sp>
        <p:nvSpPr>
          <p:cNvPr id="158727" name="Text Box 7"/>
          <p:cNvSpPr txBox="1">
            <a:spLocks noChangeArrowheads="1"/>
          </p:cNvSpPr>
          <p:nvPr/>
        </p:nvSpPr>
        <p:spPr bwMode="auto">
          <a:xfrm>
            <a:off x="2819400" y="44958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3</a:t>
            </a:r>
            <a:endParaRPr lang="en-AU" sz="2000" b="0" i="0">
              <a:solidFill>
                <a:schemeClr val="tx1"/>
              </a:solidFill>
            </a:endParaRPr>
          </a:p>
        </p:txBody>
      </p:sp>
      <p:sp>
        <p:nvSpPr>
          <p:cNvPr id="158728" name="Text Box 8"/>
          <p:cNvSpPr txBox="1">
            <a:spLocks noChangeArrowheads="1"/>
          </p:cNvSpPr>
          <p:nvPr/>
        </p:nvSpPr>
        <p:spPr bwMode="auto">
          <a:xfrm>
            <a:off x="3581400" y="4038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4</a:t>
            </a:r>
            <a:endParaRPr lang="en-AU" sz="2000" b="0" i="0">
              <a:solidFill>
                <a:schemeClr val="tx1"/>
              </a:solidFill>
            </a:endParaRPr>
          </a:p>
        </p:txBody>
      </p:sp>
      <p:sp>
        <p:nvSpPr>
          <p:cNvPr id="158729" name="Text Box 9"/>
          <p:cNvSpPr txBox="1">
            <a:spLocks noChangeArrowheads="1"/>
          </p:cNvSpPr>
          <p:nvPr/>
        </p:nvSpPr>
        <p:spPr bwMode="auto">
          <a:xfrm>
            <a:off x="4191000" y="36576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5</a:t>
            </a:r>
            <a:endParaRPr lang="en-AU" sz="2000" b="0" i="0">
              <a:solidFill>
                <a:schemeClr val="tx1"/>
              </a:solidFill>
            </a:endParaRPr>
          </a:p>
        </p:txBody>
      </p:sp>
      <p:sp>
        <p:nvSpPr>
          <p:cNvPr id="158730" name="Text Box 10"/>
          <p:cNvSpPr txBox="1">
            <a:spLocks noChangeArrowheads="1"/>
          </p:cNvSpPr>
          <p:nvPr/>
        </p:nvSpPr>
        <p:spPr bwMode="auto">
          <a:xfrm>
            <a:off x="6248400" y="2438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8</a:t>
            </a:r>
            <a:endParaRPr lang="en-AU" sz="2000" b="0" i="0">
              <a:solidFill>
                <a:schemeClr val="tx1"/>
              </a:solidFill>
            </a:endParaRPr>
          </a:p>
        </p:txBody>
      </p:sp>
      <p:sp>
        <p:nvSpPr>
          <p:cNvPr id="158731" name="Text Box 11"/>
          <p:cNvSpPr txBox="1">
            <a:spLocks noChangeArrowheads="1"/>
          </p:cNvSpPr>
          <p:nvPr/>
        </p:nvSpPr>
        <p:spPr bwMode="auto">
          <a:xfrm>
            <a:off x="5562600" y="2819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7</a:t>
            </a:r>
            <a:endParaRPr lang="en-AU" sz="2000" b="0" i="0">
              <a:solidFill>
                <a:schemeClr val="tx1"/>
              </a:solidFill>
            </a:endParaRPr>
          </a:p>
        </p:txBody>
      </p:sp>
      <p:sp>
        <p:nvSpPr>
          <p:cNvPr id="158732" name="Text Box 12"/>
          <p:cNvSpPr txBox="1">
            <a:spLocks noChangeArrowheads="1"/>
          </p:cNvSpPr>
          <p:nvPr/>
        </p:nvSpPr>
        <p:spPr bwMode="auto">
          <a:xfrm>
            <a:off x="4953000" y="3200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6</a:t>
            </a:r>
            <a:endParaRPr lang="en-AU" sz="2000" b="0" i="0">
              <a:solidFill>
                <a:schemeClr val="tx1"/>
              </a:solidFill>
            </a:endParaRPr>
          </a:p>
        </p:txBody>
      </p:sp>
      <p:sp>
        <p:nvSpPr>
          <p:cNvPr id="158733" name="Text Box 13"/>
          <p:cNvSpPr txBox="1">
            <a:spLocks noChangeArrowheads="1"/>
          </p:cNvSpPr>
          <p:nvPr/>
        </p:nvSpPr>
        <p:spPr bwMode="auto">
          <a:xfrm>
            <a:off x="7315200" y="1736725"/>
            <a:ext cx="609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10</a:t>
            </a:r>
            <a:endParaRPr lang="en-AU" sz="2000" b="0" i="0">
              <a:solidFill>
                <a:schemeClr val="tx1"/>
              </a:solidFill>
            </a:endParaRPr>
          </a:p>
        </p:txBody>
      </p:sp>
      <p:sp>
        <p:nvSpPr>
          <p:cNvPr id="158734" name="Text Box 14"/>
          <p:cNvSpPr txBox="1">
            <a:spLocks noChangeArrowheads="1"/>
          </p:cNvSpPr>
          <p:nvPr/>
        </p:nvSpPr>
        <p:spPr bwMode="auto">
          <a:xfrm>
            <a:off x="6781800" y="2057400"/>
            <a:ext cx="457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latin typeface="Hobo Std" charset="0"/>
              </a:rPr>
              <a:t>9</a:t>
            </a:r>
            <a:endParaRPr lang="en-AU" sz="2000" b="0" i="0">
              <a:solidFill>
                <a:schemeClr val="tx1"/>
              </a:solidFill>
            </a:endParaRPr>
          </a:p>
        </p:txBody>
      </p:sp>
      <p:sp>
        <p:nvSpPr>
          <p:cNvPr id="158735" name="Text Box 15"/>
          <p:cNvSpPr txBox="1">
            <a:spLocks noChangeArrowheads="1"/>
          </p:cNvSpPr>
          <p:nvPr/>
        </p:nvSpPr>
        <p:spPr bwMode="auto">
          <a:xfrm>
            <a:off x="7315200" y="2362200"/>
            <a:ext cx="1143000"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Throwing things</a:t>
            </a:r>
          </a:p>
          <a:p>
            <a:pPr algn="l">
              <a:lnSpc>
                <a:spcPct val="100000"/>
              </a:lnSpc>
              <a:spcBef>
                <a:spcPct val="50000"/>
              </a:spcBef>
            </a:pPr>
            <a:r>
              <a:rPr lang="en-AU" sz="1200" i="0">
                <a:solidFill>
                  <a:schemeClr val="tx1"/>
                </a:solidFill>
                <a:latin typeface="Comic Sans MS" charset="0"/>
              </a:rPr>
              <a:t>Swearing</a:t>
            </a:r>
          </a:p>
          <a:p>
            <a:pPr algn="l">
              <a:lnSpc>
                <a:spcPct val="100000"/>
              </a:lnSpc>
              <a:spcBef>
                <a:spcPct val="50000"/>
              </a:spcBef>
            </a:pPr>
            <a:r>
              <a:rPr lang="en-AU" sz="1200" i="0">
                <a:solidFill>
                  <a:schemeClr val="tx1"/>
                </a:solidFill>
                <a:latin typeface="Comic Sans MS" charset="0"/>
              </a:rPr>
              <a:t>Hitting out</a:t>
            </a:r>
          </a:p>
        </p:txBody>
      </p:sp>
      <p:sp>
        <p:nvSpPr>
          <p:cNvPr id="181263" name="Text Box 16"/>
          <p:cNvSpPr txBox="1">
            <a:spLocks noChangeArrowheads="1"/>
          </p:cNvSpPr>
          <p:nvPr/>
        </p:nvSpPr>
        <p:spPr bwMode="auto">
          <a:xfrm>
            <a:off x="1447800" y="42672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endParaRPr lang="en-US" sz="2400" b="0" i="0">
              <a:solidFill>
                <a:schemeClr val="tx1"/>
              </a:solidFill>
            </a:endParaRPr>
          </a:p>
        </p:txBody>
      </p:sp>
      <p:sp>
        <p:nvSpPr>
          <p:cNvPr id="158737" name="Text Box 17"/>
          <p:cNvSpPr txBox="1">
            <a:spLocks noChangeArrowheads="1"/>
          </p:cNvSpPr>
          <p:nvPr/>
        </p:nvSpPr>
        <p:spPr bwMode="auto">
          <a:xfrm>
            <a:off x="2667000" y="4953000"/>
            <a:ext cx="1524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a:solidFill>
                  <a:schemeClr val="tx1"/>
                </a:solidFill>
                <a:latin typeface="Comic Sans MS" charset="0"/>
              </a:rPr>
              <a:t>Get called names</a:t>
            </a:r>
          </a:p>
        </p:txBody>
      </p:sp>
      <p:sp>
        <p:nvSpPr>
          <p:cNvPr id="158738" name="Text Box 18"/>
          <p:cNvSpPr txBox="1">
            <a:spLocks noChangeArrowheads="1"/>
          </p:cNvSpPr>
          <p:nvPr/>
        </p:nvSpPr>
        <p:spPr bwMode="auto">
          <a:xfrm>
            <a:off x="4191000" y="4381500"/>
            <a:ext cx="16002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20000"/>
              </a:lnSpc>
              <a:spcBef>
                <a:spcPct val="50000"/>
              </a:spcBef>
            </a:pPr>
            <a:r>
              <a:rPr lang="en-AU" sz="1200">
                <a:solidFill>
                  <a:schemeClr val="tx1"/>
                </a:solidFill>
                <a:latin typeface="Comic Sans MS" charset="0"/>
              </a:rPr>
              <a:t>Keep saying things </a:t>
            </a:r>
          </a:p>
          <a:p>
            <a:pPr algn="l">
              <a:lnSpc>
                <a:spcPct val="50000"/>
              </a:lnSpc>
              <a:spcBef>
                <a:spcPct val="50000"/>
              </a:spcBef>
            </a:pPr>
            <a:r>
              <a:rPr lang="en-AU" sz="1200">
                <a:solidFill>
                  <a:schemeClr val="tx1"/>
                </a:solidFill>
                <a:latin typeface="Comic Sans MS" charset="0"/>
              </a:rPr>
              <a:t>Mention my mum</a:t>
            </a:r>
          </a:p>
        </p:txBody>
      </p:sp>
      <p:sp>
        <p:nvSpPr>
          <p:cNvPr id="158739" name="Text Box 19"/>
          <p:cNvSpPr txBox="1">
            <a:spLocks noChangeArrowheads="1"/>
          </p:cNvSpPr>
          <p:nvPr/>
        </p:nvSpPr>
        <p:spPr bwMode="auto">
          <a:xfrm>
            <a:off x="4267200" y="25146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Walk over and push them</a:t>
            </a:r>
          </a:p>
        </p:txBody>
      </p:sp>
      <p:sp>
        <p:nvSpPr>
          <p:cNvPr id="158740" name="Text Box 20"/>
          <p:cNvSpPr txBox="1">
            <a:spLocks noChangeArrowheads="1"/>
          </p:cNvSpPr>
          <p:nvPr/>
        </p:nvSpPr>
        <p:spPr bwMode="auto">
          <a:xfrm>
            <a:off x="5715000" y="3124200"/>
            <a:ext cx="106680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a:solidFill>
                  <a:schemeClr val="tx1"/>
                </a:solidFill>
                <a:latin typeface="Comic Sans MS" charset="0"/>
              </a:rPr>
              <a:t>Push back and call me a wanker</a:t>
            </a:r>
          </a:p>
        </p:txBody>
      </p:sp>
      <p:sp>
        <p:nvSpPr>
          <p:cNvPr id="158741" name="Text Box 21"/>
          <p:cNvSpPr txBox="1">
            <a:spLocks noChangeArrowheads="1"/>
          </p:cNvSpPr>
          <p:nvPr/>
        </p:nvSpPr>
        <p:spPr bwMode="auto">
          <a:xfrm>
            <a:off x="5638800" y="1752600"/>
            <a:ext cx="152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Start fighting and yelling</a:t>
            </a:r>
          </a:p>
        </p:txBody>
      </p:sp>
      <p:sp>
        <p:nvSpPr>
          <p:cNvPr id="158742" name="AutoShape 22"/>
          <p:cNvSpPr>
            <a:spLocks noChangeArrowheads="1"/>
          </p:cNvSpPr>
          <p:nvPr/>
        </p:nvSpPr>
        <p:spPr bwMode="auto">
          <a:xfrm rot="-1725238">
            <a:off x="5638800" y="37338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58743" name="AutoShape 23"/>
          <p:cNvSpPr>
            <a:spLocks noChangeArrowheads="1"/>
          </p:cNvSpPr>
          <p:nvPr/>
        </p:nvSpPr>
        <p:spPr bwMode="auto">
          <a:xfrm rot="-1725238">
            <a:off x="2438400" y="5410200"/>
            <a:ext cx="2590800" cy="381000"/>
          </a:xfrm>
          <a:prstGeom prst="leftRightArrow">
            <a:avLst>
              <a:gd name="adj1" fmla="val 50000"/>
              <a:gd name="adj2" fmla="val 136000"/>
            </a:avLst>
          </a:prstGeom>
          <a:solidFill>
            <a:srgbClr val="FF0000"/>
          </a:solidFill>
          <a:ln w="9525">
            <a:solidFill>
              <a:srgbClr val="FF0000"/>
            </a:solidFill>
            <a:miter lim="800000"/>
            <a:headEnd/>
            <a:tailEnd/>
          </a:ln>
        </p:spPr>
        <p:txBody>
          <a:bodyPr wrap="none" anchor="ctr"/>
          <a:lstStyle/>
          <a:p>
            <a:endParaRPr lang="en-US"/>
          </a:p>
        </p:txBody>
      </p:sp>
      <p:sp>
        <p:nvSpPr>
          <p:cNvPr id="158744" name="Text Box 24"/>
          <p:cNvSpPr txBox="1">
            <a:spLocks noChangeArrowheads="1"/>
          </p:cNvSpPr>
          <p:nvPr/>
        </p:nvSpPr>
        <p:spPr bwMode="auto">
          <a:xfrm rot="-1737287">
            <a:off x="3276600" y="5562600"/>
            <a:ext cx="1371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rPr>
              <a:t>In control</a:t>
            </a:r>
          </a:p>
        </p:txBody>
      </p:sp>
      <p:sp>
        <p:nvSpPr>
          <p:cNvPr id="158745" name="Text Box 25"/>
          <p:cNvSpPr txBox="1">
            <a:spLocks noChangeArrowheads="1"/>
          </p:cNvSpPr>
          <p:nvPr/>
        </p:nvSpPr>
        <p:spPr bwMode="auto">
          <a:xfrm rot="-1801736">
            <a:off x="6248400" y="3962400"/>
            <a:ext cx="1828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b="0" i="0">
                <a:solidFill>
                  <a:schemeClr val="tx1"/>
                </a:solidFill>
              </a:rPr>
              <a:t>Out of control</a:t>
            </a:r>
          </a:p>
        </p:txBody>
      </p:sp>
      <p:pic>
        <p:nvPicPr>
          <p:cNvPr id="158746" name="Picture 26"/>
          <p:cNvPicPr>
            <a:picLocks noChangeAspect="1" noChangeArrowheads="1"/>
          </p:cNvPicPr>
          <p:nvPr/>
        </p:nvPicPr>
        <p:blipFill>
          <a:blip r:embed="rId4">
            <a:lum bright="48000" contrast="8000"/>
            <a:grayscl/>
            <a:alphaModFix amt="61000"/>
            <a:extLst>
              <a:ext uri="{28A0092B-C50C-407E-A947-70E740481C1C}">
                <a14:useLocalDpi xmlns:a14="http://schemas.microsoft.com/office/drawing/2010/main" val="0"/>
              </a:ext>
            </a:extLst>
          </a:blip>
          <a:srcRect l="1984" t="42860" r="36496" b="28914"/>
          <a:stretch>
            <a:fillRect/>
          </a:stretch>
        </p:blipFill>
        <p:spPr bwMode="auto">
          <a:xfrm rot="3358608">
            <a:off x="3434557" y="3347243"/>
            <a:ext cx="1676400" cy="620713"/>
          </a:xfrm>
          <a:prstGeom prst="rect">
            <a:avLst/>
          </a:prstGeom>
          <a:noFill/>
          <a:ln>
            <a:noFill/>
          </a:ln>
          <a:effectLst/>
          <a:extLst>
            <a:ext uri="{909E8E84-426E-40dd-AFC4-6F175D3DCCD1}">
              <a14:hiddenFill xmlns:a14="http://schemas.microsoft.com/office/drawing/2010/main">
                <a:solidFill>
                  <a:schemeClr val="accent1">
                    <a:alpha val="61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8747" name="Oval 27"/>
          <p:cNvSpPr>
            <a:spLocks noChangeArrowheads="1"/>
          </p:cNvSpPr>
          <p:nvPr/>
        </p:nvSpPr>
        <p:spPr bwMode="auto">
          <a:xfrm>
            <a:off x="2133600" y="4724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8748" name="Oval 28"/>
          <p:cNvSpPr>
            <a:spLocks noChangeArrowheads="1"/>
          </p:cNvSpPr>
          <p:nvPr/>
        </p:nvSpPr>
        <p:spPr bwMode="auto">
          <a:xfrm>
            <a:off x="3505200" y="39624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8749" name="Oval 29"/>
          <p:cNvSpPr>
            <a:spLocks noChangeArrowheads="1"/>
          </p:cNvSpPr>
          <p:nvPr/>
        </p:nvSpPr>
        <p:spPr bwMode="auto">
          <a:xfrm>
            <a:off x="4876800" y="3048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8750" name="Oval 30"/>
          <p:cNvSpPr>
            <a:spLocks noChangeArrowheads="1"/>
          </p:cNvSpPr>
          <p:nvPr/>
        </p:nvSpPr>
        <p:spPr bwMode="auto">
          <a:xfrm>
            <a:off x="6172200" y="22860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58751" name="Oval 31"/>
          <p:cNvSpPr>
            <a:spLocks noChangeArrowheads="1"/>
          </p:cNvSpPr>
          <p:nvPr/>
        </p:nvSpPr>
        <p:spPr bwMode="auto">
          <a:xfrm>
            <a:off x="7289800" y="1600200"/>
            <a:ext cx="304800" cy="304800"/>
          </a:xfrm>
          <a:prstGeom prst="ellipse">
            <a:avLst/>
          </a:prstGeom>
          <a:noFill/>
          <a:ln w="4445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158752" name="Picture 32" descr="volc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524000"/>
            <a:ext cx="99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53" name="Picture 33" descr="Volcano_st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524000"/>
            <a:ext cx="9906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54" name="Text Box 34">
            <a:hlinkClick r:id="rId7" action="ppaction://hlinksldjump"/>
          </p:cNvPr>
          <p:cNvSpPr txBox="1">
            <a:spLocks noChangeArrowheads="1"/>
          </p:cNvSpPr>
          <p:nvPr/>
        </p:nvSpPr>
        <p:spPr bwMode="auto">
          <a:xfrm>
            <a:off x="7467600" y="6324600"/>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t>back </a:t>
            </a:r>
            <a:endParaRPr lang="en-AU" sz="2000" i="0">
              <a:solidFill>
                <a:schemeClr val="tx1"/>
              </a:solidFill>
            </a:endParaRPr>
          </a:p>
        </p:txBody>
      </p:sp>
      <p:sp>
        <p:nvSpPr>
          <p:cNvPr id="158755" name="Text Box 35"/>
          <p:cNvSpPr txBox="1">
            <a:spLocks noChangeArrowheads="1"/>
          </p:cNvSpPr>
          <p:nvPr/>
        </p:nvSpPr>
        <p:spPr bwMode="auto">
          <a:xfrm>
            <a:off x="8458200" y="80963"/>
            <a:ext cx="533400"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00000"/>
              </a:lnSpc>
              <a:spcBef>
                <a:spcPct val="50000"/>
              </a:spcBef>
              <a:defRPr/>
            </a:pPr>
            <a:r>
              <a:rPr lang="en-AU" sz="1800" b="0" i="0">
                <a:latin typeface="Arial Black" charset="0"/>
              </a:rPr>
              <a:t>13</a:t>
            </a:r>
            <a:endParaRPr lang="en-AU" sz="1800" b="0" i="0">
              <a:solidFill>
                <a:schemeClr val="tx1"/>
              </a:solidFill>
            </a:endParaRPr>
          </a:p>
        </p:txBody>
      </p:sp>
      <p:sp>
        <p:nvSpPr>
          <p:cNvPr id="158756" name="AutoShape 36"/>
          <p:cNvSpPr>
            <a:spLocks noChangeArrowheads="1"/>
          </p:cNvSpPr>
          <p:nvPr/>
        </p:nvSpPr>
        <p:spPr bwMode="auto">
          <a:xfrm rot="-2282645">
            <a:off x="2376488" y="38100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58757" name="AutoShape 37"/>
          <p:cNvSpPr>
            <a:spLocks noChangeArrowheads="1"/>
          </p:cNvSpPr>
          <p:nvPr/>
        </p:nvSpPr>
        <p:spPr bwMode="auto">
          <a:xfrm rot="-2151406">
            <a:off x="1931988" y="41529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58758" name="AutoShape 38"/>
          <p:cNvSpPr>
            <a:spLocks noChangeArrowheads="1"/>
          </p:cNvSpPr>
          <p:nvPr/>
        </p:nvSpPr>
        <p:spPr bwMode="auto">
          <a:xfrm rot="-2114166">
            <a:off x="1525588" y="4457700"/>
            <a:ext cx="976312" cy="304800"/>
          </a:xfrm>
          <a:prstGeom prst="rightArrow">
            <a:avLst>
              <a:gd name="adj1" fmla="val 50000"/>
              <a:gd name="adj2" fmla="val 80078"/>
            </a:avLst>
          </a:prstGeom>
          <a:solidFill>
            <a:srgbClr val="FF0000"/>
          </a:solidFill>
          <a:ln w="9525">
            <a:solidFill>
              <a:srgbClr val="FF0000"/>
            </a:solidFill>
            <a:miter lim="800000"/>
            <a:headEnd/>
            <a:tailEnd/>
          </a:ln>
        </p:spPr>
        <p:txBody>
          <a:bodyPr wrap="none" anchor="ctr"/>
          <a:lstStyle/>
          <a:p>
            <a:endParaRPr lang="en-US"/>
          </a:p>
        </p:txBody>
      </p:sp>
      <p:sp>
        <p:nvSpPr>
          <p:cNvPr id="158759" name="AutoShape 39"/>
          <p:cNvSpPr>
            <a:spLocks noChangeArrowheads="1"/>
          </p:cNvSpPr>
          <p:nvPr/>
        </p:nvSpPr>
        <p:spPr bwMode="auto">
          <a:xfrm>
            <a:off x="1905000" y="1905000"/>
            <a:ext cx="1828800" cy="990600"/>
          </a:xfrm>
          <a:prstGeom prst="cloudCallout">
            <a:avLst>
              <a:gd name="adj1" fmla="val 33245"/>
              <a:gd name="adj2" fmla="val 113139"/>
            </a:avLst>
          </a:prstGeom>
          <a:noFill/>
          <a:ln w="127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a:lnSpc>
                <a:spcPct val="80000"/>
              </a:lnSpc>
              <a:spcBef>
                <a:spcPct val="50000"/>
              </a:spcBef>
            </a:pPr>
            <a:r>
              <a:rPr lang="en-AU" sz="1200" i="0">
                <a:solidFill>
                  <a:schemeClr val="tx1"/>
                </a:solidFill>
              </a:rPr>
              <a:t>STOP</a:t>
            </a:r>
          </a:p>
          <a:p>
            <a:pPr>
              <a:lnSpc>
                <a:spcPct val="80000"/>
              </a:lnSpc>
              <a:spcBef>
                <a:spcPct val="50000"/>
              </a:spcBef>
            </a:pPr>
            <a:r>
              <a:rPr lang="en-AU" sz="1200" i="0">
                <a:solidFill>
                  <a:schemeClr val="tx1"/>
                </a:solidFill>
              </a:rPr>
              <a:t>Think Consequences</a:t>
            </a:r>
          </a:p>
          <a:p>
            <a:pPr>
              <a:lnSpc>
                <a:spcPct val="80000"/>
              </a:lnSpc>
              <a:spcBef>
                <a:spcPct val="50000"/>
              </a:spcBef>
            </a:pPr>
            <a:r>
              <a:rPr lang="en-AU" sz="1200" i="0">
                <a:solidFill>
                  <a:schemeClr val="tx1"/>
                </a:solidFill>
              </a:rPr>
              <a:t>Is it worth it?</a:t>
            </a:r>
          </a:p>
        </p:txBody>
      </p:sp>
      <p:sp>
        <p:nvSpPr>
          <p:cNvPr id="158760" name="AutoShape 40"/>
          <p:cNvSpPr>
            <a:spLocks noChangeArrowheads="1"/>
          </p:cNvSpPr>
          <p:nvPr/>
        </p:nvSpPr>
        <p:spPr bwMode="auto">
          <a:xfrm rot="3147817" flipH="1">
            <a:off x="2947988" y="3148012"/>
            <a:ext cx="533400" cy="6381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0000"/>
          </a:solidFill>
          <a:ln w="9525">
            <a:solidFill>
              <a:srgbClr val="FF0000"/>
            </a:solidFill>
            <a:miter lim="800000"/>
            <a:headEnd/>
            <a:tailEnd/>
          </a:ln>
        </p:spPr>
        <p:txBody>
          <a:bodyPr wrap="none" anchor="ctr"/>
          <a:lstStyle/>
          <a:p>
            <a:endParaRPr lang="en-US"/>
          </a:p>
        </p:txBody>
      </p:sp>
      <p:sp>
        <p:nvSpPr>
          <p:cNvPr id="158761" name="Text Box 41"/>
          <p:cNvSpPr txBox="1">
            <a:spLocks noChangeArrowheads="1"/>
          </p:cNvSpPr>
          <p:nvPr/>
        </p:nvSpPr>
        <p:spPr bwMode="auto">
          <a:xfrm>
            <a:off x="1219200" y="4495800"/>
            <a:ext cx="1219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Feeling good</a:t>
            </a:r>
          </a:p>
        </p:txBody>
      </p:sp>
      <p:sp>
        <p:nvSpPr>
          <p:cNvPr id="158762" name="Text Box 42"/>
          <p:cNvSpPr txBox="1">
            <a:spLocks noChangeArrowheads="1"/>
          </p:cNvSpPr>
          <p:nvPr/>
        </p:nvSpPr>
        <p:spPr bwMode="auto">
          <a:xfrm>
            <a:off x="2286000" y="3886200"/>
            <a:ext cx="1371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1200" i="0">
                <a:solidFill>
                  <a:schemeClr val="tx1"/>
                </a:solidFill>
                <a:latin typeface="Comic Sans MS" charset="0"/>
              </a:rPr>
              <a:t>Answer back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fade">
                                      <p:cBhvr>
                                        <p:cTn id="7" dur="1000"/>
                                        <p:tgtEl>
                                          <p:spTgt spid="158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724"/>
                                        </p:tgtEl>
                                        <p:attrNameLst>
                                          <p:attrName>style.visibility</p:attrName>
                                        </p:attrNameLst>
                                      </p:cBhvr>
                                      <p:to>
                                        <p:strVal val="visible"/>
                                      </p:to>
                                    </p:set>
                                    <p:animEffect transition="in" filter="fade">
                                      <p:cBhvr>
                                        <p:cTn id="12" dur="1000"/>
                                        <p:tgtEl>
                                          <p:spTgt spid="158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8733"/>
                                        </p:tgtEl>
                                        <p:attrNameLst>
                                          <p:attrName>style.visibility</p:attrName>
                                        </p:attrNameLst>
                                      </p:cBhvr>
                                      <p:to>
                                        <p:strVal val="visible"/>
                                      </p:to>
                                    </p:set>
                                    <p:animEffect transition="in" filter="fade">
                                      <p:cBhvr>
                                        <p:cTn id="17" dur="1000"/>
                                        <p:tgtEl>
                                          <p:spTgt spid="1587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8752"/>
                                        </p:tgtEl>
                                        <p:attrNameLst>
                                          <p:attrName>style.visibility</p:attrName>
                                        </p:attrNameLst>
                                      </p:cBhvr>
                                      <p:to>
                                        <p:strVal val="visible"/>
                                      </p:to>
                                    </p:set>
                                    <p:animEffect transition="in" filter="fade">
                                      <p:cBhvr>
                                        <p:cTn id="22" dur="1000"/>
                                        <p:tgtEl>
                                          <p:spTgt spid="158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8735"/>
                                        </p:tgtEl>
                                        <p:attrNameLst>
                                          <p:attrName>style.visibility</p:attrName>
                                        </p:attrNameLst>
                                      </p:cBhvr>
                                      <p:to>
                                        <p:strVal val="visible"/>
                                      </p:to>
                                    </p:set>
                                    <p:animEffect transition="in" filter="fade">
                                      <p:cBhvr>
                                        <p:cTn id="27" dur="1000"/>
                                        <p:tgtEl>
                                          <p:spTgt spid="1587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15875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5875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8725"/>
                                        </p:tgtEl>
                                        <p:attrNameLst>
                                          <p:attrName>style.visibility</p:attrName>
                                        </p:attrNameLst>
                                      </p:cBhvr>
                                      <p:to>
                                        <p:strVal val="visible"/>
                                      </p:to>
                                    </p:set>
                                    <p:animEffect transition="in" filter="fade">
                                      <p:cBhvr>
                                        <p:cTn id="38" dur="1000"/>
                                        <p:tgtEl>
                                          <p:spTgt spid="1587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8727"/>
                                        </p:tgtEl>
                                        <p:attrNameLst>
                                          <p:attrName>style.visibility</p:attrName>
                                        </p:attrNameLst>
                                      </p:cBhvr>
                                      <p:to>
                                        <p:strVal val="visible"/>
                                      </p:to>
                                    </p:set>
                                    <p:animEffect transition="in" filter="fade">
                                      <p:cBhvr>
                                        <p:cTn id="41" dur="1000"/>
                                        <p:tgtEl>
                                          <p:spTgt spid="1587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8726"/>
                                        </p:tgtEl>
                                        <p:attrNameLst>
                                          <p:attrName>style.visibility</p:attrName>
                                        </p:attrNameLst>
                                      </p:cBhvr>
                                      <p:to>
                                        <p:strVal val="visible"/>
                                      </p:to>
                                    </p:set>
                                    <p:animEffect transition="in" filter="fade">
                                      <p:cBhvr>
                                        <p:cTn id="44" dur="1000"/>
                                        <p:tgtEl>
                                          <p:spTgt spid="1587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8728"/>
                                        </p:tgtEl>
                                        <p:attrNameLst>
                                          <p:attrName>style.visibility</p:attrName>
                                        </p:attrNameLst>
                                      </p:cBhvr>
                                      <p:to>
                                        <p:strVal val="visible"/>
                                      </p:to>
                                    </p:set>
                                    <p:animEffect transition="in" filter="fade">
                                      <p:cBhvr>
                                        <p:cTn id="47" dur="1000"/>
                                        <p:tgtEl>
                                          <p:spTgt spid="1587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8729"/>
                                        </p:tgtEl>
                                        <p:attrNameLst>
                                          <p:attrName>style.visibility</p:attrName>
                                        </p:attrNameLst>
                                      </p:cBhvr>
                                      <p:to>
                                        <p:strVal val="visible"/>
                                      </p:to>
                                    </p:set>
                                    <p:animEffect transition="in" filter="fade">
                                      <p:cBhvr>
                                        <p:cTn id="50" dur="1000"/>
                                        <p:tgtEl>
                                          <p:spTgt spid="1587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8730"/>
                                        </p:tgtEl>
                                        <p:attrNameLst>
                                          <p:attrName>style.visibility</p:attrName>
                                        </p:attrNameLst>
                                      </p:cBhvr>
                                      <p:to>
                                        <p:strVal val="visible"/>
                                      </p:to>
                                    </p:set>
                                    <p:animEffect transition="in" filter="fade">
                                      <p:cBhvr>
                                        <p:cTn id="53" dur="1000"/>
                                        <p:tgtEl>
                                          <p:spTgt spid="1587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8731"/>
                                        </p:tgtEl>
                                        <p:attrNameLst>
                                          <p:attrName>style.visibility</p:attrName>
                                        </p:attrNameLst>
                                      </p:cBhvr>
                                      <p:to>
                                        <p:strVal val="visible"/>
                                      </p:to>
                                    </p:set>
                                    <p:animEffect transition="in" filter="fade">
                                      <p:cBhvr>
                                        <p:cTn id="56" dur="1000"/>
                                        <p:tgtEl>
                                          <p:spTgt spid="1587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8732"/>
                                        </p:tgtEl>
                                        <p:attrNameLst>
                                          <p:attrName>style.visibility</p:attrName>
                                        </p:attrNameLst>
                                      </p:cBhvr>
                                      <p:to>
                                        <p:strVal val="visible"/>
                                      </p:to>
                                    </p:set>
                                    <p:animEffect transition="in" filter="fade">
                                      <p:cBhvr>
                                        <p:cTn id="59" dur="1000"/>
                                        <p:tgtEl>
                                          <p:spTgt spid="1587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8734"/>
                                        </p:tgtEl>
                                        <p:attrNameLst>
                                          <p:attrName>style.visibility</p:attrName>
                                        </p:attrNameLst>
                                      </p:cBhvr>
                                      <p:to>
                                        <p:strVal val="visible"/>
                                      </p:to>
                                    </p:set>
                                    <p:animEffect transition="in" filter="fade">
                                      <p:cBhvr>
                                        <p:cTn id="62" dur="1000"/>
                                        <p:tgtEl>
                                          <p:spTgt spid="15873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8747"/>
                                        </p:tgtEl>
                                        <p:attrNameLst>
                                          <p:attrName>style.visibility</p:attrName>
                                        </p:attrNameLst>
                                      </p:cBhvr>
                                      <p:to>
                                        <p:strVal val="visible"/>
                                      </p:to>
                                    </p:set>
                                    <p:animEffect transition="in" filter="fade">
                                      <p:cBhvr>
                                        <p:cTn id="67" dur="1000"/>
                                        <p:tgtEl>
                                          <p:spTgt spid="1587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8761"/>
                                        </p:tgtEl>
                                        <p:attrNameLst>
                                          <p:attrName>style.visibility</p:attrName>
                                        </p:attrNameLst>
                                      </p:cBhvr>
                                      <p:to>
                                        <p:strVal val="visible"/>
                                      </p:to>
                                    </p:set>
                                    <p:animEffect transition="in" filter="fade">
                                      <p:cBhvr>
                                        <p:cTn id="70" dur="1000"/>
                                        <p:tgtEl>
                                          <p:spTgt spid="1587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8737"/>
                                        </p:tgtEl>
                                        <p:attrNameLst>
                                          <p:attrName>style.visibility</p:attrName>
                                        </p:attrNameLst>
                                      </p:cBhvr>
                                      <p:to>
                                        <p:strVal val="visible"/>
                                      </p:to>
                                    </p:set>
                                    <p:animEffect transition="in" filter="fade">
                                      <p:cBhvr>
                                        <p:cTn id="75" dur="2000"/>
                                        <p:tgtEl>
                                          <p:spTgt spid="15873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grpId="1" nodeType="clickEffect">
                                  <p:stCondLst>
                                    <p:cond delay="0"/>
                                  </p:stCondLst>
                                  <p:childTnLst>
                                    <p:animEffect transition="out" filter="fade">
                                      <p:cBhvr>
                                        <p:cTn id="79" dur="1000"/>
                                        <p:tgtEl>
                                          <p:spTgt spid="158747"/>
                                        </p:tgtEl>
                                      </p:cBhvr>
                                    </p:animEffect>
                                    <p:set>
                                      <p:cBhvr>
                                        <p:cTn id="80" dur="1" fill="hold">
                                          <p:stCondLst>
                                            <p:cond delay="999"/>
                                          </p:stCondLst>
                                        </p:cTn>
                                        <p:tgtEl>
                                          <p:spTgt spid="15874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8748"/>
                                        </p:tgtEl>
                                        <p:attrNameLst>
                                          <p:attrName>style.visibility</p:attrName>
                                        </p:attrNameLst>
                                      </p:cBhvr>
                                      <p:to>
                                        <p:strVal val="visible"/>
                                      </p:to>
                                    </p:set>
                                    <p:animEffect transition="in" filter="fade">
                                      <p:cBhvr>
                                        <p:cTn id="85" dur="2000"/>
                                        <p:tgtEl>
                                          <p:spTgt spid="15874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8762"/>
                                        </p:tgtEl>
                                        <p:attrNameLst>
                                          <p:attrName>style.visibility</p:attrName>
                                        </p:attrNameLst>
                                      </p:cBhvr>
                                      <p:to>
                                        <p:strVal val="visible"/>
                                      </p:to>
                                    </p:set>
                                    <p:animEffect transition="in" filter="fade">
                                      <p:cBhvr>
                                        <p:cTn id="88" dur="1000"/>
                                        <p:tgtEl>
                                          <p:spTgt spid="15876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8738"/>
                                        </p:tgtEl>
                                        <p:attrNameLst>
                                          <p:attrName>style.visibility</p:attrName>
                                        </p:attrNameLst>
                                      </p:cBhvr>
                                      <p:to>
                                        <p:strVal val="visible"/>
                                      </p:to>
                                    </p:set>
                                    <p:animEffect transition="in" filter="fade">
                                      <p:cBhvr>
                                        <p:cTn id="93" dur="1000"/>
                                        <p:tgtEl>
                                          <p:spTgt spid="15873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1000"/>
                                        <p:tgtEl>
                                          <p:spTgt spid="158748"/>
                                        </p:tgtEl>
                                      </p:cBhvr>
                                    </p:animEffect>
                                    <p:set>
                                      <p:cBhvr>
                                        <p:cTn id="98" dur="1" fill="hold">
                                          <p:stCondLst>
                                            <p:cond delay="999"/>
                                          </p:stCondLst>
                                        </p:cTn>
                                        <p:tgtEl>
                                          <p:spTgt spid="158748"/>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158749"/>
                                        </p:tgtEl>
                                        <p:attrNameLst>
                                          <p:attrName>style.visibility</p:attrName>
                                        </p:attrNameLst>
                                      </p:cBhvr>
                                      <p:to>
                                        <p:strVal val="visible"/>
                                      </p:to>
                                    </p:set>
                                    <p:animEffect transition="in" filter="fade">
                                      <p:cBhvr>
                                        <p:cTn id="101" dur="2000"/>
                                        <p:tgtEl>
                                          <p:spTgt spid="15874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58739"/>
                                        </p:tgtEl>
                                        <p:attrNameLst>
                                          <p:attrName>style.visibility</p:attrName>
                                        </p:attrNameLst>
                                      </p:cBhvr>
                                      <p:to>
                                        <p:strVal val="visible"/>
                                      </p:to>
                                    </p:set>
                                    <p:animEffect transition="in" filter="fade">
                                      <p:cBhvr>
                                        <p:cTn id="106" dur="2000"/>
                                        <p:tgtEl>
                                          <p:spTgt spid="15873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58740"/>
                                        </p:tgtEl>
                                        <p:attrNameLst>
                                          <p:attrName>style.visibility</p:attrName>
                                        </p:attrNameLst>
                                      </p:cBhvr>
                                      <p:to>
                                        <p:strVal val="visible"/>
                                      </p:to>
                                    </p:set>
                                    <p:animEffect transition="in" filter="fade">
                                      <p:cBhvr>
                                        <p:cTn id="111" dur="1000"/>
                                        <p:tgtEl>
                                          <p:spTgt spid="15874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1" nodeType="clickEffect">
                                  <p:stCondLst>
                                    <p:cond delay="0"/>
                                  </p:stCondLst>
                                  <p:childTnLst>
                                    <p:animEffect transition="out" filter="fade">
                                      <p:cBhvr>
                                        <p:cTn id="115" dur="1000"/>
                                        <p:tgtEl>
                                          <p:spTgt spid="158749"/>
                                        </p:tgtEl>
                                      </p:cBhvr>
                                    </p:animEffect>
                                    <p:set>
                                      <p:cBhvr>
                                        <p:cTn id="116" dur="1" fill="hold">
                                          <p:stCondLst>
                                            <p:cond delay="999"/>
                                          </p:stCondLst>
                                        </p:cTn>
                                        <p:tgtEl>
                                          <p:spTgt spid="158749"/>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58750"/>
                                        </p:tgtEl>
                                        <p:attrNameLst>
                                          <p:attrName>style.visibility</p:attrName>
                                        </p:attrNameLst>
                                      </p:cBhvr>
                                      <p:to>
                                        <p:strVal val="visible"/>
                                      </p:to>
                                    </p:set>
                                    <p:animEffect transition="in" filter="fade">
                                      <p:cBhvr>
                                        <p:cTn id="119" dur="2000"/>
                                        <p:tgtEl>
                                          <p:spTgt spid="15875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8741"/>
                                        </p:tgtEl>
                                        <p:attrNameLst>
                                          <p:attrName>style.visibility</p:attrName>
                                        </p:attrNameLst>
                                      </p:cBhvr>
                                      <p:to>
                                        <p:strVal val="visible"/>
                                      </p:to>
                                    </p:set>
                                    <p:animEffect transition="in" filter="fade">
                                      <p:cBhvr>
                                        <p:cTn id="124" dur="1000"/>
                                        <p:tgtEl>
                                          <p:spTgt spid="15874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xit" presetSubtype="0" fill="hold" grpId="1" nodeType="clickEffect">
                                  <p:stCondLst>
                                    <p:cond delay="0"/>
                                  </p:stCondLst>
                                  <p:childTnLst>
                                    <p:animEffect transition="out" filter="fade">
                                      <p:cBhvr>
                                        <p:cTn id="128" dur="1000"/>
                                        <p:tgtEl>
                                          <p:spTgt spid="158750"/>
                                        </p:tgtEl>
                                      </p:cBhvr>
                                    </p:animEffect>
                                    <p:set>
                                      <p:cBhvr>
                                        <p:cTn id="129" dur="1" fill="hold">
                                          <p:stCondLst>
                                            <p:cond delay="999"/>
                                          </p:stCondLst>
                                        </p:cTn>
                                        <p:tgtEl>
                                          <p:spTgt spid="158750"/>
                                        </p:tgtEl>
                                        <p:attrNameLst>
                                          <p:attrName>style.visibility</p:attrName>
                                        </p:attrNameLst>
                                      </p:cBhvr>
                                      <p:to>
                                        <p:strVal val="hidden"/>
                                      </p:to>
                                    </p:set>
                                  </p:childTnLst>
                                </p:cTn>
                              </p:par>
                              <p:par>
                                <p:cTn id="130" presetID="10" presetClass="entr" presetSubtype="0" fill="hold" grpId="0" nodeType="withEffect">
                                  <p:stCondLst>
                                    <p:cond delay="0"/>
                                  </p:stCondLst>
                                  <p:childTnLst>
                                    <p:set>
                                      <p:cBhvr>
                                        <p:cTn id="131" dur="1" fill="hold">
                                          <p:stCondLst>
                                            <p:cond delay="0"/>
                                          </p:stCondLst>
                                        </p:cTn>
                                        <p:tgtEl>
                                          <p:spTgt spid="158751"/>
                                        </p:tgtEl>
                                        <p:attrNameLst>
                                          <p:attrName>style.visibility</p:attrName>
                                        </p:attrNameLst>
                                      </p:cBhvr>
                                      <p:to>
                                        <p:strVal val="visible"/>
                                      </p:to>
                                    </p:set>
                                    <p:animEffect transition="in" filter="fade">
                                      <p:cBhvr>
                                        <p:cTn id="132" dur="2000"/>
                                        <p:tgtEl>
                                          <p:spTgt spid="15875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58743"/>
                                        </p:tgtEl>
                                        <p:attrNameLst>
                                          <p:attrName>style.visibility</p:attrName>
                                        </p:attrNameLst>
                                      </p:cBhvr>
                                      <p:to>
                                        <p:strVal val="visible"/>
                                      </p:to>
                                    </p:set>
                                    <p:animEffect transition="in" filter="fade">
                                      <p:cBhvr>
                                        <p:cTn id="137" dur="2000"/>
                                        <p:tgtEl>
                                          <p:spTgt spid="15874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58744"/>
                                        </p:tgtEl>
                                        <p:attrNameLst>
                                          <p:attrName>style.visibility</p:attrName>
                                        </p:attrNameLst>
                                      </p:cBhvr>
                                      <p:to>
                                        <p:strVal val="visible"/>
                                      </p:to>
                                    </p:set>
                                    <p:animEffect transition="in" filter="fade">
                                      <p:cBhvr>
                                        <p:cTn id="142" dur="1000"/>
                                        <p:tgtEl>
                                          <p:spTgt spid="15874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58742"/>
                                        </p:tgtEl>
                                        <p:attrNameLst>
                                          <p:attrName>style.visibility</p:attrName>
                                        </p:attrNameLst>
                                      </p:cBhvr>
                                      <p:to>
                                        <p:strVal val="visible"/>
                                      </p:to>
                                    </p:set>
                                    <p:animEffect transition="in" filter="fade">
                                      <p:cBhvr>
                                        <p:cTn id="147" dur="1000"/>
                                        <p:tgtEl>
                                          <p:spTgt spid="15874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58745"/>
                                        </p:tgtEl>
                                        <p:attrNameLst>
                                          <p:attrName>style.visibility</p:attrName>
                                        </p:attrNameLst>
                                      </p:cBhvr>
                                      <p:to>
                                        <p:strVal val="visible"/>
                                      </p:to>
                                    </p:set>
                                    <p:animEffect transition="in" filter="fade">
                                      <p:cBhvr>
                                        <p:cTn id="152" dur="1000"/>
                                        <p:tgtEl>
                                          <p:spTgt spid="15874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58746"/>
                                        </p:tgtEl>
                                        <p:attrNameLst>
                                          <p:attrName>style.visibility</p:attrName>
                                        </p:attrNameLst>
                                      </p:cBhvr>
                                      <p:to>
                                        <p:strVal val="visible"/>
                                      </p:to>
                                    </p:set>
                                    <p:animEffect transition="in" filter="fade">
                                      <p:cBhvr>
                                        <p:cTn id="157" dur="2000"/>
                                        <p:tgtEl>
                                          <p:spTgt spid="15874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58758"/>
                                        </p:tgtEl>
                                        <p:attrNameLst>
                                          <p:attrName>style.visibility</p:attrName>
                                        </p:attrNameLst>
                                      </p:cBhvr>
                                      <p:to>
                                        <p:strVal val="visible"/>
                                      </p:to>
                                    </p:set>
                                    <p:animEffect transition="in" filter="fade">
                                      <p:cBhvr>
                                        <p:cTn id="162" dur="500"/>
                                        <p:tgtEl>
                                          <p:spTgt spid="158758"/>
                                        </p:tgtEl>
                                      </p:cBhvr>
                                    </p:animEffect>
                                  </p:childTnLst>
                                </p:cTn>
                              </p:par>
                              <p:par>
                                <p:cTn id="163" presetID="10" presetClass="exit" presetSubtype="0" fill="hold" grpId="1" nodeType="withEffect">
                                  <p:stCondLst>
                                    <p:cond delay="500"/>
                                  </p:stCondLst>
                                  <p:childTnLst>
                                    <p:animEffect transition="out" filter="fade">
                                      <p:cBhvr>
                                        <p:cTn id="164" dur="500"/>
                                        <p:tgtEl>
                                          <p:spTgt spid="158758"/>
                                        </p:tgtEl>
                                      </p:cBhvr>
                                    </p:animEffect>
                                    <p:set>
                                      <p:cBhvr>
                                        <p:cTn id="165" dur="1" fill="hold">
                                          <p:stCondLst>
                                            <p:cond delay="499"/>
                                          </p:stCondLst>
                                        </p:cTn>
                                        <p:tgtEl>
                                          <p:spTgt spid="158758"/>
                                        </p:tgtEl>
                                        <p:attrNameLst>
                                          <p:attrName>style.visibility</p:attrName>
                                        </p:attrNameLst>
                                      </p:cBhvr>
                                      <p:to>
                                        <p:strVal val="hidden"/>
                                      </p:to>
                                    </p:set>
                                  </p:childTnLst>
                                </p:cTn>
                              </p:par>
                              <p:par>
                                <p:cTn id="166" presetID="10" presetClass="entr" presetSubtype="0" fill="hold" grpId="0" nodeType="withEffect">
                                  <p:stCondLst>
                                    <p:cond delay="500"/>
                                  </p:stCondLst>
                                  <p:childTnLst>
                                    <p:set>
                                      <p:cBhvr>
                                        <p:cTn id="167" dur="1" fill="hold">
                                          <p:stCondLst>
                                            <p:cond delay="0"/>
                                          </p:stCondLst>
                                        </p:cTn>
                                        <p:tgtEl>
                                          <p:spTgt spid="158757"/>
                                        </p:tgtEl>
                                        <p:attrNameLst>
                                          <p:attrName>style.visibility</p:attrName>
                                        </p:attrNameLst>
                                      </p:cBhvr>
                                      <p:to>
                                        <p:strVal val="visible"/>
                                      </p:to>
                                    </p:set>
                                    <p:animEffect transition="in" filter="fade">
                                      <p:cBhvr>
                                        <p:cTn id="168" dur="500"/>
                                        <p:tgtEl>
                                          <p:spTgt spid="158757"/>
                                        </p:tgtEl>
                                      </p:cBhvr>
                                    </p:animEffect>
                                  </p:childTnLst>
                                </p:cTn>
                              </p:par>
                              <p:par>
                                <p:cTn id="169" presetID="10" presetClass="exit" presetSubtype="0" fill="hold" grpId="1" nodeType="withEffect">
                                  <p:stCondLst>
                                    <p:cond delay="1000"/>
                                  </p:stCondLst>
                                  <p:childTnLst>
                                    <p:animEffect transition="out" filter="fade">
                                      <p:cBhvr>
                                        <p:cTn id="170" dur="500"/>
                                        <p:tgtEl>
                                          <p:spTgt spid="158757"/>
                                        </p:tgtEl>
                                      </p:cBhvr>
                                    </p:animEffect>
                                    <p:set>
                                      <p:cBhvr>
                                        <p:cTn id="171" dur="1" fill="hold">
                                          <p:stCondLst>
                                            <p:cond delay="499"/>
                                          </p:stCondLst>
                                        </p:cTn>
                                        <p:tgtEl>
                                          <p:spTgt spid="158757"/>
                                        </p:tgtEl>
                                        <p:attrNameLst>
                                          <p:attrName>style.visibility</p:attrName>
                                        </p:attrNameLst>
                                      </p:cBhvr>
                                      <p:to>
                                        <p:strVal val="hidden"/>
                                      </p:to>
                                    </p:set>
                                  </p:childTnLst>
                                </p:cTn>
                              </p:par>
                              <p:par>
                                <p:cTn id="172" presetID="10" presetClass="entr" presetSubtype="0" fill="hold" grpId="0" nodeType="withEffect">
                                  <p:stCondLst>
                                    <p:cond delay="1000"/>
                                  </p:stCondLst>
                                  <p:childTnLst>
                                    <p:set>
                                      <p:cBhvr>
                                        <p:cTn id="173" dur="1" fill="hold">
                                          <p:stCondLst>
                                            <p:cond delay="0"/>
                                          </p:stCondLst>
                                        </p:cTn>
                                        <p:tgtEl>
                                          <p:spTgt spid="158756"/>
                                        </p:tgtEl>
                                        <p:attrNameLst>
                                          <p:attrName>style.visibility</p:attrName>
                                        </p:attrNameLst>
                                      </p:cBhvr>
                                      <p:to>
                                        <p:strVal val="visible"/>
                                      </p:to>
                                    </p:set>
                                    <p:animEffect transition="in" filter="fade">
                                      <p:cBhvr>
                                        <p:cTn id="174" dur="500"/>
                                        <p:tgtEl>
                                          <p:spTgt spid="158756"/>
                                        </p:tgtEl>
                                      </p:cBhvr>
                                    </p:animEffect>
                                  </p:childTnLst>
                                </p:cTn>
                              </p:par>
                              <p:par>
                                <p:cTn id="175" presetID="10" presetClass="entr" presetSubtype="0" fill="hold" grpId="0" nodeType="withEffect">
                                  <p:stCondLst>
                                    <p:cond delay="1000"/>
                                  </p:stCondLst>
                                  <p:childTnLst>
                                    <p:set>
                                      <p:cBhvr>
                                        <p:cTn id="176" dur="1" fill="hold">
                                          <p:stCondLst>
                                            <p:cond delay="0"/>
                                          </p:stCondLst>
                                        </p:cTn>
                                        <p:tgtEl>
                                          <p:spTgt spid="158759"/>
                                        </p:tgtEl>
                                        <p:attrNameLst>
                                          <p:attrName>style.visibility</p:attrName>
                                        </p:attrNameLst>
                                      </p:cBhvr>
                                      <p:to>
                                        <p:strVal val="visible"/>
                                      </p:to>
                                    </p:set>
                                    <p:animEffect transition="in" filter="fade">
                                      <p:cBhvr>
                                        <p:cTn id="177" dur="1000"/>
                                        <p:tgtEl>
                                          <p:spTgt spid="158759"/>
                                        </p:tgtEl>
                                      </p:cBhvr>
                                    </p:animEffect>
                                  </p:childTnLst>
                                </p:cTn>
                              </p:par>
                              <p:par>
                                <p:cTn id="178" presetID="10" presetClass="exit" presetSubtype="0" fill="hold" grpId="1" nodeType="withEffect">
                                  <p:stCondLst>
                                    <p:cond delay="2500"/>
                                  </p:stCondLst>
                                  <p:childTnLst>
                                    <p:animEffect transition="out" filter="fade">
                                      <p:cBhvr>
                                        <p:cTn id="179" dur="500"/>
                                        <p:tgtEl>
                                          <p:spTgt spid="158756"/>
                                        </p:tgtEl>
                                      </p:cBhvr>
                                    </p:animEffect>
                                    <p:set>
                                      <p:cBhvr>
                                        <p:cTn id="180" dur="1" fill="hold">
                                          <p:stCondLst>
                                            <p:cond delay="499"/>
                                          </p:stCondLst>
                                        </p:cTn>
                                        <p:tgtEl>
                                          <p:spTgt spid="158756"/>
                                        </p:tgtEl>
                                        <p:attrNameLst>
                                          <p:attrName>style.visibility</p:attrName>
                                        </p:attrNameLst>
                                      </p:cBhvr>
                                      <p:to>
                                        <p:strVal val="hidden"/>
                                      </p:to>
                                    </p:set>
                                  </p:childTnLst>
                                </p:cTn>
                              </p:par>
                              <p:par>
                                <p:cTn id="181" presetID="10" presetClass="entr" presetSubtype="0" fill="hold" grpId="0" nodeType="withEffect">
                                  <p:stCondLst>
                                    <p:cond delay="2500"/>
                                  </p:stCondLst>
                                  <p:childTnLst>
                                    <p:set>
                                      <p:cBhvr>
                                        <p:cTn id="182" dur="1" fill="hold">
                                          <p:stCondLst>
                                            <p:cond delay="0"/>
                                          </p:stCondLst>
                                        </p:cTn>
                                        <p:tgtEl>
                                          <p:spTgt spid="158760"/>
                                        </p:tgtEl>
                                        <p:attrNameLst>
                                          <p:attrName>style.visibility</p:attrName>
                                        </p:attrNameLst>
                                      </p:cBhvr>
                                      <p:to>
                                        <p:strVal val="visible"/>
                                      </p:to>
                                    </p:set>
                                    <p:animEffect transition="in" filter="fade">
                                      <p:cBhvr>
                                        <p:cTn id="183" dur="500"/>
                                        <p:tgtEl>
                                          <p:spTgt spid="158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p:bldP spid="158724" grpId="0"/>
      <p:bldP spid="158725" grpId="0"/>
      <p:bldP spid="158726" grpId="0"/>
      <p:bldP spid="158727" grpId="0"/>
      <p:bldP spid="158728" grpId="0"/>
      <p:bldP spid="158729" grpId="0"/>
      <p:bldP spid="158730" grpId="0"/>
      <p:bldP spid="158731" grpId="0"/>
      <p:bldP spid="158732" grpId="0"/>
      <p:bldP spid="158733" grpId="0"/>
      <p:bldP spid="158734" grpId="0"/>
      <p:bldP spid="158735" grpId="0"/>
      <p:bldP spid="158737" grpId="0"/>
      <p:bldP spid="158738" grpId="0"/>
      <p:bldP spid="158739" grpId="0"/>
      <p:bldP spid="158740" grpId="0"/>
      <p:bldP spid="158741" grpId="0"/>
      <p:bldP spid="158742" grpId="0" animBg="1"/>
      <p:bldP spid="158743" grpId="0" animBg="1"/>
      <p:bldP spid="158744" grpId="0"/>
      <p:bldP spid="158745" grpId="0"/>
      <p:bldP spid="158747" grpId="0" animBg="1"/>
      <p:bldP spid="158747" grpId="1" animBg="1"/>
      <p:bldP spid="158748" grpId="0" animBg="1"/>
      <p:bldP spid="158748" grpId="1" animBg="1"/>
      <p:bldP spid="158749" grpId="0" animBg="1"/>
      <p:bldP spid="158749" grpId="1" animBg="1"/>
      <p:bldP spid="158750" grpId="0" animBg="1"/>
      <p:bldP spid="158750" grpId="1" animBg="1"/>
      <p:bldP spid="158751" grpId="0" animBg="1"/>
      <p:bldP spid="158756" grpId="0" animBg="1"/>
      <p:bldP spid="158756" grpId="1" animBg="1"/>
      <p:bldP spid="158757" grpId="0" animBg="1"/>
      <p:bldP spid="158757" grpId="1" animBg="1"/>
      <p:bldP spid="158758" grpId="0" animBg="1"/>
      <p:bldP spid="158758" grpId="1" animBg="1"/>
      <p:bldP spid="158759" grpId="0" animBg="1"/>
      <p:bldP spid="158760" grpId="0" animBg="1"/>
      <p:bldP spid="158761" grpId="0"/>
      <p:bldP spid="1587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bg1"/>
                </a:solidFill>
                <a:effectLst>
                  <a:innerShdw blurRad="63500" dist="50800" dir="13500000">
                    <a:prstClr val="black">
                      <a:alpha val="50000"/>
                    </a:prstClr>
                  </a:innerShdw>
                </a:effectLst>
              </a:rPr>
              <a:t>The Crisis Development Model</a:t>
            </a:r>
            <a:endParaRPr lang="en-AU" sz="2400" b="0" i="0" dirty="0" smtClean="0">
              <a:solidFill>
                <a:schemeClr val="tx1"/>
              </a:solidFill>
              <a:effectLst>
                <a:innerShdw blurRad="63500" dist="50800" dir="13500000">
                  <a:prstClr val="black">
                    <a:alpha val="50000"/>
                  </a:prstClr>
                </a:innerShdw>
              </a:effectLst>
            </a:endParaRPr>
          </a:p>
        </p:txBody>
      </p:sp>
      <p:sp>
        <p:nvSpPr>
          <p:cNvPr id="35842" name="Text Box 3"/>
          <p:cNvSpPr txBox="1">
            <a:spLocks noChangeArrowheads="1"/>
          </p:cNvSpPr>
          <p:nvPr/>
        </p:nvSpPr>
        <p:spPr bwMode="auto">
          <a:xfrm>
            <a:off x="381000" y="1295400"/>
            <a:ext cx="4800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Crisis development/behaviour levels</a:t>
            </a:r>
            <a:endParaRPr lang="en-AU" sz="2400" b="0" i="0">
              <a:solidFill>
                <a:schemeClr val="bg1"/>
              </a:solidFill>
            </a:endParaRPr>
          </a:p>
        </p:txBody>
      </p:sp>
      <p:sp>
        <p:nvSpPr>
          <p:cNvPr id="35843" name="Text Box 4"/>
          <p:cNvSpPr txBox="1">
            <a:spLocks noChangeArrowheads="1"/>
          </p:cNvSpPr>
          <p:nvPr/>
        </p:nvSpPr>
        <p:spPr bwMode="auto">
          <a:xfrm>
            <a:off x="5410200" y="1295400"/>
            <a:ext cx="3733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Staff attitudes/Approaches</a:t>
            </a:r>
            <a:endParaRPr lang="en-AU" sz="2400" b="0" i="0">
              <a:solidFill>
                <a:schemeClr val="bg1"/>
              </a:solidFill>
            </a:endParaRPr>
          </a:p>
        </p:txBody>
      </p:sp>
      <p:sp>
        <p:nvSpPr>
          <p:cNvPr id="35844" name="Rectangle 5"/>
          <p:cNvSpPr>
            <a:spLocks noChangeArrowheads="1"/>
          </p:cNvSpPr>
          <p:nvPr/>
        </p:nvSpPr>
        <p:spPr bwMode="auto">
          <a:xfrm>
            <a:off x="1066800" y="2209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Anxiety</a:t>
            </a:r>
          </a:p>
        </p:txBody>
      </p:sp>
      <p:sp>
        <p:nvSpPr>
          <p:cNvPr id="35845" name="Rectangle 6"/>
          <p:cNvSpPr>
            <a:spLocks noChangeArrowheads="1"/>
          </p:cNvSpPr>
          <p:nvPr/>
        </p:nvSpPr>
        <p:spPr bwMode="auto">
          <a:xfrm>
            <a:off x="10668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Defensive</a:t>
            </a:r>
          </a:p>
        </p:txBody>
      </p:sp>
      <p:sp>
        <p:nvSpPr>
          <p:cNvPr id="35846" name="Rectangle 7"/>
          <p:cNvSpPr>
            <a:spLocks noChangeArrowheads="1"/>
          </p:cNvSpPr>
          <p:nvPr/>
        </p:nvSpPr>
        <p:spPr bwMode="auto">
          <a:xfrm>
            <a:off x="1066800" y="36576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Acting out person</a:t>
            </a:r>
          </a:p>
        </p:txBody>
      </p:sp>
      <p:sp>
        <p:nvSpPr>
          <p:cNvPr id="35847" name="Rectangle 9"/>
          <p:cNvSpPr>
            <a:spLocks noChangeArrowheads="1"/>
          </p:cNvSpPr>
          <p:nvPr/>
        </p:nvSpPr>
        <p:spPr bwMode="auto">
          <a:xfrm>
            <a:off x="5562600" y="22098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Supportive</a:t>
            </a:r>
          </a:p>
        </p:txBody>
      </p:sp>
      <p:sp>
        <p:nvSpPr>
          <p:cNvPr id="35848" name="Rectangle 10"/>
          <p:cNvSpPr>
            <a:spLocks noChangeArrowheads="1"/>
          </p:cNvSpPr>
          <p:nvPr/>
        </p:nvSpPr>
        <p:spPr bwMode="auto">
          <a:xfrm>
            <a:off x="5562600" y="2971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Directive</a:t>
            </a:r>
          </a:p>
        </p:txBody>
      </p:sp>
      <p:sp>
        <p:nvSpPr>
          <p:cNvPr id="17419" name="Rectangle 11"/>
          <p:cNvSpPr>
            <a:spLocks noChangeArrowheads="1"/>
          </p:cNvSpPr>
          <p:nvPr/>
        </p:nvSpPr>
        <p:spPr bwMode="auto">
          <a:xfrm>
            <a:off x="5562600" y="3568700"/>
            <a:ext cx="3124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Nonviolent physical crisis intervention</a:t>
            </a:r>
          </a:p>
        </p:txBody>
      </p:sp>
      <p:sp>
        <p:nvSpPr>
          <p:cNvPr id="35850" name="Line 13"/>
          <p:cNvSpPr>
            <a:spLocks noChangeShapeType="1"/>
          </p:cNvSpPr>
          <p:nvPr/>
        </p:nvSpPr>
        <p:spPr bwMode="auto">
          <a:xfrm>
            <a:off x="5181600" y="1219200"/>
            <a:ext cx="0" cy="48006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4"/>
          <p:cNvSpPr>
            <a:spLocks noChangeShapeType="1"/>
          </p:cNvSpPr>
          <p:nvPr/>
        </p:nvSpPr>
        <p:spPr bwMode="auto">
          <a:xfrm>
            <a:off x="533400" y="1828800"/>
            <a:ext cx="8382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Text Box 15"/>
          <p:cNvSpPr txBox="1">
            <a:spLocks noChangeArrowheads="1"/>
          </p:cNvSpPr>
          <p:nvPr/>
        </p:nvSpPr>
        <p:spPr bwMode="auto">
          <a:xfrm>
            <a:off x="228600" y="2209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rgbClr val="FFFFFF"/>
                </a:solidFill>
              </a:rPr>
              <a:t>1.</a:t>
            </a:r>
            <a:endParaRPr lang="en-AU" sz="2400" b="0" i="0" dirty="0">
              <a:solidFill>
                <a:srgbClr val="FFFFFF"/>
              </a:solidFill>
            </a:endParaRPr>
          </a:p>
        </p:txBody>
      </p:sp>
      <p:sp>
        <p:nvSpPr>
          <p:cNvPr id="35853" name="Text Box 16"/>
          <p:cNvSpPr txBox="1">
            <a:spLocks noChangeArrowheads="1"/>
          </p:cNvSpPr>
          <p:nvPr/>
        </p:nvSpPr>
        <p:spPr bwMode="auto">
          <a:xfrm>
            <a:off x="228600" y="2971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chemeClr val="bg1"/>
                </a:solidFill>
              </a:rPr>
              <a:t>2.</a:t>
            </a:r>
            <a:endParaRPr lang="en-AU" sz="2400" b="0" i="0" dirty="0">
              <a:solidFill>
                <a:schemeClr val="bg1"/>
              </a:solidFill>
            </a:endParaRPr>
          </a:p>
        </p:txBody>
      </p:sp>
      <p:sp>
        <p:nvSpPr>
          <p:cNvPr id="35854" name="Text Box 17"/>
          <p:cNvSpPr txBox="1">
            <a:spLocks noChangeArrowheads="1"/>
          </p:cNvSpPr>
          <p:nvPr/>
        </p:nvSpPr>
        <p:spPr bwMode="auto">
          <a:xfrm>
            <a:off x="228600" y="36576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rgbClr val="FF0000"/>
                </a:solidFill>
              </a:rPr>
              <a:t>3.</a:t>
            </a:r>
            <a:endParaRPr lang="en-AU" sz="2400" b="0" i="0">
              <a:solidFill>
                <a:schemeClr val="tx1"/>
              </a:solidFill>
            </a:endParaRPr>
          </a:p>
        </p:txBody>
      </p:sp>
      <p:sp>
        <p:nvSpPr>
          <p:cNvPr id="35855" name="Text Box 18"/>
          <p:cNvSpPr txBox="1">
            <a:spLocks noChangeArrowheads="1"/>
          </p:cNvSpPr>
          <p:nvPr/>
        </p:nvSpPr>
        <p:spPr bwMode="auto">
          <a:xfrm>
            <a:off x="228600" y="4495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dirty="0">
                <a:solidFill>
                  <a:srgbClr val="FFFFFF"/>
                </a:solidFill>
              </a:rPr>
              <a:t>4.</a:t>
            </a:r>
            <a:endParaRPr lang="en-AU" sz="2400" b="0" i="0" dirty="0">
              <a:solidFill>
                <a:srgbClr val="FFFFFF"/>
              </a:solidFill>
            </a:endParaRPr>
          </a:p>
        </p:txBody>
      </p:sp>
      <p:sp>
        <p:nvSpPr>
          <p:cNvPr id="17431" name="AutoShape 23"/>
          <p:cNvSpPr>
            <a:spLocks noChangeArrowheads="1"/>
          </p:cNvSpPr>
          <p:nvPr/>
        </p:nvSpPr>
        <p:spPr bwMode="auto">
          <a:xfrm>
            <a:off x="5410200" y="4876800"/>
            <a:ext cx="3352800" cy="1295400"/>
          </a:xfrm>
          <a:prstGeom prst="wedgeRectCallout">
            <a:avLst>
              <a:gd name="adj1" fmla="val -101704"/>
              <a:gd name="adj2" fmla="val -117894"/>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a:solidFill>
                  <a:schemeClr val="tx1"/>
                </a:solidFill>
              </a:rPr>
              <a:t>The total loss of control which results in a physical acting-out episode</a:t>
            </a:r>
            <a:endParaRPr lang="en-AU" sz="1800" b="0" i="0">
              <a:solidFill>
                <a:schemeClr val="tx1"/>
              </a:solidFill>
            </a:endParaRPr>
          </a:p>
        </p:txBody>
      </p:sp>
      <p:sp>
        <p:nvSpPr>
          <p:cNvPr id="17432" name="AutoShape 24"/>
          <p:cNvSpPr>
            <a:spLocks noChangeArrowheads="1"/>
          </p:cNvSpPr>
          <p:nvPr/>
        </p:nvSpPr>
        <p:spPr bwMode="auto">
          <a:xfrm>
            <a:off x="685800" y="4343400"/>
            <a:ext cx="4343400" cy="2286000"/>
          </a:xfrm>
          <a:prstGeom prst="wedgeRectCallout">
            <a:avLst>
              <a:gd name="adj1" fmla="val 62463"/>
              <a:gd name="adj2" fmla="val -67014"/>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dirty="0">
                <a:solidFill>
                  <a:schemeClr val="tx1"/>
                </a:solidFill>
              </a:rPr>
              <a:t>Safe, non-harmful control and restraint positions to safely control an individual until he can regain control of his behaviour.  These techniques should be utilised as a last resort, when an individual presents a danger to self or others.</a:t>
            </a:r>
          </a:p>
        </p:txBody>
      </p:sp>
      <p:pic>
        <p:nvPicPr>
          <p:cNvPr id="17434" name="Picture 26" descr="MOVING-DO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919538"/>
            <a:ext cx="19812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Line 27"/>
          <p:cNvSpPr>
            <a:spLocks noChangeShapeType="1"/>
          </p:cNvSpPr>
          <p:nvPr/>
        </p:nvSpPr>
        <p:spPr bwMode="auto">
          <a:xfrm>
            <a:off x="3962400" y="5626100"/>
            <a:ext cx="838200" cy="0"/>
          </a:xfrm>
          <a:prstGeom prst="line">
            <a:avLst/>
          </a:prstGeom>
          <a:noFill/>
          <a:ln w="254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7436" name="Line 28"/>
          <p:cNvSpPr>
            <a:spLocks noChangeShapeType="1"/>
          </p:cNvSpPr>
          <p:nvPr/>
        </p:nvSpPr>
        <p:spPr bwMode="auto">
          <a:xfrm>
            <a:off x="914400" y="5943600"/>
            <a:ext cx="3886200" cy="0"/>
          </a:xfrm>
          <a:prstGeom prst="line">
            <a:avLst/>
          </a:prstGeom>
          <a:noFill/>
          <a:ln w="254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7437" name="Line 29"/>
          <p:cNvSpPr>
            <a:spLocks noChangeShapeType="1"/>
          </p:cNvSpPr>
          <p:nvPr/>
        </p:nvSpPr>
        <p:spPr bwMode="auto">
          <a:xfrm>
            <a:off x="914400" y="6248400"/>
            <a:ext cx="3886200" cy="0"/>
          </a:xfrm>
          <a:prstGeom prst="line">
            <a:avLst/>
          </a:prstGeom>
          <a:noFill/>
          <a:ln w="254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7438" name="Line 30"/>
          <p:cNvSpPr>
            <a:spLocks noChangeShapeType="1"/>
          </p:cNvSpPr>
          <p:nvPr/>
        </p:nvSpPr>
        <p:spPr bwMode="auto">
          <a:xfrm>
            <a:off x="914400" y="6553200"/>
            <a:ext cx="3886200" cy="0"/>
          </a:xfrm>
          <a:prstGeom prst="line">
            <a:avLst/>
          </a:prstGeom>
          <a:noFill/>
          <a:ln w="25400">
            <a:solidFill>
              <a:srgbClr val="FF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35863" name="Rectangle 31"/>
          <p:cNvSpPr>
            <a:spLocks noGrp="1" noChangeArrowheads="1"/>
          </p:cNvSpPr>
          <p:nvPr>
            <p:ph type="title" idx="4294967295"/>
          </p:nvPr>
        </p:nvSpPr>
        <p:spPr>
          <a:xfrm>
            <a:off x="7772400" y="76200"/>
            <a:ext cx="1295400" cy="228600"/>
          </a:xfrm>
        </p:spPr>
        <p:txBody>
          <a:bodyPr/>
          <a:lstStyle/>
          <a:p>
            <a:pPr eaLnBrk="1" hangingPunct="1"/>
            <a:r>
              <a:rPr lang="en-AU" sz="800">
                <a:latin typeface="Arial" charset="0"/>
                <a:ea typeface="ＭＳ Ｐゴシック" charset="0"/>
                <a:cs typeface="ＭＳ Ｐゴシック" charset="0"/>
              </a:rPr>
              <a:t>CDM - Acting out</a:t>
            </a:r>
            <a:endParaRPr lang="en-AU">
              <a:latin typeface="Arial" charset="0"/>
              <a:ea typeface="ＭＳ Ｐゴシック"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31"/>
                                        </p:tgtEl>
                                        <p:attrNameLst>
                                          <p:attrName>style.visibility</p:attrName>
                                        </p:attrNameLst>
                                      </p:cBhvr>
                                      <p:to>
                                        <p:strVal val="visible"/>
                                      </p:to>
                                    </p:set>
                                    <p:animEffect transition="in" filter="fade">
                                      <p:cBhvr>
                                        <p:cTn id="7" dur="1000"/>
                                        <p:tgtEl>
                                          <p:spTgt spid="174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17431"/>
                                        </p:tgtEl>
                                      </p:cBhvr>
                                    </p:animEffect>
                                    <p:set>
                                      <p:cBhvr>
                                        <p:cTn id="12" dur="1" fill="hold">
                                          <p:stCondLst>
                                            <p:cond delay="999"/>
                                          </p:stCondLst>
                                        </p:cTn>
                                        <p:tgtEl>
                                          <p:spTgt spid="1743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434"/>
                                        </p:tgtEl>
                                        <p:attrNameLst>
                                          <p:attrName>style.visibility</p:attrName>
                                        </p:attrNameLst>
                                      </p:cBhvr>
                                      <p:to>
                                        <p:strVal val="visible"/>
                                      </p:to>
                                    </p:set>
                                  </p:childTnLst>
                                </p:cTn>
                              </p:par>
                              <p:par>
                                <p:cTn id="15" presetID="10" presetClass="entr" presetSubtype="0" fill="hold" grpId="0" nodeType="withEffect">
                                  <p:stCondLst>
                                    <p:cond delay="1000"/>
                                  </p:stCondLst>
                                  <p:childTnLst>
                                    <p:set>
                                      <p:cBhvr>
                                        <p:cTn id="16" dur="1" fill="hold">
                                          <p:stCondLst>
                                            <p:cond delay="0"/>
                                          </p:stCondLst>
                                        </p:cTn>
                                        <p:tgtEl>
                                          <p:spTgt spid="17419"/>
                                        </p:tgtEl>
                                        <p:attrNameLst>
                                          <p:attrName>style.visibility</p:attrName>
                                        </p:attrNameLst>
                                      </p:cBhvr>
                                      <p:to>
                                        <p:strVal val="visible"/>
                                      </p:to>
                                    </p:set>
                                    <p:animEffect transition="in" filter="fade">
                                      <p:cBhvr>
                                        <p:cTn id="17" dur="1000"/>
                                        <p:tgtEl>
                                          <p:spTgt spid="174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1743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7432"/>
                                        </p:tgtEl>
                                        <p:attrNameLst>
                                          <p:attrName>style.visibility</p:attrName>
                                        </p:attrNameLst>
                                      </p:cBhvr>
                                      <p:to>
                                        <p:strVal val="visible"/>
                                      </p:to>
                                    </p:set>
                                    <p:animEffect transition="in" filter="fade">
                                      <p:cBhvr>
                                        <p:cTn id="24" dur="2000"/>
                                        <p:tgtEl>
                                          <p:spTgt spid="174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7435"/>
                                        </p:tgtEl>
                                        <p:attrNameLst>
                                          <p:attrName>style.visibility</p:attrName>
                                        </p:attrNameLst>
                                      </p:cBhvr>
                                      <p:to>
                                        <p:strVal val="visible"/>
                                      </p:to>
                                    </p:set>
                                    <p:anim calcmode="lin" valueType="num">
                                      <p:cBhvr additive="base">
                                        <p:cTn id="29" dur="500" fill="hold"/>
                                        <p:tgtEl>
                                          <p:spTgt spid="17435"/>
                                        </p:tgtEl>
                                        <p:attrNameLst>
                                          <p:attrName>ppt_x</p:attrName>
                                        </p:attrNameLst>
                                      </p:cBhvr>
                                      <p:tavLst>
                                        <p:tav tm="0">
                                          <p:val>
                                            <p:strVal val="0-#ppt_w/2"/>
                                          </p:val>
                                        </p:tav>
                                        <p:tav tm="100000">
                                          <p:val>
                                            <p:strVal val="#ppt_x"/>
                                          </p:val>
                                        </p:tav>
                                      </p:tavLst>
                                    </p:anim>
                                    <p:anim calcmode="lin" valueType="num">
                                      <p:cBhvr additive="base">
                                        <p:cTn id="30" dur="500" fill="hold"/>
                                        <p:tgtEl>
                                          <p:spTgt spid="1743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436"/>
                                        </p:tgtEl>
                                        <p:attrNameLst>
                                          <p:attrName>style.visibility</p:attrName>
                                        </p:attrNameLst>
                                      </p:cBhvr>
                                      <p:to>
                                        <p:strVal val="visible"/>
                                      </p:to>
                                    </p:set>
                                    <p:anim calcmode="lin" valueType="num">
                                      <p:cBhvr additive="base">
                                        <p:cTn id="33" dur="500" fill="hold"/>
                                        <p:tgtEl>
                                          <p:spTgt spid="17436"/>
                                        </p:tgtEl>
                                        <p:attrNameLst>
                                          <p:attrName>ppt_x</p:attrName>
                                        </p:attrNameLst>
                                      </p:cBhvr>
                                      <p:tavLst>
                                        <p:tav tm="0">
                                          <p:val>
                                            <p:strVal val="1+#ppt_w/2"/>
                                          </p:val>
                                        </p:tav>
                                        <p:tav tm="100000">
                                          <p:val>
                                            <p:strVal val="#ppt_x"/>
                                          </p:val>
                                        </p:tav>
                                      </p:tavLst>
                                    </p:anim>
                                    <p:anim calcmode="lin" valueType="num">
                                      <p:cBhvr additive="base">
                                        <p:cTn id="34" dur="500" fill="hold"/>
                                        <p:tgtEl>
                                          <p:spTgt spid="1743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438"/>
                                        </p:tgtEl>
                                        <p:attrNameLst>
                                          <p:attrName>style.visibility</p:attrName>
                                        </p:attrNameLst>
                                      </p:cBhvr>
                                      <p:to>
                                        <p:strVal val="visible"/>
                                      </p:to>
                                    </p:set>
                                    <p:anim calcmode="lin" valueType="num">
                                      <p:cBhvr additive="base">
                                        <p:cTn id="37" dur="500" fill="hold"/>
                                        <p:tgtEl>
                                          <p:spTgt spid="17438"/>
                                        </p:tgtEl>
                                        <p:attrNameLst>
                                          <p:attrName>ppt_x</p:attrName>
                                        </p:attrNameLst>
                                      </p:cBhvr>
                                      <p:tavLst>
                                        <p:tav tm="0">
                                          <p:val>
                                            <p:strVal val="1+#ppt_w/2"/>
                                          </p:val>
                                        </p:tav>
                                        <p:tav tm="100000">
                                          <p:val>
                                            <p:strVal val="#ppt_x"/>
                                          </p:val>
                                        </p:tav>
                                      </p:tavLst>
                                    </p:anim>
                                    <p:anim calcmode="lin" valueType="num">
                                      <p:cBhvr additive="base">
                                        <p:cTn id="38" dur="500" fill="hold"/>
                                        <p:tgtEl>
                                          <p:spTgt spid="1743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437"/>
                                        </p:tgtEl>
                                        <p:attrNameLst>
                                          <p:attrName>style.visibility</p:attrName>
                                        </p:attrNameLst>
                                      </p:cBhvr>
                                      <p:to>
                                        <p:strVal val="visible"/>
                                      </p:to>
                                    </p:set>
                                    <p:anim calcmode="lin" valueType="num">
                                      <p:cBhvr additive="base">
                                        <p:cTn id="41" dur="500" fill="hold"/>
                                        <p:tgtEl>
                                          <p:spTgt spid="17437"/>
                                        </p:tgtEl>
                                        <p:attrNameLst>
                                          <p:attrName>ppt_x</p:attrName>
                                        </p:attrNameLst>
                                      </p:cBhvr>
                                      <p:tavLst>
                                        <p:tav tm="0">
                                          <p:val>
                                            <p:strVal val="0-#ppt_w/2"/>
                                          </p:val>
                                        </p:tav>
                                        <p:tav tm="100000">
                                          <p:val>
                                            <p:strVal val="#ppt_x"/>
                                          </p:val>
                                        </p:tav>
                                      </p:tavLst>
                                    </p:anim>
                                    <p:anim calcmode="lin" valueType="num">
                                      <p:cBhvr additive="base">
                                        <p:cTn id="42" dur="500" fill="hold"/>
                                        <p:tgtEl>
                                          <p:spTgt spid="1743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1000"/>
                                        <p:tgtEl>
                                          <p:spTgt spid="17432"/>
                                        </p:tgtEl>
                                      </p:cBhvr>
                                    </p:animEffect>
                                    <p:set>
                                      <p:cBhvr>
                                        <p:cTn id="47" dur="1" fill="hold">
                                          <p:stCondLst>
                                            <p:cond delay="999"/>
                                          </p:stCondLst>
                                        </p:cTn>
                                        <p:tgtEl>
                                          <p:spTgt spid="1743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17436"/>
                                        </p:tgtEl>
                                      </p:cBhvr>
                                    </p:animEffect>
                                    <p:set>
                                      <p:cBhvr>
                                        <p:cTn id="50" dur="1" fill="hold">
                                          <p:stCondLst>
                                            <p:cond delay="999"/>
                                          </p:stCondLst>
                                        </p:cTn>
                                        <p:tgtEl>
                                          <p:spTgt spid="1743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1000"/>
                                        <p:tgtEl>
                                          <p:spTgt spid="17438"/>
                                        </p:tgtEl>
                                      </p:cBhvr>
                                    </p:animEffect>
                                    <p:set>
                                      <p:cBhvr>
                                        <p:cTn id="53" dur="1" fill="hold">
                                          <p:stCondLst>
                                            <p:cond delay="999"/>
                                          </p:stCondLst>
                                        </p:cTn>
                                        <p:tgtEl>
                                          <p:spTgt spid="1743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17437"/>
                                        </p:tgtEl>
                                      </p:cBhvr>
                                    </p:animEffect>
                                    <p:set>
                                      <p:cBhvr>
                                        <p:cTn id="56" dur="1" fill="hold">
                                          <p:stCondLst>
                                            <p:cond delay="999"/>
                                          </p:stCondLst>
                                        </p:cTn>
                                        <p:tgtEl>
                                          <p:spTgt spid="1743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17435"/>
                                        </p:tgtEl>
                                      </p:cBhvr>
                                    </p:animEffect>
                                    <p:set>
                                      <p:cBhvr>
                                        <p:cTn id="59" dur="1" fill="hold">
                                          <p:stCondLst>
                                            <p:cond delay="999"/>
                                          </p:stCondLst>
                                        </p:cTn>
                                        <p:tgtEl>
                                          <p:spTgt spid="17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1" grpId="0" animBg="1"/>
      <p:bldP spid="17431" grpId="1" animBg="1"/>
      <p:bldP spid="17432" grpId="0" animBg="1"/>
      <p:bldP spid="1743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143000" y="304800"/>
            <a:ext cx="7696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defRPr/>
            </a:pPr>
            <a:r>
              <a:rPr lang="en-AU" sz="3600" i="0" dirty="0" smtClean="0">
                <a:solidFill>
                  <a:schemeClr val="bg1"/>
                </a:solidFill>
                <a:effectLst>
                  <a:innerShdw blurRad="63500" dist="50800" dir="13500000">
                    <a:prstClr val="black">
                      <a:alpha val="50000"/>
                    </a:prstClr>
                  </a:innerShdw>
                </a:effectLst>
              </a:rPr>
              <a:t>The Crisis Development Model</a:t>
            </a:r>
            <a:endParaRPr lang="en-AU" sz="2400" b="0" i="0" dirty="0" smtClean="0">
              <a:solidFill>
                <a:schemeClr val="tx1"/>
              </a:solidFill>
              <a:effectLst>
                <a:innerShdw blurRad="63500" dist="50800" dir="13500000">
                  <a:prstClr val="black">
                    <a:alpha val="50000"/>
                  </a:prstClr>
                </a:innerShdw>
              </a:effectLst>
            </a:endParaRPr>
          </a:p>
        </p:txBody>
      </p:sp>
      <p:sp>
        <p:nvSpPr>
          <p:cNvPr id="37890" name="Text Box 3"/>
          <p:cNvSpPr txBox="1">
            <a:spLocks noChangeArrowheads="1"/>
          </p:cNvSpPr>
          <p:nvPr/>
        </p:nvSpPr>
        <p:spPr bwMode="auto">
          <a:xfrm>
            <a:off x="381000" y="1295400"/>
            <a:ext cx="4800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Crisis development/behaviour levels</a:t>
            </a:r>
            <a:endParaRPr lang="en-AU" sz="2400" b="0" i="0">
              <a:solidFill>
                <a:schemeClr val="bg1"/>
              </a:solidFill>
            </a:endParaRPr>
          </a:p>
        </p:txBody>
      </p:sp>
      <p:sp>
        <p:nvSpPr>
          <p:cNvPr id="37891" name="Text Box 4"/>
          <p:cNvSpPr txBox="1">
            <a:spLocks noChangeArrowheads="1"/>
          </p:cNvSpPr>
          <p:nvPr/>
        </p:nvSpPr>
        <p:spPr bwMode="auto">
          <a:xfrm>
            <a:off x="5410200" y="1295400"/>
            <a:ext cx="3733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000">
                <a:solidFill>
                  <a:schemeClr val="bg1"/>
                </a:solidFill>
              </a:rPr>
              <a:t>Staff attitudes/Approaches</a:t>
            </a:r>
            <a:endParaRPr lang="en-AU" sz="2400" b="0" i="0">
              <a:solidFill>
                <a:schemeClr val="bg1"/>
              </a:solidFill>
            </a:endParaRPr>
          </a:p>
        </p:txBody>
      </p:sp>
      <p:sp>
        <p:nvSpPr>
          <p:cNvPr id="37892" name="Rectangle 5"/>
          <p:cNvSpPr>
            <a:spLocks noChangeArrowheads="1"/>
          </p:cNvSpPr>
          <p:nvPr/>
        </p:nvSpPr>
        <p:spPr bwMode="auto">
          <a:xfrm>
            <a:off x="1066800" y="2209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Anxiety</a:t>
            </a:r>
          </a:p>
        </p:txBody>
      </p:sp>
      <p:sp>
        <p:nvSpPr>
          <p:cNvPr id="37893" name="Rectangle 6"/>
          <p:cNvSpPr>
            <a:spLocks noChangeArrowheads="1"/>
          </p:cNvSpPr>
          <p:nvPr/>
        </p:nvSpPr>
        <p:spPr bwMode="auto">
          <a:xfrm>
            <a:off x="10668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Defensive</a:t>
            </a:r>
          </a:p>
        </p:txBody>
      </p:sp>
      <p:sp>
        <p:nvSpPr>
          <p:cNvPr id="37894" name="Rectangle 7"/>
          <p:cNvSpPr>
            <a:spLocks noChangeArrowheads="1"/>
          </p:cNvSpPr>
          <p:nvPr/>
        </p:nvSpPr>
        <p:spPr bwMode="auto">
          <a:xfrm>
            <a:off x="1066800" y="36576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Acting out person</a:t>
            </a:r>
          </a:p>
        </p:txBody>
      </p:sp>
      <p:sp>
        <p:nvSpPr>
          <p:cNvPr id="15368" name="Rectangle 8"/>
          <p:cNvSpPr>
            <a:spLocks noChangeArrowheads="1"/>
          </p:cNvSpPr>
          <p:nvPr/>
        </p:nvSpPr>
        <p:spPr bwMode="auto">
          <a:xfrm>
            <a:off x="5562600" y="4495800"/>
            <a:ext cx="3276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Therapeutic rapport</a:t>
            </a:r>
          </a:p>
        </p:txBody>
      </p:sp>
      <p:sp>
        <p:nvSpPr>
          <p:cNvPr id="37896" name="Rectangle 9"/>
          <p:cNvSpPr>
            <a:spLocks noChangeArrowheads="1"/>
          </p:cNvSpPr>
          <p:nvPr/>
        </p:nvSpPr>
        <p:spPr bwMode="auto">
          <a:xfrm>
            <a:off x="5562600" y="22098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Supportive</a:t>
            </a:r>
          </a:p>
        </p:txBody>
      </p:sp>
      <p:sp>
        <p:nvSpPr>
          <p:cNvPr id="37897" name="Rectangle 10"/>
          <p:cNvSpPr>
            <a:spLocks noChangeArrowheads="1"/>
          </p:cNvSpPr>
          <p:nvPr/>
        </p:nvSpPr>
        <p:spPr bwMode="auto">
          <a:xfrm>
            <a:off x="5562600" y="2971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Directive</a:t>
            </a:r>
          </a:p>
        </p:txBody>
      </p:sp>
      <p:sp>
        <p:nvSpPr>
          <p:cNvPr id="37898" name="Rectangle 11"/>
          <p:cNvSpPr>
            <a:spLocks noChangeArrowheads="1"/>
          </p:cNvSpPr>
          <p:nvPr/>
        </p:nvSpPr>
        <p:spPr bwMode="auto">
          <a:xfrm>
            <a:off x="5562600" y="3568700"/>
            <a:ext cx="3124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Nonviolent physical crisis intervention</a:t>
            </a:r>
          </a:p>
        </p:txBody>
      </p:sp>
      <p:sp>
        <p:nvSpPr>
          <p:cNvPr id="37899" name="Rectangle 12"/>
          <p:cNvSpPr>
            <a:spLocks noChangeArrowheads="1"/>
          </p:cNvSpPr>
          <p:nvPr/>
        </p:nvSpPr>
        <p:spPr bwMode="auto">
          <a:xfrm>
            <a:off x="1066800" y="4495800"/>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100000"/>
              </a:lnSpc>
            </a:pPr>
            <a:r>
              <a:rPr lang="en-AU" sz="2400" b="0" i="0">
                <a:solidFill>
                  <a:schemeClr val="bg1"/>
                </a:solidFill>
              </a:rPr>
              <a:t>Tension reduction</a:t>
            </a:r>
          </a:p>
        </p:txBody>
      </p:sp>
      <p:sp>
        <p:nvSpPr>
          <p:cNvPr id="37900" name="Line 13"/>
          <p:cNvSpPr>
            <a:spLocks noChangeShapeType="1"/>
          </p:cNvSpPr>
          <p:nvPr/>
        </p:nvSpPr>
        <p:spPr bwMode="auto">
          <a:xfrm>
            <a:off x="5181600" y="1219200"/>
            <a:ext cx="0" cy="48006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4"/>
          <p:cNvSpPr>
            <a:spLocks noChangeShapeType="1"/>
          </p:cNvSpPr>
          <p:nvPr/>
        </p:nvSpPr>
        <p:spPr bwMode="auto">
          <a:xfrm>
            <a:off x="533400" y="1828800"/>
            <a:ext cx="83820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Text Box 15"/>
          <p:cNvSpPr txBox="1">
            <a:spLocks noChangeArrowheads="1"/>
          </p:cNvSpPr>
          <p:nvPr/>
        </p:nvSpPr>
        <p:spPr bwMode="auto">
          <a:xfrm>
            <a:off x="228600" y="2209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rgbClr val="FFFFFF"/>
                </a:solidFill>
              </a:rPr>
              <a:t>1.</a:t>
            </a:r>
            <a:endParaRPr lang="en-AU" sz="2400" b="0" i="0" dirty="0">
              <a:solidFill>
                <a:srgbClr val="FFFFFF"/>
              </a:solidFill>
            </a:endParaRPr>
          </a:p>
        </p:txBody>
      </p:sp>
      <p:sp>
        <p:nvSpPr>
          <p:cNvPr id="37903" name="Text Box 16"/>
          <p:cNvSpPr txBox="1">
            <a:spLocks noChangeArrowheads="1"/>
          </p:cNvSpPr>
          <p:nvPr/>
        </p:nvSpPr>
        <p:spPr bwMode="auto">
          <a:xfrm>
            <a:off x="228600" y="2971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spcBef>
                <a:spcPct val="50000"/>
              </a:spcBef>
            </a:pPr>
            <a:r>
              <a:rPr lang="en-AU" sz="2400" i="0" dirty="0">
                <a:solidFill>
                  <a:srgbClr val="FFFFFF"/>
                </a:solidFill>
              </a:rPr>
              <a:t>2.</a:t>
            </a:r>
            <a:endParaRPr lang="en-AU" sz="2400" b="0" i="0" dirty="0">
              <a:solidFill>
                <a:srgbClr val="FFFFFF"/>
              </a:solidFill>
            </a:endParaRPr>
          </a:p>
        </p:txBody>
      </p:sp>
      <p:sp>
        <p:nvSpPr>
          <p:cNvPr id="37904" name="Text Box 17"/>
          <p:cNvSpPr txBox="1">
            <a:spLocks noChangeArrowheads="1"/>
          </p:cNvSpPr>
          <p:nvPr/>
        </p:nvSpPr>
        <p:spPr bwMode="auto">
          <a:xfrm>
            <a:off x="228600" y="36576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dirty="0">
                <a:solidFill>
                  <a:srgbClr val="FFFFFF"/>
                </a:solidFill>
              </a:rPr>
              <a:t>3.</a:t>
            </a:r>
            <a:endParaRPr lang="en-AU" sz="2400" b="0" i="0" dirty="0">
              <a:solidFill>
                <a:srgbClr val="FFFFFF"/>
              </a:solidFill>
            </a:endParaRPr>
          </a:p>
        </p:txBody>
      </p:sp>
      <p:sp>
        <p:nvSpPr>
          <p:cNvPr id="37905" name="Text Box 18"/>
          <p:cNvSpPr txBox="1">
            <a:spLocks noChangeArrowheads="1"/>
          </p:cNvSpPr>
          <p:nvPr/>
        </p:nvSpPr>
        <p:spPr bwMode="auto">
          <a:xfrm>
            <a:off x="228600" y="4495800"/>
            <a:ext cx="83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b="1" i="1">
                <a:solidFill>
                  <a:schemeClr val="folHlink"/>
                </a:solidFill>
                <a:latin typeface="Arial" charset="0"/>
                <a:ea typeface="ＭＳ Ｐゴシック" charset="0"/>
                <a:cs typeface="ＭＳ Ｐゴシック" charset="0"/>
              </a:defRPr>
            </a:lvl1pPr>
            <a:lvl2pPr marL="742950" indent="-285750">
              <a:defRPr sz="1600" b="1" i="1">
                <a:solidFill>
                  <a:schemeClr val="folHlink"/>
                </a:solidFill>
                <a:latin typeface="Arial" charset="0"/>
                <a:ea typeface="ＭＳ Ｐゴシック" charset="0"/>
              </a:defRPr>
            </a:lvl2pPr>
            <a:lvl3pPr marL="1143000" indent="-228600">
              <a:defRPr sz="1600" b="1" i="1">
                <a:solidFill>
                  <a:schemeClr val="folHlink"/>
                </a:solidFill>
                <a:latin typeface="Arial" charset="0"/>
                <a:ea typeface="ＭＳ Ｐゴシック" charset="0"/>
              </a:defRPr>
            </a:lvl3pPr>
            <a:lvl4pPr marL="1600200" indent="-228600">
              <a:defRPr sz="1600" b="1" i="1">
                <a:solidFill>
                  <a:schemeClr val="folHlink"/>
                </a:solidFill>
                <a:latin typeface="Arial" charset="0"/>
                <a:ea typeface="ＭＳ Ｐゴシック" charset="0"/>
              </a:defRPr>
            </a:lvl4pPr>
            <a:lvl5pPr marL="2057400" indent="-228600">
              <a:defRPr sz="1600" b="1" i="1">
                <a:solidFill>
                  <a:schemeClr val="folHlink"/>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1600" b="1" i="1">
                <a:solidFill>
                  <a:schemeClr val="folHlink"/>
                </a:solidFill>
                <a:latin typeface="Arial" charset="0"/>
                <a:ea typeface="ＭＳ Ｐゴシック" charset="0"/>
              </a:defRPr>
            </a:lvl9pPr>
          </a:lstStyle>
          <a:p>
            <a:pPr algn="l">
              <a:lnSpc>
                <a:spcPct val="100000"/>
              </a:lnSpc>
            </a:pPr>
            <a:r>
              <a:rPr lang="en-AU" sz="2400" i="0">
                <a:solidFill>
                  <a:srgbClr val="FF0000"/>
                </a:solidFill>
              </a:rPr>
              <a:t>4.</a:t>
            </a:r>
            <a:endParaRPr lang="en-AU" sz="2400" b="0" i="0">
              <a:solidFill>
                <a:schemeClr val="tx1"/>
              </a:solidFill>
            </a:endParaRPr>
          </a:p>
        </p:txBody>
      </p:sp>
      <p:sp>
        <p:nvSpPr>
          <p:cNvPr id="15383" name="AutoShape 23"/>
          <p:cNvSpPr>
            <a:spLocks noChangeArrowheads="1"/>
          </p:cNvSpPr>
          <p:nvPr/>
        </p:nvSpPr>
        <p:spPr bwMode="auto">
          <a:xfrm>
            <a:off x="251520" y="2132856"/>
            <a:ext cx="3886200" cy="1905000"/>
          </a:xfrm>
          <a:prstGeom prst="wedgeRectCallout">
            <a:avLst>
              <a:gd name="adj1" fmla="val 85458"/>
              <a:gd name="adj2" fmla="val 90500"/>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dirty="0">
                <a:solidFill>
                  <a:schemeClr val="tx1"/>
                </a:solidFill>
              </a:rPr>
              <a:t>An approach used to re-establish communication with an individual who is experiencing Tension Reduction.  Builds relationships with individual after a crisis.</a:t>
            </a:r>
            <a:endParaRPr lang="en-AU" sz="1800" b="0" i="0" dirty="0">
              <a:solidFill>
                <a:schemeClr val="tx1"/>
              </a:solidFill>
            </a:endParaRPr>
          </a:p>
        </p:txBody>
      </p:sp>
      <p:sp>
        <p:nvSpPr>
          <p:cNvPr id="15384" name="AutoShape 24"/>
          <p:cNvSpPr>
            <a:spLocks noChangeArrowheads="1"/>
          </p:cNvSpPr>
          <p:nvPr/>
        </p:nvSpPr>
        <p:spPr bwMode="auto">
          <a:xfrm>
            <a:off x="5410200" y="2209800"/>
            <a:ext cx="3505200" cy="2133600"/>
          </a:xfrm>
          <a:prstGeom prst="wedgeRectCallout">
            <a:avLst>
              <a:gd name="adj1" fmla="val -100134"/>
              <a:gd name="adj2" fmla="val 70463"/>
            </a:avLst>
          </a:prstGeom>
          <a:solidFill>
            <a:schemeClr val="bg1"/>
          </a:solidFill>
          <a:ln w="9525">
            <a:solidFill>
              <a:schemeClr val="tx1"/>
            </a:solidFill>
            <a:miter lim="800000"/>
            <a:headEnd/>
            <a:tailEnd/>
          </a:ln>
          <a:effectLst>
            <a:innerShdw blurRad="63500" dist="50800" dir="13500000">
              <a:prstClr val="black">
                <a:alpha val="50000"/>
              </a:prstClr>
            </a:innerShdw>
          </a:effectLst>
        </p:spPr>
        <p:txBody>
          <a:bodyPr anchor="ctr"/>
          <a:lstStyle/>
          <a:p>
            <a:pPr>
              <a:lnSpc>
                <a:spcPct val="100000"/>
              </a:lnSpc>
            </a:pPr>
            <a:r>
              <a:rPr lang="en-AU" sz="2000" b="0" i="0">
                <a:solidFill>
                  <a:schemeClr val="tx1"/>
                </a:solidFill>
              </a:rPr>
              <a:t>A decrease in physical and emotional energy that occurs after a person has acted out, characterised by the regaining of rationality</a:t>
            </a:r>
          </a:p>
        </p:txBody>
      </p:sp>
      <p:pic>
        <p:nvPicPr>
          <p:cNvPr id="15386" name="Picture 26" descr="MOVING-DO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4757738"/>
            <a:ext cx="2057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Freeform 29"/>
          <p:cNvSpPr>
            <a:spLocks/>
          </p:cNvSpPr>
          <p:nvPr/>
        </p:nvSpPr>
        <p:spPr bwMode="auto">
          <a:xfrm>
            <a:off x="2362200" y="381000"/>
            <a:ext cx="4953000" cy="914400"/>
          </a:xfrm>
          <a:custGeom>
            <a:avLst/>
            <a:gdLst>
              <a:gd name="T0" fmla="*/ 0 w 3120"/>
              <a:gd name="T1" fmla="*/ 576 h 576"/>
              <a:gd name="T2" fmla="*/ 1728 w 3120"/>
              <a:gd name="T3" fmla="*/ 0 h 576"/>
              <a:gd name="T4" fmla="*/ 3120 w 3120"/>
              <a:gd name="T5" fmla="*/ 576 h 576"/>
            </a:gdLst>
            <a:ahLst/>
            <a:cxnLst>
              <a:cxn ang="0">
                <a:pos x="T0" y="T1"/>
              </a:cxn>
              <a:cxn ang="0">
                <a:pos x="T2" y="T3"/>
              </a:cxn>
              <a:cxn ang="0">
                <a:pos x="T4" y="T5"/>
              </a:cxn>
            </a:cxnLst>
            <a:rect l="0" t="0" r="r" b="b"/>
            <a:pathLst>
              <a:path w="3120" h="576">
                <a:moveTo>
                  <a:pt x="0" y="576"/>
                </a:moveTo>
                <a:cubicBezTo>
                  <a:pt x="604" y="288"/>
                  <a:pt x="1208" y="0"/>
                  <a:pt x="1728" y="0"/>
                </a:cubicBezTo>
                <a:cubicBezTo>
                  <a:pt x="2248" y="0"/>
                  <a:pt x="2888" y="480"/>
                  <a:pt x="3120" y="576"/>
                </a:cubicBezTo>
              </a:path>
            </a:pathLst>
          </a:custGeom>
          <a:noFill/>
          <a:ln w="57150" cap="flat" cmpd="sng">
            <a:solidFill>
              <a:srgbClr val="FF0000"/>
            </a:solidFill>
            <a:prstDash val="sysDot"/>
            <a:round/>
            <a:headEnd type="stealth" w="med" len="med"/>
            <a:tailEnd type="stealth"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8000" rIns="108000" anchor="ctr"/>
          <a:lstStyle/>
          <a:p>
            <a:pPr>
              <a:defRPr/>
            </a:pPr>
            <a:endParaRPr lang="en-US"/>
          </a:p>
        </p:txBody>
      </p:sp>
      <p:sp>
        <p:nvSpPr>
          <p:cNvPr id="15390" name="Text Box 30"/>
          <p:cNvSpPr txBox="1">
            <a:spLocks noChangeArrowheads="1"/>
          </p:cNvSpPr>
          <p:nvPr/>
        </p:nvSpPr>
        <p:spPr bwMode="auto">
          <a:xfrm rot="-1159312">
            <a:off x="3048000" y="609600"/>
            <a:ext cx="2209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integrated</a:t>
            </a:r>
            <a:endParaRPr lang="en-AU" sz="2000" b="0" i="0">
              <a:solidFill>
                <a:srgbClr val="FF0000"/>
              </a:solidFill>
            </a:endParaRPr>
          </a:p>
        </p:txBody>
      </p:sp>
      <p:sp>
        <p:nvSpPr>
          <p:cNvPr id="15391" name="Text Box 31"/>
          <p:cNvSpPr txBox="1">
            <a:spLocks noChangeArrowheads="1"/>
          </p:cNvSpPr>
          <p:nvPr/>
        </p:nvSpPr>
        <p:spPr bwMode="auto">
          <a:xfrm rot="1578226">
            <a:off x="5410200" y="660400"/>
            <a:ext cx="12096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erience</a:t>
            </a:r>
          </a:p>
        </p:txBody>
      </p:sp>
      <p:sp>
        <p:nvSpPr>
          <p:cNvPr id="15392" name="Text Box 32"/>
          <p:cNvSpPr txBox="1">
            <a:spLocks noChangeArrowheads="1"/>
          </p:cNvSpPr>
          <p:nvPr/>
        </p:nvSpPr>
        <p:spPr bwMode="auto">
          <a:xfrm rot="606794">
            <a:off x="5029200" y="406400"/>
            <a:ext cx="685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nSpc>
                <a:spcPct val="100000"/>
              </a:lnSpc>
              <a:spcBef>
                <a:spcPct val="50000"/>
              </a:spcBef>
              <a:defRPr/>
            </a:pPr>
            <a:r>
              <a:rPr lang="en-AU" sz="2000">
                <a:solidFill>
                  <a:srgbClr val="FF0000"/>
                </a:solidFill>
              </a:rPr>
              <a:t>exp</a:t>
            </a:r>
          </a:p>
        </p:txBody>
      </p:sp>
      <p:sp>
        <p:nvSpPr>
          <p:cNvPr id="15393" name="AutoShape 33"/>
          <p:cNvSpPr>
            <a:spLocks noChangeArrowheads="1"/>
          </p:cNvSpPr>
          <p:nvPr/>
        </p:nvSpPr>
        <p:spPr bwMode="auto">
          <a:xfrm>
            <a:off x="1752600" y="5257800"/>
            <a:ext cx="6400800" cy="1320800"/>
          </a:xfrm>
          <a:prstGeom prst="wedgeRectCallout">
            <a:avLst>
              <a:gd name="adj1" fmla="val -12625"/>
              <a:gd name="adj2" fmla="val -47838"/>
            </a:avLst>
          </a:prstGeom>
          <a:solidFill>
            <a:schemeClr val="folHlink"/>
          </a:solidFill>
          <a:ln w="9525">
            <a:solidFill>
              <a:schemeClr val="tx1"/>
            </a:solidFill>
            <a:miter lim="800000"/>
            <a:headEnd/>
            <a:tailEnd/>
          </a:ln>
          <a:effectLst>
            <a:innerShdw blurRad="63500" dist="50800" dir="13500000">
              <a:prstClr val="black">
                <a:alpha val="50000"/>
              </a:prstClr>
            </a:innerShdw>
          </a:effectLst>
          <a:extLst/>
        </p:spPr>
        <p:txBody>
          <a:bodyPr lIns="108000" rIns="108000" anchor="ctr">
            <a:spAutoFit/>
          </a:bodyPr>
          <a:lstStyle/>
          <a:p>
            <a:pPr marL="381000" indent="-381000" algn="l">
              <a:lnSpc>
                <a:spcPct val="100000"/>
              </a:lnSpc>
              <a:defRPr/>
            </a:pPr>
            <a:r>
              <a:rPr lang="en-AU" sz="2000" b="0" i="0">
                <a:solidFill>
                  <a:schemeClr val="tx1"/>
                </a:solidFill>
              </a:rPr>
              <a:t>Reasons for using the Crisis development Model</a:t>
            </a:r>
          </a:p>
          <a:p>
            <a:pPr marL="381000" indent="-381000" algn="l">
              <a:lnSpc>
                <a:spcPct val="100000"/>
              </a:lnSpc>
              <a:buFontTx/>
              <a:buChar char="•"/>
              <a:defRPr/>
            </a:pPr>
            <a:r>
              <a:rPr lang="en-AU" sz="2000" b="0" i="0">
                <a:solidFill>
                  <a:schemeClr val="tx1"/>
                </a:solidFill>
              </a:rPr>
              <a:t>helps us to intervene early and appropriately</a:t>
            </a:r>
          </a:p>
          <a:p>
            <a:pPr marL="381000" indent="-381000" algn="l">
              <a:lnSpc>
                <a:spcPct val="100000"/>
              </a:lnSpc>
              <a:buFontTx/>
              <a:buChar char="•"/>
              <a:defRPr/>
            </a:pPr>
            <a:r>
              <a:rPr lang="en-AU" sz="2000" b="0" i="0">
                <a:solidFill>
                  <a:schemeClr val="tx1"/>
                </a:solidFill>
              </a:rPr>
              <a:t>helps us to avoid overreacting or under-reacting</a:t>
            </a:r>
          </a:p>
          <a:p>
            <a:pPr marL="381000" indent="-381000" algn="l">
              <a:lnSpc>
                <a:spcPct val="100000"/>
              </a:lnSpc>
              <a:buFontTx/>
              <a:buChar char="•"/>
              <a:defRPr/>
            </a:pPr>
            <a:r>
              <a:rPr lang="en-AU" sz="2000" b="0" i="0">
                <a:solidFill>
                  <a:schemeClr val="tx1"/>
                </a:solidFill>
              </a:rPr>
              <a:t>helps us to avert a crisis</a:t>
            </a:r>
            <a:endParaRPr lang="en-AU" sz="2000" i="0">
              <a:solidFill>
                <a:schemeClr val="tx1"/>
              </a:solidFill>
            </a:endParaRPr>
          </a:p>
        </p:txBody>
      </p:sp>
      <p:sp>
        <p:nvSpPr>
          <p:cNvPr id="37914" name="Rectangle 34"/>
          <p:cNvSpPr>
            <a:spLocks noGrp="1" noChangeArrowheads="1"/>
          </p:cNvSpPr>
          <p:nvPr>
            <p:ph type="title" idx="4294967295"/>
          </p:nvPr>
        </p:nvSpPr>
        <p:spPr>
          <a:xfrm>
            <a:off x="7772400" y="76200"/>
            <a:ext cx="1295400" cy="152400"/>
          </a:xfrm>
        </p:spPr>
        <p:txBody>
          <a:bodyPr/>
          <a:lstStyle/>
          <a:p>
            <a:pPr eaLnBrk="1" hangingPunct="1"/>
            <a:r>
              <a:rPr lang="en-AU" sz="800">
                <a:latin typeface="Arial" charset="0"/>
                <a:ea typeface="ＭＳ Ｐゴシック" charset="0"/>
                <a:cs typeface="ＭＳ Ｐゴシック" charset="0"/>
              </a:rPr>
              <a:t>CDM - Therapport</a:t>
            </a:r>
            <a:endParaRPr lang="en-AU">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84"/>
                                        </p:tgtEl>
                                        <p:attrNameLst>
                                          <p:attrName>style.visibility</p:attrName>
                                        </p:attrNameLst>
                                      </p:cBhvr>
                                      <p:to>
                                        <p:strVal val="visible"/>
                                      </p:to>
                                    </p:set>
                                    <p:animEffect transition="in" filter="fade">
                                      <p:cBhvr>
                                        <p:cTn id="7" dur="1000"/>
                                        <p:tgtEl>
                                          <p:spTgt spid="15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15384"/>
                                        </p:tgtEl>
                                      </p:cBhvr>
                                    </p:animEffect>
                                    <p:set>
                                      <p:cBhvr>
                                        <p:cTn id="12" dur="1" fill="hold">
                                          <p:stCondLst>
                                            <p:cond delay="999"/>
                                          </p:stCondLst>
                                        </p:cTn>
                                        <p:tgtEl>
                                          <p:spTgt spid="1538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86"/>
                                        </p:tgtEl>
                                        <p:attrNameLst>
                                          <p:attrName>style.visibility</p:attrName>
                                        </p:attrNameLst>
                                      </p:cBhvr>
                                      <p:to>
                                        <p:strVal val="visible"/>
                                      </p:to>
                                    </p:set>
                                  </p:childTnLst>
                                </p:cTn>
                              </p:par>
                              <p:par>
                                <p:cTn id="17" presetID="10" presetClass="entr" presetSubtype="0" fill="hold" grpId="0" nodeType="withEffect">
                                  <p:stCondLst>
                                    <p:cond delay="1000"/>
                                  </p:stCondLst>
                                  <p:childTnLst>
                                    <p:set>
                                      <p:cBhvr>
                                        <p:cTn id="18" dur="1" fill="hold">
                                          <p:stCondLst>
                                            <p:cond delay="0"/>
                                          </p:stCondLst>
                                        </p:cTn>
                                        <p:tgtEl>
                                          <p:spTgt spid="15368"/>
                                        </p:tgtEl>
                                        <p:attrNameLst>
                                          <p:attrName>style.visibility</p:attrName>
                                        </p:attrNameLst>
                                      </p:cBhvr>
                                      <p:to>
                                        <p:strVal val="visible"/>
                                      </p:to>
                                    </p:set>
                                    <p:animEffect transition="in" filter="fade">
                                      <p:cBhvr>
                                        <p:cTn id="19" dur="1000"/>
                                        <p:tgtEl>
                                          <p:spTgt spid="153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83"/>
                                        </p:tgtEl>
                                        <p:attrNameLst>
                                          <p:attrName>style.visibility</p:attrName>
                                        </p:attrNameLst>
                                      </p:cBhvr>
                                      <p:to>
                                        <p:strVal val="visible"/>
                                      </p:to>
                                    </p:set>
                                    <p:animEffect transition="in" filter="fade">
                                      <p:cBhvr>
                                        <p:cTn id="24" dur="1000"/>
                                        <p:tgtEl>
                                          <p:spTgt spid="15383"/>
                                        </p:tgtEl>
                                      </p:cBhvr>
                                    </p:animEffect>
                                  </p:childTnLst>
                                </p:cTn>
                              </p:par>
                              <p:par>
                                <p:cTn id="25" presetID="1" presetClass="exit" presetSubtype="0" fill="hold" nodeType="withEffect">
                                  <p:stCondLst>
                                    <p:cond delay="0"/>
                                  </p:stCondLst>
                                  <p:childTnLst>
                                    <p:set>
                                      <p:cBhvr>
                                        <p:cTn id="26" dur="1" fill="hold">
                                          <p:stCondLst>
                                            <p:cond delay="0"/>
                                          </p:stCondLst>
                                        </p:cTn>
                                        <p:tgtEl>
                                          <p:spTgt spid="1538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1000"/>
                                        <p:tgtEl>
                                          <p:spTgt spid="15383"/>
                                        </p:tgtEl>
                                      </p:cBhvr>
                                    </p:animEffect>
                                    <p:set>
                                      <p:cBhvr>
                                        <p:cTn id="31" dur="1" fill="hold">
                                          <p:stCondLst>
                                            <p:cond delay="999"/>
                                          </p:stCondLst>
                                        </p:cTn>
                                        <p:tgtEl>
                                          <p:spTgt spid="1538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mph" presetSubtype="2" fill="hold" grpId="0" nodeType="clickEffect">
                                  <p:stCondLst>
                                    <p:cond delay="0"/>
                                  </p:stCondLst>
                                  <p:childTnLst>
                                    <p:animClr clrSpc="rgb" dir="cw">
                                      <p:cBhvr override="childStyle">
                                        <p:cTn id="35" dur="1000" fill="hold"/>
                                        <p:tgtEl>
                                          <p:spTgt spid="15362"/>
                                        </p:tgtEl>
                                        <p:attrNameLst>
                                          <p:attrName>style.color</p:attrName>
                                        </p:attrNameLst>
                                      </p:cBhvr>
                                      <p:to>
                                        <a:srgbClr val="333333"/>
                                      </p:to>
                                    </p:animClr>
                                  </p:childTnLst>
                                </p:cTn>
                              </p:par>
                              <p:par>
                                <p:cTn id="36" presetID="10" presetClass="entr" presetSubtype="0" fill="hold" nodeType="withEffect">
                                  <p:stCondLst>
                                    <p:cond delay="0"/>
                                  </p:stCondLst>
                                  <p:childTnLst>
                                    <p:set>
                                      <p:cBhvr>
                                        <p:cTn id="37" dur="1" fill="hold">
                                          <p:stCondLst>
                                            <p:cond delay="0"/>
                                          </p:stCondLst>
                                        </p:cTn>
                                        <p:tgtEl>
                                          <p:spTgt spid="15389"/>
                                        </p:tgtEl>
                                        <p:attrNameLst>
                                          <p:attrName>style.visibility</p:attrName>
                                        </p:attrNameLst>
                                      </p:cBhvr>
                                      <p:to>
                                        <p:strVal val="visible"/>
                                      </p:to>
                                    </p:set>
                                    <p:animEffect transition="in" filter="fade">
                                      <p:cBhvr>
                                        <p:cTn id="38" dur="1000"/>
                                        <p:tgtEl>
                                          <p:spTgt spid="15389"/>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15390"/>
                                        </p:tgtEl>
                                        <p:attrNameLst>
                                          <p:attrName>style.visibility</p:attrName>
                                        </p:attrNameLst>
                                      </p:cBhvr>
                                      <p:to>
                                        <p:strVal val="visible"/>
                                      </p:to>
                                    </p:set>
                                    <p:animEffect transition="in" filter="fade">
                                      <p:cBhvr>
                                        <p:cTn id="41" dur="1000"/>
                                        <p:tgtEl>
                                          <p:spTgt spid="15390"/>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5392"/>
                                        </p:tgtEl>
                                        <p:attrNameLst>
                                          <p:attrName>style.visibility</p:attrName>
                                        </p:attrNameLst>
                                      </p:cBhvr>
                                      <p:to>
                                        <p:strVal val="visible"/>
                                      </p:to>
                                    </p:set>
                                    <p:animEffect transition="in" filter="fade">
                                      <p:cBhvr>
                                        <p:cTn id="44" dur="1000"/>
                                        <p:tgtEl>
                                          <p:spTgt spid="15392"/>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15391"/>
                                        </p:tgtEl>
                                        <p:attrNameLst>
                                          <p:attrName>style.visibility</p:attrName>
                                        </p:attrNameLst>
                                      </p:cBhvr>
                                      <p:to>
                                        <p:strVal val="visible"/>
                                      </p:to>
                                    </p:set>
                                    <p:animEffect transition="in" filter="fade">
                                      <p:cBhvr>
                                        <p:cTn id="47" dur="1000"/>
                                        <p:tgtEl>
                                          <p:spTgt spid="1539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93">
                                            <p:bg/>
                                          </p:spTgt>
                                        </p:tgtEl>
                                        <p:attrNameLst>
                                          <p:attrName>style.visibility</p:attrName>
                                        </p:attrNameLst>
                                      </p:cBhvr>
                                      <p:to>
                                        <p:strVal val="visible"/>
                                      </p:to>
                                    </p:set>
                                    <p:animEffect transition="in" filter="fade">
                                      <p:cBhvr>
                                        <p:cTn id="52" dur="1000"/>
                                        <p:tgtEl>
                                          <p:spTgt spid="15393">
                                            <p:bg/>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93">
                                            <p:txEl>
                                              <p:pRg st="0" end="0"/>
                                            </p:txEl>
                                          </p:spTgt>
                                        </p:tgtEl>
                                        <p:attrNameLst>
                                          <p:attrName>style.visibility</p:attrName>
                                        </p:attrNameLst>
                                      </p:cBhvr>
                                      <p:to>
                                        <p:strVal val="visible"/>
                                      </p:to>
                                    </p:set>
                                    <p:animEffect transition="in" filter="fade">
                                      <p:cBhvr>
                                        <p:cTn id="55" dur="1000"/>
                                        <p:tgtEl>
                                          <p:spTgt spid="15393">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393">
                                            <p:txEl>
                                              <p:pRg st="1" end="1"/>
                                            </p:txEl>
                                          </p:spTgt>
                                        </p:tgtEl>
                                        <p:attrNameLst>
                                          <p:attrName>style.visibility</p:attrName>
                                        </p:attrNameLst>
                                      </p:cBhvr>
                                      <p:to>
                                        <p:strVal val="visible"/>
                                      </p:to>
                                    </p:set>
                                    <p:animEffect transition="in" filter="fade">
                                      <p:cBhvr>
                                        <p:cTn id="60" dur="1000"/>
                                        <p:tgtEl>
                                          <p:spTgt spid="15393">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393">
                                            <p:txEl>
                                              <p:pRg st="2" end="2"/>
                                            </p:txEl>
                                          </p:spTgt>
                                        </p:tgtEl>
                                        <p:attrNameLst>
                                          <p:attrName>style.visibility</p:attrName>
                                        </p:attrNameLst>
                                      </p:cBhvr>
                                      <p:to>
                                        <p:strVal val="visible"/>
                                      </p:to>
                                    </p:set>
                                    <p:animEffect transition="in" filter="fade">
                                      <p:cBhvr>
                                        <p:cTn id="65" dur="1000"/>
                                        <p:tgtEl>
                                          <p:spTgt spid="15393">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393">
                                            <p:txEl>
                                              <p:pRg st="3" end="3"/>
                                            </p:txEl>
                                          </p:spTgt>
                                        </p:tgtEl>
                                        <p:attrNameLst>
                                          <p:attrName>style.visibility</p:attrName>
                                        </p:attrNameLst>
                                      </p:cBhvr>
                                      <p:to>
                                        <p:strVal val="visible"/>
                                      </p:to>
                                    </p:set>
                                    <p:animEffect transition="in" filter="fade">
                                      <p:cBhvr>
                                        <p:cTn id="70" dur="1000"/>
                                        <p:tgtEl>
                                          <p:spTgt spid="153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8" grpId="0"/>
      <p:bldP spid="15383" grpId="0" animBg="1"/>
      <p:bldP spid="15383" grpId="1" animBg="1"/>
      <p:bldP spid="15384" grpId="0" animBg="1"/>
      <p:bldP spid="15384" grpId="1" animBg="1"/>
      <p:bldP spid="15390" grpId="0"/>
      <p:bldP spid="15391" grpId="0"/>
      <p:bldP spid="15392" grpId="0"/>
      <p:bldP spid="15393" grpId="0" build="p" animBg="1"/>
    </p:bld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FF"/>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108000" tIns="45720" rIns="10800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AU" sz="2000" b="1"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108000" tIns="45720" rIns="10800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AU" sz="2000" b="1"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12288</TotalTime>
  <Words>5678</Words>
  <Application>Microsoft Macintosh PowerPoint</Application>
  <PresentationFormat>On-screen Show (4:3)</PresentationFormat>
  <Paragraphs>1211</Paragraphs>
  <Slides>75</Slides>
  <Notes>71</Notes>
  <HiddenSlides>0</HiddenSlides>
  <MMClips>7</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Blank Presentation</vt:lpstr>
      <vt:lpstr>Worksheet</vt:lpstr>
      <vt:lpstr>Document</vt:lpstr>
      <vt:lpstr>PowerPoint Presentation</vt:lpstr>
      <vt:lpstr>PowerPoint Presentation</vt:lpstr>
      <vt:lpstr>Restraint use</vt:lpstr>
      <vt:lpstr>Risk  management</vt:lpstr>
      <vt:lpstr>Purpose of NCI</vt:lpstr>
      <vt:lpstr>Crisis development model 1</vt:lpstr>
      <vt:lpstr>CDM - Defensive</vt:lpstr>
      <vt:lpstr>CDM - Acting out</vt:lpstr>
      <vt:lpstr>CDM - Therapport</vt:lpstr>
      <vt:lpstr>The crisis model</vt:lpstr>
      <vt:lpstr>Prepare - Hudson landing</vt:lpstr>
      <vt:lpstr>Non-verbal behaviour</vt:lpstr>
      <vt:lpstr>Non-verbal - Proxemics</vt:lpstr>
      <vt:lpstr>Supportive stance</vt:lpstr>
      <vt:lpstr>Paraverbal</vt:lpstr>
      <vt:lpstr>Paraverbal example</vt:lpstr>
      <vt:lpstr>Verbal Escalation kite</vt:lpstr>
      <vt:lpstr>Questioning</vt:lpstr>
      <vt:lpstr>Refusal - limits</vt:lpstr>
      <vt:lpstr>Refusal - Ginott</vt:lpstr>
      <vt:lpstr>PowerPoint Presentation</vt:lpstr>
      <vt:lpstr>PowerPoint Presentation</vt:lpstr>
      <vt:lpstr>Limitsetting 2</vt:lpstr>
      <vt:lpstr>Limitsetting 3</vt:lpstr>
      <vt:lpstr>Limitsetting 5steps 1</vt:lpstr>
      <vt:lpstr>Limitsetting 5steps 2</vt:lpstr>
      <vt:lpstr>Limitsetting 5steps 3</vt:lpstr>
      <vt:lpstr>Limitsetting 5steps 4</vt:lpstr>
      <vt:lpstr>Limitsetting 5steps 5</vt:lpstr>
      <vt:lpstr>Limitsetting 5steps all</vt:lpstr>
      <vt:lpstr>Release</vt:lpstr>
      <vt:lpstr>Rollercoaster</vt:lpstr>
      <vt:lpstr>intimidation</vt:lpstr>
      <vt:lpstr>Tension reduction</vt:lpstr>
      <vt:lpstr>Verbal dos donts</vt:lpstr>
      <vt:lpstr>Empathic listening</vt:lpstr>
      <vt:lpstr>PowerPoint Presentation</vt:lpstr>
      <vt:lpstr>PowerPoint Presentation</vt:lpstr>
      <vt:lpstr>PowerPoint Presentation</vt:lpstr>
      <vt:lpstr>Precipitating</vt:lpstr>
      <vt:lpstr>Rational Detach</vt:lpstr>
      <vt:lpstr>Rational Detach with Sully</vt:lpstr>
      <vt:lpstr>Integrated model</vt:lpstr>
      <vt:lpstr>Fear Anxiety</vt:lpstr>
      <vt:lpstr>Controlling fear</vt:lpstr>
      <vt:lpstr>Personal safety</vt:lpstr>
      <vt:lpstr>Strike grab</vt:lpstr>
      <vt:lpstr>PowerPoint Presentation</vt:lpstr>
      <vt:lpstr>PowerPoint Presentation</vt:lpstr>
      <vt:lpstr>PowerPoint Presentation</vt:lpstr>
      <vt:lpstr>Postvention</vt:lpstr>
      <vt:lpstr>Emotional  temp</vt:lpstr>
      <vt:lpstr>Crisis review</vt:lpstr>
      <vt:lpstr>Behaviour window</vt:lpstr>
      <vt:lpstr>Words </vt:lpstr>
      <vt:lpstr>Words to solve</vt:lpstr>
      <vt:lpstr>Fishing</vt:lpstr>
      <vt:lpstr>Fishing hints</vt:lpstr>
      <vt:lpstr>PowerPoint Presentation</vt:lpstr>
      <vt:lpstr>PowerPoint Presentation</vt:lpstr>
      <vt:lpstr>Legal #40 continued</vt:lpstr>
      <vt:lpstr>Function assessments</vt:lpstr>
      <vt:lpstr>PowerPoint Presentation</vt:lpstr>
      <vt:lpstr>PowerPoint Presentation</vt:lpstr>
      <vt:lpstr>PowerPoint Presentation</vt:lpstr>
      <vt:lpstr>Negotiation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Handley</dc:creator>
  <cp:lastModifiedBy>NSW DET</cp:lastModifiedBy>
  <cp:revision>241</cp:revision>
  <cp:lastPrinted>2008-08-27T04:24:35Z</cp:lastPrinted>
  <dcterms:created xsi:type="dcterms:W3CDTF">2008-04-09T06:01:15Z</dcterms:created>
  <dcterms:modified xsi:type="dcterms:W3CDTF">2012-11-11T06:29:05Z</dcterms:modified>
</cp:coreProperties>
</file>